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6858000" cy="9144000"/>
  <p:embeddedFontLst>
    <p:embeddedFont>
      <p:font typeface="Poppins" panose="00000500000000000000" pitchFamily="2" charset="0"/>
      <p:regular r:id="rId27"/>
      <p:bold r:id="rId28"/>
      <p:italic r:id="rId29"/>
      <p:boldItalic r:id="rId30"/>
    </p:embeddedFont>
    <p:embeddedFont>
      <p:font typeface="Poppins Bold" panose="00000800000000000000" pitchFamily="2" charset="0"/>
      <p:regular r:id="rId31"/>
      <p:bold r:id="rId32"/>
    </p:embeddedFont>
    <p:embeddedFont>
      <p:font typeface="Poppins Bold Italics" panose="020B0604020202020204" charset="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58235" autoAdjust="0"/>
  </p:normalViewPr>
  <p:slideViewPr>
    <p:cSldViewPr>
      <p:cViewPr varScale="1">
        <p:scale>
          <a:sx n="26" d="100"/>
          <a:sy n="26" d="100"/>
        </p:scale>
        <p:origin x="210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21.10.2025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\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svg"/><Relationship Id="rId9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7.svg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svg"/><Relationship Id="rId3" Type="http://schemas.openxmlformats.org/officeDocument/2006/relationships/image" Target="../media/image16.png"/><Relationship Id="rId7" Type="http://schemas.openxmlformats.org/officeDocument/2006/relationships/image" Target="../media/image21.jpe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25.svg"/><Relationship Id="rId5" Type="http://schemas.openxmlformats.org/officeDocument/2006/relationships/image" Target="../media/image9.png"/><Relationship Id="rId10" Type="http://schemas.openxmlformats.org/officeDocument/2006/relationships/image" Target="../media/image24.png"/><Relationship Id="rId4" Type="http://schemas.openxmlformats.org/officeDocument/2006/relationships/image" Target="../media/image17.svg"/><Relationship Id="rId9" Type="http://schemas.openxmlformats.org/officeDocument/2006/relationships/image" Target="../media/image2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32.svg"/><Relationship Id="rId18" Type="http://schemas.openxmlformats.org/officeDocument/2006/relationships/image" Target="../media/image37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31.png"/><Relationship Id="rId17" Type="http://schemas.openxmlformats.org/officeDocument/2006/relationships/image" Target="../media/image36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30.svg"/><Relationship Id="rId5" Type="http://schemas.openxmlformats.org/officeDocument/2006/relationships/image" Target="../media/image9.png"/><Relationship Id="rId15" Type="http://schemas.openxmlformats.org/officeDocument/2006/relationships/image" Target="../media/image34.svg"/><Relationship Id="rId10" Type="http://schemas.openxmlformats.org/officeDocument/2006/relationships/image" Target="../media/image29.png"/><Relationship Id="rId19" Type="http://schemas.openxmlformats.org/officeDocument/2006/relationships/image" Target="../media/image38.svg"/><Relationship Id="rId4" Type="http://schemas.openxmlformats.org/officeDocument/2006/relationships/image" Target="../media/image17.svg"/><Relationship Id="rId9" Type="http://schemas.openxmlformats.org/officeDocument/2006/relationships/image" Target="../media/image28.jpeg"/><Relationship Id="rId1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7.sv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19.svg"/><Relationship Id="rId5" Type="http://schemas.openxmlformats.org/officeDocument/2006/relationships/image" Target="../media/image9.png"/><Relationship Id="rId10" Type="http://schemas.openxmlformats.org/officeDocument/2006/relationships/image" Target="../media/image18.png"/><Relationship Id="rId4" Type="http://schemas.openxmlformats.org/officeDocument/2006/relationships/image" Target="../media/image17.svg"/><Relationship Id="rId9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19.svg"/><Relationship Id="rId5" Type="http://schemas.openxmlformats.org/officeDocument/2006/relationships/image" Target="../media/image9.png"/><Relationship Id="rId10" Type="http://schemas.openxmlformats.org/officeDocument/2006/relationships/image" Target="../media/image18.png"/><Relationship Id="rId4" Type="http://schemas.openxmlformats.org/officeDocument/2006/relationships/image" Target="../media/image17.svg"/><Relationship Id="rId9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7.svg"/><Relationship Id="rId9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7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svg"/><Relationship Id="rId3" Type="http://schemas.openxmlformats.org/officeDocument/2006/relationships/image" Target="../media/image16.png"/><Relationship Id="rId7" Type="http://schemas.openxmlformats.org/officeDocument/2006/relationships/image" Target="../media/image49.png"/><Relationship Id="rId12" Type="http://schemas.openxmlformats.org/officeDocument/2006/relationships/image" Target="../media/image33.png"/><Relationship Id="rId17" Type="http://schemas.openxmlformats.org/officeDocument/2006/relationships/image" Target="../media/image38.sv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32.svg"/><Relationship Id="rId5" Type="http://schemas.openxmlformats.org/officeDocument/2006/relationships/image" Target="../media/image9.png"/><Relationship Id="rId15" Type="http://schemas.openxmlformats.org/officeDocument/2006/relationships/image" Target="../media/image36.svg"/><Relationship Id="rId10" Type="http://schemas.openxmlformats.org/officeDocument/2006/relationships/image" Target="../media/image31.png"/><Relationship Id="rId4" Type="http://schemas.openxmlformats.org/officeDocument/2006/relationships/image" Target="../media/image17.svg"/><Relationship Id="rId9" Type="http://schemas.openxmlformats.org/officeDocument/2006/relationships/image" Target="../media/image30.svg"/><Relationship Id="rId1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7.svg"/><Relationship Id="rId9" Type="http://schemas.openxmlformats.org/officeDocument/2006/relationships/image" Target="../media/image5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54.svg"/><Relationship Id="rId4" Type="http://schemas.openxmlformats.org/officeDocument/2006/relationships/image" Target="../media/image17.svg"/><Relationship Id="rId9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7.svg"/><Relationship Id="rId9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7.svg"/><Relationship Id="rId9" Type="http://schemas.openxmlformats.org/officeDocument/2006/relationships/image" Target="../media/image19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svg"/><Relationship Id="rId3" Type="http://schemas.openxmlformats.org/officeDocument/2006/relationships/image" Target="../media/image16.png"/><Relationship Id="rId7" Type="http://schemas.openxmlformats.org/officeDocument/2006/relationships/image" Target="../media/image57.jpe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61.svg"/><Relationship Id="rId5" Type="http://schemas.openxmlformats.org/officeDocument/2006/relationships/image" Target="../media/image9.png"/><Relationship Id="rId10" Type="http://schemas.openxmlformats.org/officeDocument/2006/relationships/image" Target="../media/image60.png"/><Relationship Id="rId4" Type="http://schemas.openxmlformats.org/officeDocument/2006/relationships/image" Target="../media/image17.svg"/><Relationship Id="rId9" Type="http://schemas.openxmlformats.org/officeDocument/2006/relationships/image" Target="../media/image59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16.pn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68.svg"/><Relationship Id="rId5" Type="http://schemas.openxmlformats.org/officeDocument/2006/relationships/image" Target="../media/image9.png"/><Relationship Id="rId10" Type="http://schemas.openxmlformats.org/officeDocument/2006/relationships/image" Target="../media/image67.png"/><Relationship Id="rId4" Type="http://schemas.openxmlformats.org/officeDocument/2006/relationships/image" Target="../media/image17.svg"/><Relationship Id="rId9" Type="http://schemas.openxmlformats.org/officeDocument/2006/relationships/image" Target="../media/image66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image" Target="../media/image6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7.svg"/><Relationship Id="rId9" Type="http://schemas.openxmlformats.org/officeDocument/2006/relationships/image" Target="../media/image19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svg"/><Relationship Id="rId3" Type="http://schemas.openxmlformats.org/officeDocument/2006/relationships/image" Target="../media/image70.png"/><Relationship Id="rId7" Type="http://schemas.openxmlformats.org/officeDocument/2006/relationships/image" Target="../media/image74.jpe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svg"/><Relationship Id="rId11" Type="http://schemas.openxmlformats.org/officeDocument/2006/relationships/image" Target="../media/image78.sv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svg"/><Relationship Id="rId9" Type="http://schemas.openxmlformats.org/officeDocument/2006/relationships/image" Target="../media/image7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-634142" y="5354104"/>
            <a:ext cx="5548454" cy="6014584"/>
          </a:xfrm>
          <a:custGeom>
            <a:avLst/>
            <a:gdLst/>
            <a:ahLst/>
            <a:cxnLst/>
            <a:rect l="l" t="t" r="r" b="b"/>
            <a:pathLst>
              <a:path w="5548454" h="6014584">
                <a:moveTo>
                  <a:pt x="0" y="6014584"/>
                </a:moveTo>
                <a:lnTo>
                  <a:pt x="5548454" y="6014584"/>
                </a:lnTo>
                <a:lnTo>
                  <a:pt x="5548454" y="0"/>
                </a:lnTo>
                <a:lnTo>
                  <a:pt x="0" y="0"/>
                </a:lnTo>
                <a:lnTo>
                  <a:pt x="0" y="601458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flipH="1" flipV="1">
            <a:off x="12739546" y="5354104"/>
            <a:ext cx="5548454" cy="6014584"/>
          </a:xfrm>
          <a:custGeom>
            <a:avLst/>
            <a:gdLst/>
            <a:ahLst/>
            <a:cxnLst/>
            <a:rect l="l" t="t" r="r" b="b"/>
            <a:pathLst>
              <a:path w="5548454" h="6014584">
                <a:moveTo>
                  <a:pt x="5548454" y="6014584"/>
                </a:moveTo>
                <a:lnTo>
                  <a:pt x="0" y="6014584"/>
                </a:lnTo>
                <a:lnTo>
                  <a:pt x="0" y="0"/>
                </a:lnTo>
                <a:lnTo>
                  <a:pt x="5548454" y="0"/>
                </a:lnTo>
                <a:lnTo>
                  <a:pt x="5548454" y="601458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>
            <a:off x="-276831" y="-466928"/>
            <a:ext cx="4833833" cy="4114800"/>
          </a:xfrm>
          <a:custGeom>
            <a:avLst/>
            <a:gdLst/>
            <a:ahLst/>
            <a:cxnLst/>
            <a:rect l="l" t="t" r="r" b="b"/>
            <a:pathLst>
              <a:path w="4833833" h="4114800">
                <a:moveTo>
                  <a:pt x="0" y="0"/>
                </a:moveTo>
                <a:lnTo>
                  <a:pt x="4833832" y="0"/>
                </a:lnTo>
                <a:lnTo>
                  <a:pt x="483383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Freeform 5"/>
          <p:cNvSpPr/>
          <p:nvPr/>
        </p:nvSpPr>
        <p:spPr>
          <a:xfrm flipH="1">
            <a:off x="13730999" y="-466928"/>
            <a:ext cx="4833833" cy="4114800"/>
          </a:xfrm>
          <a:custGeom>
            <a:avLst/>
            <a:gdLst/>
            <a:ahLst/>
            <a:cxnLst/>
            <a:rect l="l" t="t" r="r" b="b"/>
            <a:pathLst>
              <a:path w="4833833" h="4114800">
                <a:moveTo>
                  <a:pt x="4833832" y="0"/>
                </a:moveTo>
                <a:lnTo>
                  <a:pt x="0" y="0"/>
                </a:lnTo>
                <a:lnTo>
                  <a:pt x="0" y="4114800"/>
                </a:lnTo>
                <a:lnTo>
                  <a:pt x="4833832" y="4114800"/>
                </a:lnTo>
                <a:lnTo>
                  <a:pt x="483383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6"/>
          <p:cNvSpPr txBox="1"/>
          <p:nvPr/>
        </p:nvSpPr>
        <p:spPr>
          <a:xfrm>
            <a:off x="1028700" y="2338392"/>
            <a:ext cx="16163740" cy="3627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2"/>
              </a:lnSpc>
            </a:pPr>
            <a:r>
              <a:rPr lang="en-US" sz="6794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Branching Out:</a:t>
            </a:r>
          </a:p>
          <a:p>
            <a:pPr algn="ctr">
              <a:lnSpc>
                <a:spcPts val="9512"/>
              </a:lnSpc>
              <a:spcBef>
                <a:spcPct val="0"/>
              </a:spcBef>
            </a:pPr>
            <a:r>
              <a:rPr lang="en-US" sz="6794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Cultivating Evidence-Informed Decision Making at Monash Health</a:t>
            </a:r>
            <a:r>
              <a:rPr lang="en-US" sz="6794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603205" y="6834969"/>
            <a:ext cx="7014730" cy="911358"/>
            <a:chOff x="0" y="0"/>
            <a:chExt cx="9352973" cy="1215144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9352973" cy="1215144"/>
              <a:chOff x="0" y="0"/>
              <a:chExt cx="1847501" cy="240029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847501" cy="240029"/>
              </a:xfrm>
              <a:custGeom>
                <a:avLst/>
                <a:gdLst/>
                <a:ahLst/>
                <a:cxnLst/>
                <a:rect l="l" t="t" r="r" b="b"/>
                <a:pathLst>
                  <a:path w="1847501" h="240029">
                    <a:moveTo>
                      <a:pt x="89397" y="0"/>
                    </a:moveTo>
                    <a:lnTo>
                      <a:pt x="1758104" y="0"/>
                    </a:lnTo>
                    <a:cubicBezTo>
                      <a:pt x="1807477" y="0"/>
                      <a:pt x="1847501" y="40024"/>
                      <a:pt x="1847501" y="89397"/>
                    </a:cubicBezTo>
                    <a:lnTo>
                      <a:pt x="1847501" y="150632"/>
                    </a:lnTo>
                    <a:cubicBezTo>
                      <a:pt x="1847501" y="200004"/>
                      <a:pt x="1807477" y="240029"/>
                      <a:pt x="1758104" y="240029"/>
                    </a:cubicBezTo>
                    <a:lnTo>
                      <a:pt x="89397" y="240029"/>
                    </a:lnTo>
                    <a:cubicBezTo>
                      <a:pt x="40024" y="240029"/>
                      <a:pt x="0" y="200004"/>
                      <a:pt x="0" y="150632"/>
                    </a:cubicBezTo>
                    <a:lnTo>
                      <a:pt x="0" y="89397"/>
                    </a:lnTo>
                    <a:cubicBezTo>
                      <a:pt x="0" y="40024"/>
                      <a:pt x="40024" y="0"/>
                      <a:pt x="89397" y="0"/>
                    </a:cubicBezTo>
                    <a:close/>
                  </a:path>
                </a:pathLst>
              </a:custGeom>
              <a:solidFill>
                <a:srgbClr val="7DC43B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76200"/>
                <a:ext cx="1847501" cy="3162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0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318823" y="80283"/>
              <a:ext cx="8715327" cy="9402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55"/>
                </a:lnSpc>
                <a:spcBef>
                  <a:spcPct val="0"/>
                </a:spcBef>
              </a:pPr>
              <a:r>
                <a:rPr lang="en-US" sz="411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Cass Gorton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435027" y="8306435"/>
            <a:ext cx="9417947" cy="1058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Manager - Access &amp; Discovery</a:t>
            </a:r>
          </a:p>
          <a:p>
            <a:pPr algn="ctr">
              <a:lnSpc>
                <a:spcPts val="4129"/>
              </a:lnSpc>
              <a:spcBef>
                <a:spcPct val="0"/>
              </a:spcBef>
            </a:pPr>
            <a:r>
              <a:rPr lang="en-US" sz="2949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Monash Health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64837">
            <a:off x="-798066" y="-24363"/>
            <a:ext cx="5056788" cy="1510715"/>
          </a:xfrm>
          <a:custGeom>
            <a:avLst/>
            <a:gdLst/>
            <a:ahLst/>
            <a:cxnLst/>
            <a:rect l="l" t="t" r="r" b="b"/>
            <a:pathLst>
              <a:path w="5056788" h="1510715">
                <a:moveTo>
                  <a:pt x="0" y="0"/>
                </a:moveTo>
                <a:lnTo>
                  <a:pt x="5056788" y="0"/>
                </a:lnTo>
                <a:lnTo>
                  <a:pt x="5056788" y="1510715"/>
                </a:lnTo>
                <a:lnTo>
                  <a:pt x="0" y="15107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43772" flipH="1">
            <a:off x="14031359" y="-24363"/>
            <a:ext cx="5056788" cy="1510715"/>
          </a:xfrm>
          <a:custGeom>
            <a:avLst/>
            <a:gdLst/>
            <a:ahLst/>
            <a:cxnLst/>
            <a:rect l="l" t="t" r="r" b="b"/>
            <a:pathLst>
              <a:path w="5056788" h="1510715">
                <a:moveTo>
                  <a:pt x="5056788" y="0"/>
                </a:moveTo>
                <a:lnTo>
                  <a:pt x="0" y="0"/>
                </a:lnTo>
                <a:lnTo>
                  <a:pt x="0" y="1510715"/>
                </a:lnTo>
                <a:lnTo>
                  <a:pt x="5056788" y="1510715"/>
                </a:lnTo>
                <a:lnTo>
                  <a:pt x="50567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TextBox 4"/>
          <p:cNvSpPr txBox="1"/>
          <p:nvPr/>
        </p:nvSpPr>
        <p:spPr>
          <a:xfrm>
            <a:off x="2091650" y="1386733"/>
            <a:ext cx="12452803" cy="1051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90"/>
              </a:lnSpc>
              <a:spcBef>
                <a:spcPct val="0"/>
              </a:spcBef>
            </a:pPr>
            <a:r>
              <a:rPr lang="en-US" sz="58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Acknowledgement of Country</a:t>
            </a:r>
          </a:p>
        </p:txBody>
      </p:sp>
      <p:sp>
        <p:nvSpPr>
          <p:cNvPr id="5" name="Freeform 5"/>
          <p:cNvSpPr/>
          <p:nvPr/>
        </p:nvSpPr>
        <p:spPr>
          <a:xfrm flipV="1">
            <a:off x="-682577" y="5354104"/>
            <a:ext cx="5548454" cy="6014584"/>
          </a:xfrm>
          <a:custGeom>
            <a:avLst/>
            <a:gdLst/>
            <a:ahLst/>
            <a:cxnLst/>
            <a:rect l="l" t="t" r="r" b="b"/>
            <a:pathLst>
              <a:path w="5548454" h="6014584">
                <a:moveTo>
                  <a:pt x="0" y="6014584"/>
                </a:moveTo>
                <a:lnTo>
                  <a:pt x="5548454" y="6014584"/>
                </a:lnTo>
                <a:lnTo>
                  <a:pt x="5548454" y="0"/>
                </a:lnTo>
                <a:lnTo>
                  <a:pt x="0" y="0"/>
                </a:lnTo>
                <a:lnTo>
                  <a:pt x="0" y="601458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Freeform 6"/>
          <p:cNvSpPr/>
          <p:nvPr/>
        </p:nvSpPr>
        <p:spPr>
          <a:xfrm flipH="1" flipV="1">
            <a:off x="13056617" y="5354104"/>
            <a:ext cx="5548454" cy="6014584"/>
          </a:xfrm>
          <a:custGeom>
            <a:avLst/>
            <a:gdLst/>
            <a:ahLst/>
            <a:cxnLst/>
            <a:rect l="l" t="t" r="r" b="b"/>
            <a:pathLst>
              <a:path w="5548454" h="6014584">
                <a:moveTo>
                  <a:pt x="5548454" y="6014584"/>
                </a:moveTo>
                <a:lnTo>
                  <a:pt x="0" y="6014584"/>
                </a:lnTo>
                <a:lnTo>
                  <a:pt x="0" y="0"/>
                </a:lnTo>
                <a:lnTo>
                  <a:pt x="5548454" y="0"/>
                </a:lnTo>
                <a:lnTo>
                  <a:pt x="5548454" y="601458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" name="TextBox 7"/>
          <p:cNvSpPr txBox="1"/>
          <p:nvPr/>
        </p:nvSpPr>
        <p:spPr>
          <a:xfrm>
            <a:off x="2146757" y="2700153"/>
            <a:ext cx="13994485" cy="6076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7"/>
              </a:lnSpc>
            </a:pPr>
            <a:r>
              <a:rPr lang="en-US" sz="2648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Monash Health respectfully acknowledges the Bunurong/Boonwurrung and Wurundjeri Woi-wurrung peoples, the Traditional Custodians and owners of the lands where our facilities are located and programs operate. </a:t>
            </a:r>
          </a:p>
          <a:p>
            <a:pPr algn="l">
              <a:lnSpc>
                <a:spcPts val="3707"/>
              </a:lnSpc>
            </a:pPr>
            <a:endParaRPr lang="en-US" sz="2648">
              <a:solidFill>
                <a:srgbClr val="165C1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707"/>
              </a:lnSpc>
            </a:pPr>
            <a:r>
              <a:rPr lang="en-US" sz="2648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We recognise the ongoing spiritual link Aboriginal people have to their lands, culture and lore; and acknowledge that their connections build healthier families and communities. </a:t>
            </a:r>
          </a:p>
          <a:p>
            <a:pPr algn="l">
              <a:lnSpc>
                <a:spcPts val="3707"/>
              </a:lnSpc>
            </a:pPr>
            <a:endParaRPr lang="en-US" sz="2648">
              <a:solidFill>
                <a:srgbClr val="165C1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707"/>
              </a:lnSpc>
            </a:pPr>
            <a:r>
              <a:rPr lang="en-US" sz="2648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Monash Health pays respect to the Elders of the Wurundjeri Woi-wurrung and Bunurong/Boonwurrung peoples; past, present and future. </a:t>
            </a:r>
          </a:p>
          <a:p>
            <a:pPr algn="l">
              <a:lnSpc>
                <a:spcPts val="3707"/>
              </a:lnSpc>
            </a:pPr>
            <a:endParaRPr lang="en-US" sz="2648">
              <a:solidFill>
                <a:srgbClr val="165C1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707"/>
              </a:lnSpc>
              <a:spcBef>
                <a:spcPct val="0"/>
              </a:spcBef>
            </a:pPr>
            <a:r>
              <a:rPr lang="en-US" sz="2648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We extend our respect to our Aboriginal and Torres Strait Islander employees, consumers and stakeholders. </a:t>
            </a:r>
          </a:p>
        </p:txBody>
      </p:sp>
      <p:sp>
        <p:nvSpPr>
          <p:cNvPr id="8" name="Freeform 8"/>
          <p:cNvSpPr/>
          <p:nvPr/>
        </p:nvSpPr>
        <p:spPr>
          <a:xfrm>
            <a:off x="14544453" y="1875190"/>
            <a:ext cx="1338758" cy="626981"/>
          </a:xfrm>
          <a:custGeom>
            <a:avLst/>
            <a:gdLst/>
            <a:ahLst/>
            <a:cxnLst/>
            <a:rect l="l" t="t" r="r" b="b"/>
            <a:pathLst>
              <a:path w="1338758" h="626981">
                <a:moveTo>
                  <a:pt x="0" y="0"/>
                </a:moveTo>
                <a:lnTo>
                  <a:pt x="1338758" y="0"/>
                </a:lnTo>
                <a:lnTo>
                  <a:pt x="1338758" y="626981"/>
                </a:lnTo>
                <a:lnTo>
                  <a:pt x="0" y="62698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r="-122299" b="-66725"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-742252" y="4960423"/>
            <a:ext cx="4905029" cy="5317105"/>
          </a:xfrm>
          <a:custGeom>
            <a:avLst/>
            <a:gdLst/>
            <a:ahLst/>
            <a:cxnLst/>
            <a:rect l="l" t="t" r="r" b="b"/>
            <a:pathLst>
              <a:path w="4905029" h="5317105">
                <a:moveTo>
                  <a:pt x="0" y="5317105"/>
                </a:moveTo>
                <a:lnTo>
                  <a:pt x="4905029" y="5317105"/>
                </a:lnTo>
                <a:lnTo>
                  <a:pt x="4905029" y="0"/>
                </a:lnTo>
                <a:lnTo>
                  <a:pt x="0" y="0"/>
                </a:lnTo>
                <a:lnTo>
                  <a:pt x="0" y="531710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flipH="1" flipV="1">
            <a:off x="13589045" y="4960423"/>
            <a:ext cx="4905029" cy="5317105"/>
          </a:xfrm>
          <a:custGeom>
            <a:avLst/>
            <a:gdLst/>
            <a:ahLst/>
            <a:cxnLst/>
            <a:rect l="l" t="t" r="r" b="b"/>
            <a:pathLst>
              <a:path w="4905029" h="5317105">
                <a:moveTo>
                  <a:pt x="4905030" y="5317105"/>
                </a:moveTo>
                <a:lnTo>
                  <a:pt x="0" y="5317105"/>
                </a:lnTo>
                <a:lnTo>
                  <a:pt x="0" y="0"/>
                </a:lnTo>
                <a:lnTo>
                  <a:pt x="4905030" y="0"/>
                </a:lnTo>
                <a:lnTo>
                  <a:pt x="4905030" y="531710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28700"/>
            <a:ext cx="6268154" cy="7714651"/>
            <a:chOff x="0" y="0"/>
            <a:chExt cx="6604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blipFill>
              <a:blip r:embed="rId5"/>
              <a:stretch>
                <a:fillRect l="-42365" r="-42365"/>
              </a:stretch>
            </a:blipFill>
            <a:ln w="123825" cap="sq">
              <a:solidFill>
                <a:srgbClr val="165C10"/>
              </a:solidFill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4540894" y="-221767"/>
            <a:ext cx="6998772" cy="3219435"/>
          </a:xfrm>
          <a:custGeom>
            <a:avLst/>
            <a:gdLst/>
            <a:ahLst/>
            <a:cxnLst/>
            <a:rect l="l" t="t" r="r" b="b"/>
            <a:pathLst>
              <a:path w="6998772" h="3219435">
                <a:moveTo>
                  <a:pt x="6998772" y="0"/>
                </a:moveTo>
                <a:lnTo>
                  <a:pt x="0" y="0"/>
                </a:lnTo>
                <a:lnTo>
                  <a:pt x="0" y="3219435"/>
                </a:lnTo>
                <a:lnTo>
                  <a:pt x="6998772" y="3219435"/>
                </a:lnTo>
                <a:lnTo>
                  <a:pt x="699877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" name="TextBox 7"/>
          <p:cNvSpPr txBox="1"/>
          <p:nvPr/>
        </p:nvSpPr>
        <p:spPr>
          <a:xfrm>
            <a:off x="8710717" y="1125116"/>
            <a:ext cx="8137100" cy="1143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30"/>
              </a:lnSpc>
            </a:pPr>
            <a:r>
              <a:rPr lang="en-US" sz="70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In this session</a:t>
            </a:r>
          </a:p>
        </p:txBody>
      </p:sp>
      <p:sp>
        <p:nvSpPr>
          <p:cNvPr id="8" name="Freeform 8"/>
          <p:cNvSpPr/>
          <p:nvPr/>
        </p:nvSpPr>
        <p:spPr>
          <a:xfrm>
            <a:off x="8724068" y="2736253"/>
            <a:ext cx="674645" cy="565015"/>
          </a:xfrm>
          <a:custGeom>
            <a:avLst/>
            <a:gdLst/>
            <a:ahLst/>
            <a:cxnLst/>
            <a:rect l="l" t="t" r="r" b="b"/>
            <a:pathLst>
              <a:path w="674645" h="565015">
                <a:moveTo>
                  <a:pt x="0" y="0"/>
                </a:moveTo>
                <a:lnTo>
                  <a:pt x="674645" y="0"/>
                </a:lnTo>
                <a:lnTo>
                  <a:pt x="674645" y="565015"/>
                </a:lnTo>
                <a:lnTo>
                  <a:pt x="0" y="5650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Freeform 9"/>
          <p:cNvSpPr/>
          <p:nvPr/>
        </p:nvSpPr>
        <p:spPr>
          <a:xfrm>
            <a:off x="8724068" y="3523931"/>
            <a:ext cx="674645" cy="565015"/>
          </a:xfrm>
          <a:custGeom>
            <a:avLst/>
            <a:gdLst/>
            <a:ahLst/>
            <a:cxnLst/>
            <a:rect l="l" t="t" r="r" b="b"/>
            <a:pathLst>
              <a:path w="674645" h="565015">
                <a:moveTo>
                  <a:pt x="0" y="0"/>
                </a:moveTo>
                <a:lnTo>
                  <a:pt x="674645" y="0"/>
                </a:lnTo>
                <a:lnTo>
                  <a:pt x="674645" y="565016"/>
                </a:lnTo>
                <a:lnTo>
                  <a:pt x="0" y="5650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0" name="TextBox 10"/>
          <p:cNvSpPr txBox="1"/>
          <p:nvPr/>
        </p:nvSpPr>
        <p:spPr>
          <a:xfrm>
            <a:off x="9597910" y="2680404"/>
            <a:ext cx="5985466" cy="581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16"/>
              </a:lnSpc>
              <a:spcBef>
                <a:spcPct val="0"/>
              </a:spcBef>
            </a:pPr>
            <a:r>
              <a:rPr lang="en-US" sz="322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Why “evidence reports”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97910" y="3468083"/>
            <a:ext cx="5985466" cy="581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16"/>
              </a:lnSpc>
              <a:spcBef>
                <a:spcPct val="0"/>
              </a:spcBef>
            </a:pPr>
            <a:r>
              <a:rPr lang="en-US" sz="322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Introducing the service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97910" y="4255762"/>
            <a:ext cx="6353188" cy="581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16"/>
              </a:lnSpc>
              <a:spcBef>
                <a:spcPct val="0"/>
              </a:spcBef>
            </a:pPr>
            <a:r>
              <a:rPr lang="en-US" sz="322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Librarian expertise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597910" y="5043440"/>
            <a:ext cx="5514033" cy="581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16"/>
              </a:lnSpc>
              <a:spcBef>
                <a:spcPct val="0"/>
              </a:spcBef>
            </a:pPr>
            <a:r>
              <a:rPr lang="en-US" sz="322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Repository and sharing</a:t>
            </a:r>
          </a:p>
        </p:txBody>
      </p:sp>
      <p:sp>
        <p:nvSpPr>
          <p:cNvPr id="14" name="Freeform 14"/>
          <p:cNvSpPr/>
          <p:nvPr/>
        </p:nvSpPr>
        <p:spPr>
          <a:xfrm>
            <a:off x="8724068" y="4311610"/>
            <a:ext cx="674645" cy="565015"/>
          </a:xfrm>
          <a:custGeom>
            <a:avLst/>
            <a:gdLst/>
            <a:ahLst/>
            <a:cxnLst/>
            <a:rect l="l" t="t" r="r" b="b"/>
            <a:pathLst>
              <a:path w="674645" h="565015">
                <a:moveTo>
                  <a:pt x="0" y="0"/>
                </a:moveTo>
                <a:lnTo>
                  <a:pt x="674645" y="0"/>
                </a:lnTo>
                <a:lnTo>
                  <a:pt x="674645" y="565015"/>
                </a:lnTo>
                <a:lnTo>
                  <a:pt x="0" y="5650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Freeform 15"/>
          <p:cNvSpPr/>
          <p:nvPr/>
        </p:nvSpPr>
        <p:spPr>
          <a:xfrm>
            <a:off x="8724068" y="5099289"/>
            <a:ext cx="674645" cy="565015"/>
          </a:xfrm>
          <a:custGeom>
            <a:avLst/>
            <a:gdLst/>
            <a:ahLst/>
            <a:cxnLst/>
            <a:rect l="l" t="t" r="r" b="b"/>
            <a:pathLst>
              <a:path w="674645" h="565015">
                <a:moveTo>
                  <a:pt x="0" y="0"/>
                </a:moveTo>
                <a:lnTo>
                  <a:pt x="674645" y="0"/>
                </a:lnTo>
                <a:lnTo>
                  <a:pt x="674645" y="565015"/>
                </a:lnTo>
                <a:lnTo>
                  <a:pt x="0" y="5650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6" name="TextBox 16"/>
          <p:cNvSpPr txBox="1"/>
          <p:nvPr/>
        </p:nvSpPr>
        <p:spPr>
          <a:xfrm>
            <a:off x="9597910" y="5875138"/>
            <a:ext cx="5514033" cy="581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16"/>
              </a:lnSpc>
              <a:spcBef>
                <a:spcPct val="0"/>
              </a:spcBef>
            </a:pPr>
            <a:r>
              <a:rPr lang="en-US" sz="322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Analytics and uptake</a:t>
            </a:r>
          </a:p>
        </p:txBody>
      </p:sp>
      <p:sp>
        <p:nvSpPr>
          <p:cNvPr id="17" name="Freeform 17"/>
          <p:cNvSpPr/>
          <p:nvPr/>
        </p:nvSpPr>
        <p:spPr>
          <a:xfrm>
            <a:off x="8724068" y="5930986"/>
            <a:ext cx="674645" cy="565015"/>
          </a:xfrm>
          <a:custGeom>
            <a:avLst/>
            <a:gdLst/>
            <a:ahLst/>
            <a:cxnLst/>
            <a:rect l="l" t="t" r="r" b="b"/>
            <a:pathLst>
              <a:path w="674645" h="565015">
                <a:moveTo>
                  <a:pt x="0" y="0"/>
                </a:moveTo>
                <a:lnTo>
                  <a:pt x="674645" y="0"/>
                </a:lnTo>
                <a:lnTo>
                  <a:pt x="674645" y="565016"/>
                </a:lnTo>
                <a:lnTo>
                  <a:pt x="0" y="5650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8" name="TextBox 18"/>
          <p:cNvSpPr txBox="1"/>
          <p:nvPr/>
        </p:nvSpPr>
        <p:spPr>
          <a:xfrm>
            <a:off x="9597910" y="6706835"/>
            <a:ext cx="5514033" cy="581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16"/>
              </a:lnSpc>
              <a:spcBef>
                <a:spcPct val="0"/>
              </a:spcBef>
            </a:pPr>
            <a:r>
              <a:rPr lang="en-US" sz="322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Value and impact</a:t>
            </a:r>
          </a:p>
        </p:txBody>
      </p:sp>
      <p:sp>
        <p:nvSpPr>
          <p:cNvPr id="19" name="Freeform 19"/>
          <p:cNvSpPr/>
          <p:nvPr/>
        </p:nvSpPr>
        <p:spPr>
          <a:xfrm>
            <a:off x="8724068" y="6762684"/>
            <a:ext cx="674645" cy="565015"/>
          </a:xfrm>
          <a:custGeom>
            <a:avLst/>
            <a:gdLst/>
            <a:ahLst/>
            <a:cxnLst/>
            <a:rect l="l" t="t" r="r" b="b"/>
            <a:pathLst>
              <a:path w="674645" h="565015">
                <a:moveTo>
                  <a:pt x="0" y="0"/>
                </a:moveTo>
                <a:lnTo>
                  <a:pt x="674645" y="0"/>
                </a:lnTo>
                <a:lnTo>
                  <a:pt x="674645" y="565015"/>
                </a:lnTo>
                <a:lnTo>
                  <a:pt x="0" y="5650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0" name="TextBox 20"/>
          <p:cNvSpPr txBox="1"/>
          <p:nvPr/>
        </p:nvSpPr>
        <p:spPr>
          <a:xfrm>
            <a:off x="9597910" y="7538533"/>
            <a:ext cx="8050065" cy="581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16"/>
              </a:lnSpc>
              <a:spcBef>
                <a:spcPct val="0"/>
              </a:spcBef>
            </a:pPr>
            <a:r>
              <a:rPr lang="en-US" sz="322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Challenges and lessons learned</a:t>
            </a:r>
          </a:p>
        </p:txBody>
      </p:sp>
      <p:sp>
        <p:nvSpPr>
          <p:cNvPr id="21" name="Freeform 21"/>
          <p:cNvSpPr/>
          <p:nvPr/>
        </p:nvSpPr>
        <p:spPr>
          <a:xfrm>
            <a:off x="8724068" y="7594381"/>
            <a:ext cx="674645" cy="565015"/>
          </a:xfrm>
          <a:custGeom>
            <a:avLst/>
            <a:gdLst/>
            <a:ahLst/>
            <a:cxnLst/>
            <a:rect l="l" t="t" r="r" b="b"/>
            <a:pathLst>
              <a:path w="674645" h="565015">
                <a:moveTo>
                  <a:pt x="0" y="0"/>
                </a:moveTo>
                <a:lnTo>
                  <a:pt x="674645" y="0"/>
                </a:lnTo>
                <a:lnTo>
                  <a:pt x="674645" y="565016"/>
                </a:lnTo>
                <a:lnTo>
                  <a:pt x="0" y="5650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Box 9"/>
          <p:cNvSpPr txBox="1"/>
          <p:nvPr/>
        </p:nvSpPr>
        <p:spPr>
          <a:xfrm>
            <a:off x="1345406" y="1358158"/>
            <a:ext cx="16942594" cy="1169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30"/>
              </a:lnSpc>
              <a:spcBef>
                <a:spcPct val="0"/>
              </a:spcBef>
            </a:pPr>
            <a:r>
              <a:rPr lang="en-US" sz="64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The Need for Fertile Ground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45406" y="5153894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5"/>
                </a:lnTo>
                <a:lnTo>
                  <a:pt x="0" y="8457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1"/>
          <p:cNvSpPr txBox="1"/>
          <p:nvPr/>
        </p:nvSpPr>
        <p:spPr>
          <a:xfrm>
            <a:off x="2519036" y="5244996"/>
            <a:ext cx="6058468" cy="57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Healthcare complexity</a:t>
            </a:r>
          </a:p>
        </p:txBody>
      </p:sp>
      <p:sp>
        <p:nvSpPr>
          <p:cNvPr id="12" name="Freeform 12"/>
          <p:cNvSpPr/>
          <p:nvPr/>
        </p:nvSpPr>
        <p:spPr>
          <a:xfrm>
            <a:off x="1345406" y="3862119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6"/>
                </a:lnTo>
                <a:lnTo>
                  <a:pt x="0" y="8457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3" name="TextBox 13"/>
          <p:cNvSpPr txBox="1"/>
          <p:nvPr/>
        </p:nvSpPr>
        <p:spPr>
          <a:xfrm>
            <a:off x="2519036" y="3953221"/>
            <a:ext cx="6058468" cy="57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Timely, reliable evidence</a:t>
            </a:r>
          </a:p>
        </p:txBody>
      </p:sp>
      <p:sp>
        <p:nvSpPr>
          <p:cNvPr id="14" name="Freeform 14"/>
          <p:cNvSpPr/>
          <p:nvPr/>
        </p:nvSpPr>
        <p:spPr>
          <a:xfrm>
            <a:off x="1345406" y="6445668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6"/>
                </a:lnTo>
                <a:lnTo>
                  <a:pt x="0" y="8457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TextBox 15"/>
          <p:cNvSpPr txBox="1"/>
          <p:nvPr/>
        </p:nvSpPr>
        <p:spPr>
          <a:xfrm>
            <a:off x="2519036" y="6536770"/>
            <a:ext cx="8668083" cy="57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Large, multi-site health service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05886" y="2503063"/>
            <a:ext cx="16942594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Why “evidence reports”?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2833566" y="2237315"/>
            <a:ext cx="4669594" cy="5747193"/>
            <a:chOff x="0" y="0"/>
            <a:chExt cx="6604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blipFill>
              <a:blip r:embed="rId9"/>
              <a:stretch>
                <a:fillRect l="-42192" r="-42192"/>
              </a:stretch>
            </a:blipFill>
            <a:ln w="123825" cap="sq">
              <a:solidFill>
                <a:srgbClr val="165C10"/>
              </a:solidFill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Box 9"/>
          <p:cNvSpPr txBox="1"/>
          <p:nvPr/>
        </p:nvSpPr>
        <p:spPr>
          <a:xfrm>
            <a:off x="1345406" y="1348633"/>
            <a:ext cx="15305768" cy="126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69"/>
              </a:lnSpc>
              <a:spcBef>
                <a:spcPct val="0"/>
              </a:spcBef>
            </a:pPr>
            <a:r>
              <a:rPr lang="en-US" sz="70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Planting the Seed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45406" y="2503063"/>
            <a:ext cx="16942594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Introducing the service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833566" y="2237315"/>
            <a:ext cx="4669594" cy="574719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blipFill>
              <a:blip r:embed="rId7"/>
              <a:stretch>
                <a:fillRect l="-42192" r="-42192"/>
              </a:stretch>
            </a:blipFill>
            <a:ln w="123825" cap="sq">
              <a:solidFill>
                <a:srgbClr val="165C10"/>
              </a:solidFill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345406" y="5143500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0" y="0"/>
                </a:moveTo>
                <a:lnTo>
                  <a:pt x="790575" y="0"/>
                </a:lnTo>
                <a:lnTo>
                  <a:pt x="790575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4" name="Freeform 14"/>
          <p:cNvSpPr/>
          <p:nvPr/>
        </p:nvSpPr>
        <p:spPr>
          <a:xfrm>
            <a:off x="1345406" y="6335230"/>
            <a:ext cx="790575" cy="787728"/>
          </a:xfrm>
          <a:custGeom>
            <a:avLst/>
            <a:gdLst/>
            <a:ahLst/>
            <a:cxnLst/>
            <a:rect l="l" t="t" r="r" b="b"/>
            <a:pathLst>
              <a:path w="790575" h="787728">
                <a:moveTo>
                  <a:pt x="0" y="0"/>
                </a:moveTo>
                <a:lnTo>
                  <a:pt x="790575" y="0"/>
                </a:lnTo>
                <a:lnTo>
                  <a:pt x="790575" y="787728"/>
                </a:lnTo>
                <a:lnTo>
                  <a:pt x="0" y="78772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Freeform 15"/>
          <p:cNvSpPr/>
          <p:nvPr/>
        </p:nvSpPr>
        <p:spPr>
          <a:xfrm>
            <a:off x="1345406" y="3870022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0" y="0"/>
                </a:moveTo>
                <a:lnTo>
                  <a:pt x="790575" y="0"/>
                </a:lnTo>
                <a:lnTo>
                  <a:pt x="790575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6" name="TextBox 16"/>
          <p:cNvSpPr txBox="1"/>
          <p:nvPr/>
        </p:nvSpPr>
        <p:spPr>
          <a:xfrm>
            <a:off x="2254077" y="5116466"/>
            <a:ext cx="9974846" cy="564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45"/>
              </a:lnSpc>
              <a:spcBef>
                <a:spcPct val="0"/>
              </a:spcBef>
            </a:pPr>
            <a:r>
              <a:rPr lang="en-US" sz="3175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Audience: </a:t>
            </a:r>
            <a:r>
              <a:rPr lang="en-US" sz="317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Decision makers, practice changers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54077" y="6249505"/>
            <a:ext cx="9974846" cy="1123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45"/>
              </a:lnSpc>
              <a:spcBef>
                <a:spcPct val="0"/>
              </a:spcBef>
            </a:pPr>
            <a:r>
              <a:rPr lang="en-US" sz="3175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Aim: </a:t>
            </a:r>
            <a:r>
              <a:rPr lang="en-US" sz="317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Embed evidence-informed decision-making, save clinician time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254077" y="3784297"/>
            <a:ext cx="9974846" cy="1123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45"/>
              </a:lnSpc>
              <a:spcBef>
                <a:spcPct val="0"/>
              </a:spcBef>
            </a:pPr>
            <a:r>
              <a:rPr lang="en-US" sz="3175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Service: </a:t>
            </a:r>
            <a:r>
              <a:rPr lang="en-US" sz="317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Comprehensive search, screen, branded report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Box 9"/>
          <p:cNvSpPr txBox="1"/>
          <p:nvPr/>
        </p:nvSpPr>
        <p:spPr>
          <a:xfrm>
            <a:off x="1345406" y="1348633"/>
            <a:ext cx="15305768" cy="126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69"/>
              </a:lnSpc>
              <a:spcBef>
                <a:spcPct val="0"/>
              </a:spcBef>
            </a:pPr>
            <a:r>
              <a:rPr lang="en-US" sz="70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Growing Strong Roots</a:t>
            </a:r>
          </a:p>
        </p:txBody>
      </p:sp>
      <p:sp>
        <p:nvSpPr>
          <p:cNvPr id="10" name="Freeform 10"/>
          <p:cNvSpPr/>
          <p:nvPr/>
        </p:nvSpPr>
        <p:spPr>
          <a:xfrm>
            <a:off x="14105714" y="6607717"/>
            <a:ext cx="2052638" cy="961313"/>
          </a:xfrm>
          <a:custGeom>
            <a:avLst/>
            <a:gdLst/>
            <a:ahLst/>
            <a:cxnLst/>
            <a:rect l="l" t="t" r="r" b="b"/>
            <a:pathLst>
              <a:path w="2052638" h="961313">
                <a:moveTo>
                  <a:pt x="0" y="0"/>
                </a:moveTo>
                <a:lnTo>
                  <a:pt x="2052639" y="0"/>
                </a:lnTo>
                <a:lnTo>
                  <a:pt x="2052639" y="961313"/>
                </a:lnTo>
                <a:lnTo>
                  <a:pt x="0" y="9613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r="-122299" b="-66725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1"/>
          <p:cNvSpPr txBox="1"/>
          <p:nvPr/>
        </p:nvSpPr>
        <p:spPr>
          <a:xfrm>
            <a:off x="1405886" y="2503063"/>
            <a:ext cx="16942594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Workflow overview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833566" y="2237315"/>
            <a:ext cx="4669594" cy="5747193"/>
            <a:chOff x="0" y="0"/>
            <a:chExt cx="6604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blipFill>
              <a:blip r:embed="rId9"/>
              <a:stretch>
                <a:fillRect l="-42192" r="-42192"/>
              </a:stretch>
            </a:blipFill>
            <a:ln w="123825" cap="sq">
              <a:solidFill>
                <a:srgbClr val="165C10"/>
              </a:solidFill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405886" y="4768108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0" y="0"/>
                </a:moveTo>
                <a:lnTo>
                  <a:pt x="790575" y="0"/>
                </a:lnTo>
                <a:lnTo>
                  <a:pt x="790575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Freeform 15"/>
          <p:cNvSpPr/>
          <p:nvPr/>
        </p:nvSpPr>
        <p:spPr>
          <a:xfrm>
            <a:off x="1405886" y="5920633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0" y="0"/>
                </a:moveTo>
                <a:lnTo>
                  <a:pt x="790575" y="0"/>
                </a:lnTo>
                <a:lnTo>
                  <a:pt x="790575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6" name="Freeform 16"/>
          <p:cNvSpPr/>
          <p:nvPr/>
        </p:nvSpPr>
        <p:spPr>
          <a:xfrm>
            <a:off x="1405886" y="7073158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0" y="0"/>
                </a:moveTo>
                <a:lnTo>
                  <a:pt x="790575" y="0"/>
                </a:lnTo>
                <a:lnTo>
                  <a:pt x="790575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7" name="Freeform 17"/>
          <p:cNvSpPr/>
          <p:nvPr/>
        </p:nvSpPr>
        <p:spPr>
          <a:xfrm>
            <a:off x="1405886" y="8207593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0" y="0"/>
                </a:moveTo>
                <a:lnTo>
                  <a:pt x="790575" y="0"/>
                </a:lnTo>
                <a:lnTo>
                  <a:pt x="790575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8" name="Freeform 18"/>
          <p:cNvSpPr/>
          <p:nvPr/>
        </p:nvSpPr>
        <p:spPr>
          <a:xfrm>
            <a:off x="1405886" y="3634633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0" y="0"/>
                </a:moveTo>
                <a:lnTo>
                  <a:pt x="790575" y="0"/>
                </a:lnTo>
                <a:lnTo>
                  <a:pt x="790575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9" name="TextBox 19"/>
          <p:cNvSpPr txBox="1"/>
          <p:nvPr/>
        </p:nvSpPr>
        <p:spPr>
          <a:xfrm>
            <a:off x="2426626" y="4687905"/>
            <a:ext cx="8060039" cy="108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7"/>
              </a:lnSpc>
              <a:spcBef>
                <a:spcPct val="0"/>
              </a:spcBef>
            </a:pPr>
            <a:r>
              <a:rPr lang="en-US" sz="3048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Search multiple databases and grey literature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426626" y="3699381"/>
            <a:ext cx="8060039" cy="55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7"/>
              </a:lnSpc>
              <a:spcBef>
                <a:spcPct val="0"/>
              </a:spcBef>
            </a:pPr>
            <a:r>
              <a:rPr lang="en-US" sz="3048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User requests service via form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26626" y="6004431"/>
            <a:ext cx="8060039" cy="55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7"/>
              </a:lnSpc>
              <a:spcBef>
                <a:spcPct val="0"/>
              </a:spcBef>
            </a:pPr>
            <a:r>
              <a:rPr lang="en-US" sz="3048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Screen and deduplication in Covidence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426626" y="7156956"/>
            <a:ext cx="8060039" cy="55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7"/>
              </a:lnSpc>
              <a:spcBef>
                <a:spcPct val="0"/>
              </a:spcBef>
            </a:pPr>
            <a:r>
              <a:rPr lang="en-US" sz="3048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Add results to branded report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426626" y="8281018"/>
            <a:ext cx="8060039" cy="55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7"/>
              </a:lnSpc>
              <a:spcBef>
                <a:spcPct val="0"/>
              </a:spcBef>
            </a:pPr>
            <a:r>
              <a:rPr lang="en-US" sz="3048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Send and record details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Freeform 9"/>
          <p:cNvSpPr/>
          <p:nvPr/>
        </p:nvSpPr>
        <p:spPr>
          <a:xfrm>
            <a:off x="3273778" y="0"/>
            <a:ext cx="7263581" cy="10287000"/>
          </a:xfrm>
          <a:custGeom>
            <a:avLst/>
            <a:gdLst/>
            <a:ahLst/>
            <a:cxnLst/>
            <a:rect l="l" t="t" r="r" b="b"/>
            <a:pathLst>
              <a:path w="7263581" h="10287000">
                <a:moveTo>
                  <a:pt x="0" y="0"/>
                </a:moveTo>
                <a:lnTo>
                  <a:pt x="7263581" y="0"/>
                </a:lnTo>
                <a:lnTo>
                  <a:pt x="726358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0" name="Freeform 10"/>
          <p:cNvSpPr/>
          <p:nvPr/>
        </p:nvSpPr>
        <p:spPr>
          <a:xfrm>
            <a:off x="10691500" y="0"/>
            <a:ext cx="7262132" cy="10287000"/>
          </a:xfrm>
          <a:custGeom>
            <a:avLst/>
            <a:gdLst/>
            <a:ahLst/>
            <a:cxnLst/>
            <a:rect l="l" t="t" r="r" b="b"/>
            <a:pathLst>
              <a:path w="7262132" h="10287000">
                <a:moveTo>
                  <a:pt x="0" y="0"/>
                </a:moveTo>
                <a:lnTo>
                  <a:pt x="7262133" y="0"/>
                </a:lnTo>
                <a:lnTo>
                  <a:pt x="726213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1"/>
          <p:cNvSpPr txBox="1"/>
          <p:nvPr/>
        </p:nvSpPr>
        <p:spPr>
          <a:xfrm>
            <a:off x="316096" y="1798720"/>
            <a:ext cx="3739650" cy="226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90"/>
              </a:lnSpc>
            </a:pPr>
            <a:r>
              <a:rPr lang="en-US" sz="63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Report</a:t>
            </a:r>
          </a:p>
          <a:p>
            <a:pPr algn="l">
              <a:lnSpc>
                <a:spcPts val="8890"/>
              </a:lnSpc>
              <a:spcBef>
                <a:spcPct val="0"/>
              </a:spcBef>
            </a:pPr>
            <a:r>
              <a:rPr lang="en-US" sz="63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example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Freeform 9"/>
          <p:cNvSpPr/>
          <p:nvPr/>
        </p:nvSpPr>
        <p:spPr>
          <a:xfrm>
            <a:off x="3273778" y="0"/>
            <a:ext cx="7263581" cy="10287000"/>
          </a:xfrm>
          <a:custGeom>
            <a:avLst/>
            <a:gdLst/>
            <a:ahLst/>
            <a:cxnLst/>
            <a:rect l="l" t="t" r="r" b="b"/>
            <a:pathLst>
              <a:path w="7263581" h="10287000">
                <a:moveTo>
                  <a:pt x="0" y="0"/>
                </a:moveTo>
                <a:lnTo>
                  <a:pt x="7263581" y="0"/>
                </a:lnTo>
                <a:lnTo>
                  <a:pt x="726358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0" name="Freeform 10"/>
          <p:cNvSpPr/>
          <p:nvPr/>
        </p:nvSpPr>
        <p:spPr>
          <a:xfrm>
            <a:off x="3273778" y="0"/>
            <a:ext cx="7107991" cy="10287000"/>
          </a:xfrm>
          <a:custGeom>
            <a:avLst/>
            <a:gdLst/>
            <a:ahLst/>
            <a:cxnLst/>
            <a:rect l="l" t="t" r="r" b="b"/>
            <a:pathLst>
              <a:path w="7107991" h="10287000">
                <a:moveTo>
                  <a:pt x="0" y="0"/>
                </a:moveTo>
                <a:lnTo>
                  <a:pt x="7107991" y="0"/>
                </a:lnTo>
                <a:lnTo>
                  <a:pt x="71079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168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1"/>
          <p:cNvSpPr txBox="1"/>
          <p:nvPr/>
        </p:nvSpPr>
        <p:spPr>
          <a:xfrm>
            <a:off x="316096" y="1808245"/>
            <a:ext cx="3739650" cy="2240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19"/>
              </a:lnSpc>
            </a:pPr>
            <a:r>
              <a:rPr lang="en-US" sz="630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Report</a:t>
            </a:r>
          </a:p>
          <a:p>
            <a:pPr algn="l">
              <a:lnSpc>
                <a:spcPts val="8819"/>
              </a:lnSpc>
              <a:spcBef>
                <a:spcPct val="0"/>
              </a:spcBef>
            </a:pPr>
            <a:r>
              <a:rPr lang="en-US" sz="630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example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799390" y="0"/>
            <a:ext cx="7296879" cy="10287000"/>
          </a:xfrm>
          <a:custGeom>
            <a:avLst/>
            <a:gdLst/>
            <a:ahLst/>
            <a:cxnLst/>
            <a:rect l="l" t="t" r="r" b="b"/>
            <a:pathLst>
              <a:path w="7296879" h="10287000">
                <a:moveTo>
                  <a:pt x="0" y="0"/>
                </a:moveTo>
                <a:lnTo>
                  <a:pt x="7296879" y="0"/>
                </a:lnTo>
                <a:lnTo>
                  <a:pt x="729687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Box 9"/>
          <p:cNvSpPr txBox="1"/>
          <p:nvPr/>
        </p:nvSpPr>
        <p:spPr>
          <a:xfrm>
            <a:off x="1345406" y="1348633"/>
            <a:ext cx="15305768" cy="126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69"/>
              </a:lnSpc>
              <a:spcBef>
                <a:spcPct val="0"/>
              </a:spcBef>
            </a:pPr>
            <a:r>
              <a:rPr lang="en-US" sz="70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The Trunk of the Tree</a:t>
            </a:r>
          </a:p>
        </p:txBody>
      </p:sp>
      <p:sp>
        <p:nvSpPr>
          <p:cNvPr id="10" name="Freeform 10"/>
          <p:cNvSpPr/>
          <p:nvPr/>
        </p:nvSpPr>
        <p:spPr>
          <a:xfrm>
            <a:off x="14105714" y="6607717"/>
            <a:ext cx="2052638" cy="961313"/>
          </a:xfrm>
          <a:custGeom>
            <a:avLst/>
            <a:gdLst/>
            <a:ahLst/>
            <a:cxnLst/>
            <a:rect l="l" t="t" r="r" b="b"/>
            <a:pathLst>
              <a:path w="2052638" h="961313">
                <a:moveTo>
                  <a:pt x="0" y="0"/>
                </a:moveTo>
                <a:lnTo>
                  <a:pt x="2052639" y="0"/>
                </a:lnTo>
                <a:lnTo>
                  <a:pt x="2052639" y="961313"/>
                </a:lnTo>
                <a:lnTo>
                  <a:pt x="0" y="9613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r="-122299" b="-66725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1"/>
          <p:cNvSpPr txBox="1"/>
          <p:nvPr/>
        </p:nvSpPr>
        <p:spPr>
          <a:xfrm>
            <a:off x="1405886" y="2503063"/>
            <a:ext cx="16942594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Librarian expertise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833566" y="2237315"/>
            <a:ext cx="4669594" cy="5747193"/>
            <a:chOff x="0" y="0"/>
            <a:chExt cx="6604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blipFill>
              <a:blip r:embed="rId9"/>
              <a:stretch>
                <a:fillRect l="-42192" r="-42192"/>
              </a:stretch>
            </a:blipFill>
            <a:ln w="123825" cap="sq">
              <a:solidFill>
                <a:srgbClr val="165C10"/>
              </a:solidFill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45406" y="3862119"/>
            <a:ext cx="9841712" cy="4637090"/>
            <a:chOff x="0" y="0"/>
            <a:chExt cx="13122283" cy="6182787"/>
          </a:xfrm>
        </p:grpSpPr>
        <p:sp>
          <p:nvSpPr>
            <p:cNvPr id="15" name="Freeform 15"/>
            <p:cNvSpPr/>
            <p:nvPr/>
          </p:nvSpPr>
          <p:spPr>
            <a:xfrm>
              <a:off x="0" y="1722366"/>
              <a:ext cx="1270679" cy="1127727"/>
            </a:xfrm>
            <a:custGeom>
              <a:avLst/>
              <a:gdLst/>
              <a:ahLst/>
              <a:cxnLst/>
              <a:rect l="l" t="t" r="r" b="b"/>
              <a:pathLst>
                <a:path w="1270679" h="1127727">
                  <a:moveTo>
                    <a:pt x="0" y="0"/>
                  </a:moveTo>
                  <a:lnTo>
                    <a:pt x="1270679" y="0"/>
                  </a:lnTo>
                  <a:lnTo>
                    <a:pt x="1270679" y="1127727"/>
                  </a:lnTo>
                  <a:lnTo>
                    <a:pt x="0" y="11277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564839" y="1622783"/>
              <a:ext cx="8077957" cy="1508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71"/>
                </a:lnSpc>
                <a:spcBef>
                  <a:spcPct val="0"/>
                </a:spcBef>
              </a:pPr>
              <a:r>
                <a:rPr lang="en-US" sz="3265">
                  <a:solidFill>
                    <a:srgbClr val="165C10"/>
                  </a:solidFill>
                  <a:latin typeface="Poppins"/>
                  <a:ea typeface="Poppins"/>
                  <a:cs typeface="Poppins"/>
                  <a:sym typeface="Poppins"/>
                </a:rPr>
                <a:t>PRISMA demonstrates time saved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0"/>
              <a:ext cx="1270679" cy="1127727"/>
            </a:xfrm>
            <a:custGeom>
              <a:avLst/>
              <a:gdLst/>
              <a:ahLst/>
              <a:cxnLst/>
              <a:rect l="l" t="t" r="r" b="b"/>
              <a:pathLst>
                <a:path w="1270679" h="1127727">
                  <a:moveTo>
                    <a:pt x="0" y="0"/>
                  </a:moveTo>
                  <a:lnTo>
                    <a:pt x="1270679" y="0"/>
                  </a:lnTo>
                  <a:lnTo>
                    <a:pt x="1270679" y="1127727"/>
                  </a:lnTo>
                  <a:lnTo>
                    <a:pt x="0" y="11277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64839" y="150044"/>
              <a:ext cx="8077957" cy="741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71"/>
                </a:lnSpc>
                <a:spcBef>
                  <a:spcPct val="0"/>
                </a:spcBef>
              </a:pPr>
              <a:r>
                <a:rPr lang="en-US" sz="3265">
                  <a:solidFill>
                    <a:srgbClr val="165C10"/>
                  </a:solidFill>
                  <a:latin typeface="Poppins"/>
                  <a:ea typeface="Poppins"/>
                  <a:cs typeface="Poppins"/>
                  <a:sym typeface="Poppins"/>
                </a:rPr>
                <a:t>Consistent brand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3444732"/>
              <a:ext cx="1270679" cy="1127727"/>
            </a:xfrm>
            <a:custGeom>
              <a:avLst/>
              <a:gdLst/>
              <a:ahLst/>
              <a:cxnLst/>
              <a:rect l="l" t="t" r="r" b="b"/>
              <a:pathLst>
                <a:path w="1270679" h="1127727">
                  <a:moveTo>
                    <a:pt x="0" y="0"/>
                  </a:moveTo>
                  <a:lnTo>
                    <a:pt x="1270679" y="0"/>
                  </a:lnTo>
                  <a:lnTo>
                    <a:pt x="1270679" y="1127728"/>
                  </a:lnTo>
                  <a:lnTo>
                    <a:pt x="0" y="11277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564839" y="3594776"/>
              <a:ext cx="11557444" cy="741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71"/>
                </a:lnSpc>
                <a:spcBef>
                  <a:spcPct val="0"/>
                </a:spcBef>
              </a:pPr>
              <a:r>
                <a:rPr lang="en-US" sz="3265">
                  <a:solidFill>
                    <a:srgbClr val="165C10"/>
                  </a:solidFill>
                  <a:latin typeface="Poppins"/>
                  <a:ea typeface="Poppins"/>
                  <a:cs typeface="Poppins"/>
                  <a:sym typeface="Poppins"/>
                </a:rPr>
                <a:t>Limit to displayed results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0" y="5055060"/>
              <a:ext cx="1270679" cy="1127727"/>
            </a:xfrm>
            <a:custGeom>
              <a:avLst/>
              <a:gdLst/>
              <a:ahLst/>
              <a:cxnLst/>
              <a:rect l="l" t="t" r="r" b="b"/>
              <a:pathLst>
                <a:path w="1270679" h="1127727">
                  <a:moveTo>
                    <a:pt x="0" y="0"/>
                  </a:moveTo>
                  <a:lnTo>
                    <a:pt x="1270679" y="0"/>
                  </a:lnTo>
                  <a:lnTo>
                    <a:pt x="1270679" y="1127727"/>
                  </a:lnTo>
                  <a:lnTo>
                    <a:pt x="0" y="11277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564839" y="5205104"/>
              <a:ext cx="11557444" cy="741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71"/>
                </a:lnSpc>
                <a:spcBef>
                  <a:spcPct val="0"/>
                </a:spcBef>
              </a:pPr>
              <a:r>
                <a:rPr lang="en-US" sz="3265">
                  <a:solidFill>
                    <a:srgbClr val="165C10"/>
                  </a:solidFill>
                  <a:latin typeface="Poppins"/>
                  <a:ea typeface="Poppins"/>
                  <a:cs typeface="Poppins"/>
                  <a:sym typeface="Poppins"/>
                </a:rPr>
                <a:t>Essential to evidence-informed decisions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Box 9"/>
          <p:cNvSpPr txBox="1"/>
          <p:nvPr/>
        </p:nvSpPr>
        <p:spPr>
          <a:xfrm>
            <a:off x="1345406" y="1348633"/>
            <a:ext cx="15305768" cy="126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69"/>
              </a:lnSpc>
              <a:spcBef>
                <a:spcPct val="0"/>
              </a:spcBef>
            </a:pPr>
            <a:r>
              <a:rPr lang="en-US" sz="70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Pruning the overgrowth</a:t>
            </a:r>
          </a:p>
        </p:txBody>
      </p:sp>
      <p:sp>
        <p:nvSpPr>
          <p:cNvPr id="10" name="Freeform 10"/>
          <p:cNvSpPr/>
          <p:nvPr/>
        </p:nvSpPr>
        <p:spPr>
          <a:xfrm>
            <a:off x="14105714" y="6607717"/>
            <a:ext cx="2052638" cy="961313"/>
          </a:xfrm>
          <a:custGeom>
            <a:avLst/>
            <a:gdLst/>
            <a:ahLst/>
            <a:cxnLst/>
            <a:rect l="l" t="t" r="r" b="b"/>
            <a:pathLst>
              <a:path w="2052638" h="961313">
                <a:moveTo>
                  <a:pt x="0" y="0"/>
                </a:moveTo>
                <a:lnTo>
                  <a:pt x="2052639" y="0"/>
                </a:lnTo>
                <a:lnTo>
                  <a:pt x="2052639" y="961313"/>
                </a:lnTo>
                <a:lnTo>
                  <a:pt x="0" y="9613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r="-122299" b="-66725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1"/>
          <p:cNvSpPr txBox="1"/>
          <p:nvPr/>
        </p:nvSpPr>
        <p:spPr>
          <a:xfrm>
            <a:off x="1405886" y="2503063"/>
            <a:ext cx="16942594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Refining the service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833566" y="2237315"/>
            <a:ext cx="4669594" cy="5747193"/>
            <a:chOff x="0" y="0"/>
            <a:chExt cx="6604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blipFill>
              <a:blip r:embed="rId9"/>
              <a:stretch>
                <a:fillRect l="-42365" r="-42365"/>
              </a:stretch>
            </a:blipFill>
            <a:ln w="123825" cap="sq">
              <a:solidFill>
                <a:srgbClr val="165C10"/>
              </a:solidFill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345406" y="5431460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6"/>
                </a:lnTo>
                <a:lnTo>
                  <a:pt x="0" y="84579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TextBox 15"/>
          <p:cNvSpPr txBox="1"/>
          <p:nvPr/>
        </p:nvSpPr>
        <p:spPr>
          <a:xfrm>
            <a:off x="2519036" y="5522562"/>
            <a:ext cx="6058468" cy="57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Request form update</a:t>
            </a:r>
          </a:p>
        </p:txBody>
      </p:sp>
      <p:sp>
        <p:nvSpPr>
          <p:cNvPr id="16" name="Freeform 16"/>
          <p:cNvSpPr/>
          <p:nvPr/>
        </p:nvSpPr>
        <p:spPr>
          <a:xfrm>
            <a:off x="1345406" y="4139686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5"/>
                </a:lnTo>
                <a:lnTo>
                  <a:pt x="0" y="8457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7" name="TextBox 17"/>
          <p:cNvSpPr txBox="1"/>
          <p:nvPr/>
        </p:nvSpPr>
        <p:spPr>
          <a:xfrm>
            <a:off x="2519036" y="4230787"/>
            <a:ext cx="6058468" cy="57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Reorganise report</a:t>
            </a:r>
          </a:p>
        </p:txBody>
      </p:sp>
      <p:sp>
        <p:nvSpPr>
          <p:cNvPr id="18" name="Freeform 18"/>
          <p:cNvSpPr/>
          <p:nvPr/>
        </p:nvSpPr>
        <p:spPr>
          <a:xfrm>
            <a:off x="1345406" y="6723235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5"/>
                </a:lnTo>
                <a:lnTo>
                  <a:pt x="0" y="8457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9" name="TextBox 19"/>
          <p:cNvSpPr txBox="1"/>
          <p:nvPr/>
        </p:nvSpPr>
        <p:spPr>
          <a:xfrm>
            <a:off x="2519036" y="6814337"/>
            <a:ext cx="8668083" cy="57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Clarify eligibility</a:t>
            </a:r>
          </a:p>
        </p:txBody>
      </p:sp>
      <p:sp>
        <p:nvSpPr>
          <p:cNvPr id="20" name="Freeform 20"/>
          <p:cNvSpPr/>
          <p:nvPr/>
        </p:nvSpPr>
        <p:spPr>
          <a:xfrm>
            <a:off x="1345406" y="7930980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6"/>
                </a:lnTo>
                <a:lnTo>
                  <a:pt x="0" y="84579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1" name="TextBox 21"/>
          <p:cNvSpPr txBox="1"/>
          <p:nvPr/>
        </p:nvSpPr>
        <p:spPr>
          <a:xfrm>
            <a:off x="2519036" y="8022082"/>
            <a:ext cx="8668083" cy="57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Introduce service charter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Box 9"/>
          <p:cNvSpPr txBox="1"/>
          <p:nvPr/>
        </p:nvSpPr>
        <p:spPr>
          <a:xfrm>
            <a:off x="1345406" y="1348633"/>
            <a:ext cx="15305768" cy="126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69"/>
              </a:lnSpc>
              <a:spcBef>
                <a:spcPct val="0"/>
              </a:spcBef>
            </a:pPr>
            <a:r>
              <a:rPr lang="en-US" sz="70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Branching Out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05886" y="2503063"/>
            <a:ext cx="16942594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Repository and sharing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833566" y="2237315"/>
            <a:ext cx="4669594" cy="574719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blipFill>
              <a:blip r:embed="rId7"/>
              <a:stretch>
                <a:fillRect l="-32051" r="-32051"/>
              </a:stretch>
            </a:blipFill>
            <a:ln w="123825" cap="sq">
              <a:solidFill>
                <a:srgbClr val="165C10"/>
              </a:solidFill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345406" y="5156884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6"/>
                </a:lnTo>
                <a:lnTo>
                  <a:pt x="0" y="8457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4" name="TextBox 14"/>
          <p:cNvSpPr txBox="1"/>
          <p:nvPr/>
        </p:nvSpPr>
        <p:spPr>
          <a:xfrm>
            <a:off x="2519036" y="5071159"/>
            <a:ext cx="8668083" cy="1152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Additional metadata - databases, year coverage, and licencing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45406" y="3865110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5"/>
                </a:lnTo>
                <a:lnTo>
                  <a:pt x="0" y="8457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6" name="TextBox 16"/>
          <p:cNvSpPr txBox="1"/>
          <p:nvPr/>
        </p:nvSpPr>
        <p:spPr>
          <a:xfrm>
            <a:off x="2519036" y="3956212"/>
            <a:ext cx="7857609" cy="57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Collection in institutional repository</a:t>
            </a:r>
          </a:p>
        </p:txBody>
      </p:sp>
      <p:sp>
        <p:nvSpPr>
          <p:cNvPr id="17" name="Freeform 17"/>
          <p:cNvSpPr/>
          <p:nvPr/>
        </p:nvSpPr>
        <p:spPr>
          <a:xfrm>
            <a:off x="1345406" y="6448659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6"/>
                </a:lnTo>
                <a:lnTo>
                  <a:pt x="0" y="8457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8" name="TextBox 18"/>
          <p:cNvSpPr txBox="1"/>
          <p:nvPr/>
        </p:nvSpPr>
        <p:spPr>
          <a:xfrm>
            <a:off x="2519036" y="6539761"/>
            <a:ext cx="8668083" cy="1152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Addition of watermark, CC licence, disclaimer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Freeform 9"/>
          <p:cNvSpPr/>
          <p:nvPr/>
        </p:nvSpPr>
        <p:spPr>
          <a:xfrm>
            <a:off x="4063102" y="0"/>
            <a:ext cx="14224898" cy="10287000"/>
          </a:xfrm>
          <a:custGeom>
            <a:avLst/>
            <a:gdLst/>
            <a:ahLst/>
            <a:cxnLst/>
            <a:rect l="l" t="t" r="r" b="b"/>
            <a:pathLst>
              <a:path w="14224898" h="10287000">
                <a:moveTo>
                  <a:pt x="0" y="0"/>
                </a:moveTo>
                <a:lnTo>
                  <a:pt x="14224898" y="0"/>
                </a:lnTo>
                <a:lnTo>
                  <a:pt x="1422489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0" name="TextBox 10"/>
          <p:cNvSpPr txBox="1"/>
          <p:nvPr/>
        </p:nvSpPr>
        <p:spPr>
          <a:xfrm>
            <a:off x="174135" y="2083781"/>
            <a:ext cx="4561306" cy="195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Collection</a:t>
            </a:r>
          </a:p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homepage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Freeform 9"/>
          <p:cNvSpPr/>
          <p:nvPr/>
        </p:nvSpPr>
        <p:spPr>
          <a:xfrm>
            <a:off x="6129118" y="649345"/>
            <a:ext cx="10522056" cy="8608955"/>
          </a:xfrm>
          <a:custGeom>
            <a:avLst/>
            <a:gdLst/>
            <a:ahLst/>
            <a:cxnLst/>
            <a:rect l="l" t="t" r="r" b="b"/>
            <a:pathLst>
              <a:path w="10522056" h="8608955">
                <a:moveTo>
                  <a:pt x="0" y="0"/>
                </a:moveTo>
                <a:lnTo>
                  <a:pt x="10522056" y="0"/>
                </a:lnTo>
                <a:lnTo>
                  <a:pt x="10522056" y="8608955"/>
                </a:lnTo>
                <a:lnTo>
                  <a:pt x="0" y="86089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0" name="TextBox 10"/>
          <p:cNvSpPr txBox="1"/>
          <p:nvPr/>
        </p:nvSpPr>
        <p:spPr>
          <a:xfrm>
            <a:off x="1028700" y="1396258"/>
            <a:ext cx="4561306" cy="195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Repository example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Box 9"/>
          <p:cNvSpPr txBox="1"/>
          <p:nvPr/>
        </p:nvSpPr>
        <p:spPr>
          <a:xfrm>
            <a:off x="1345406" y="828675"/>
            <a:ext cx="15305768" cy="126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69"/>
              </a:lnSpc>
              <a:spcBef>
                <a:spcPct val="0"/>
              </a:spcBef>
            </a:pPr>
            <a:r>
              <a:rPr lang="en-US" sz="70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Measuring Growth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45406" y="1946803"/>
            <a:ext cx="16942594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Analytics and uptake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3316" y="2078248"/>
            <a:ext cx="6953250" cy="7429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4856" y="2078248"/>
            <a:ext cx="6953250" cy="74295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982305" y="8802898"/>
            <a:ext cx="5035272" cy="566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Reports completed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63519" y="8802898"/>
            <a:ext cx="3129031" cy="566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Hours taken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Box 9"/>
          <p:cNvSpPr txBox="1"/>
          <p:nvPr/>
        </p:nvSpPr>
        <p:spPr>
          <a:xfrm>
            <a:off x="1345406" y="828675"/>
            <a:ext cx="15305768" cy="126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69"/>
              </a:lnSpc>
              <a:spcBef>
                <a:spcPct val="0"/>
              </a:spcBef>
            </a:pPr>
            <a:r>
              <a:rPr lang="en-US" sz="70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Measuring Growth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45406" y="1946803"/>
            <a:ext cx="16942594" cy="750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Analytics and uptake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922" y="2299149"/>
            <a:ext cx="8088764" cy="7336284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98158" y="8675585"/>
            <a:ext cx="5686294" cy="566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User profession</a:t>
            </a:r>
          </a:p>
        </p:txBody>
      </p:sp>
      <p:sp>
        <p:nvSpPr>
          <p:cNvPr id="13" name="Freeform 13"/>
          <p:cNvSpPr/>
          <p:nvPr/>
        </p:nvSpPr>
        <p:spPr>
          <a:xfrm>
            <a:off x="9515085" y="4550546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0" y="0"/>
                </a:moveTo>
                <a:lnTo>
                  <a:pt x="790575" y="0"/>
                </a:lnTo>
                <a:lnTo>
                  <a:pt x="790575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4" name="Freeform 14"/>
          <p:cNvSpPr/>
          <p:nvPr/>
        </p:nvSpPr>
        <p:spPr>
          <a:xfrm>
            <a:off x="9515085" y="5703071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0" y="0"/>
                </a:moveTo>
                <a:lnTo>
                  <a:pt x="790575" y="0"/>
                </a:lnTo>
                <a:lnTo>
                  <a:pt x="790575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Freeform 15"/>
          <p:cNvSpPr/>
          <p:nvPr/>
        </p:nvSpPr>
        <p:spPr>
          <a:xfrm>
            <a:off x="9515085" y="6855596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0" y="0"/>
                </a:moveTo>
                <a:lnTo>
                  <a:pt x="790575" y="0"/>
                </a:lnTo>
                <a:lnTo>
                  <a:pt x="790575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6" name="Freeform 16"/>
          <p:cNvSpPr/>
          <p:nvPr/>
        </p:nvSpPr>
        <p:spPr>
          <a:xfrm>
            <a:off x="9515085" y="7990031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0" y="0"/>
                </a:moveTo>
                <a:lnTo>
                  <a:pt x="790575" y="0"/>
                </a:lnTo>
                <a:lnTo>
                  <a:pt x="790575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7" name="Freeform 17"/>
          <p:cNvSpPr/>
          <p:nvPr/>
        </p:nvSpPr>
        <p:spPr>
          <a:xfrm>
            <a:off x="9515085" y="3417071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0" y="0"/>
                </a:moveTo>
                <a:lnTo>
                  <a:pt x="790575" y="0"/>
                </a:lnTo>
                <a:lnTo>
                  <a:pt x="790575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8" name="TextBox 18"/>
          <p:cNvSpPr txBox="1"/>
          <p:nvPr/>
        </p:nvSpPr>
        <p:spPr>
          <a:xfrm>
            <a:off x="10535825" y="4464821"/>
            <a:ext cx="8060039" cy="1146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7"/>
              </a:lnSpc>
            </a:pPr>
            <a:r>
              <a:rPr lang="en-US" sz="3248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Nursing &amp; Midwifery Education </a:t>
            </a:r>
          </a:p>
          <a:p>
            <a:pPr algn="l">
              <a:lnSpc>
                <a:spcPts val="4547"/>
              </a:lnSpc>
              <a:spcBef>
                <a:spcPct val="0"/>
              </a:spcBef>
            </a:pPr>
            <a:r>
              <a:rPr lang="en-US" sz="3248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Strategy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535825" y="3491344"/>
            <a:ext cx="8060039" cy="574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7"/>
              </a:lnSpc>
              <a:spcBef>
                <a:spcPct val="0"/>
              </a:spcBef>
            </a:pPr>
            <a:r>
              <a:rPr lang="en-US" sz="3248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Transformation Office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535825" y="5796394"/>
            <a:ext cx="8060039" cy="574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7"/>
              </a:lnSpc>
              <a:spcBef>
                <a:spcPct val="0"/>
              </a:spcBef>
            </a:pPr>
            <a:r>
              <a:rPr lang="en-US" sz="3248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Occupational Therapy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535825" y="6948919"/>
            <a:ext cx="8060039" cy="574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7"/>
              </a:lnSpc>
              <a:spcBef>
                <a:spcPct val="0"/>
              </a:spcBef>
            </a:pPr>
            <a:r>
              <a:rPr lang="en-US" sz="3248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Rehabiliation &amp; Subacture Care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535825" y="8072982"/>
            <a:ext cx="8060039" cy="574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7"/>
              </a:lnSpc>
              <a:spcBef>
                <a:spcPct val="0"/>
              </a:spcBef>
            </a:pPr>
            <a:r>
              <a:rPr lang="en-US" sz="3248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Corporate Services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515085" y="2488701"/>
            <a:ext cx="5686294" cy="566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Top user department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518" y="2078863"/>
            <a:ext cx="7314940" cy="742212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1262182" y="2919401"/>
            <a:ext cx="4669594" cy="5747193"/>
            <a:chOff x="0" y="0"/>
            <a:chExt cx="6604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solidFill>
              <a:srgbClr val="165C10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552197" y="6799461"/>
            <a:ext cx="2089564" cy="2089564"/>
          </a:xfrm>
          <a:custGeom>
            <a:avLst/>
            <a:gdLst/>
            <a:ahLst/>
            <a:cxnLst/>
            <a:rect l="l" t="t" r="r" b="b"/>
            <a:pathLst>
              <a:path w="2089564" h="2089564">
                <a:moveTo>
                  <a:pt x="0" y="0"/>
                </a:moveTo>
                <a:lnTo>
                  <a:pt x="2089564" y="0"/>
                </a:lnTo>
                <a:lnTo>
                  <a:pt x="2089564" y="2089564"/>
                </a:lnTo>
                <a:lnTo>
                  <a:pt x="0" y="20895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3" name="TextBox 13"/>
          <p:cNvSpPr txBox="1"/>
          <p:nvPr/>
        </p:nvSpPr>
        <p:spPr>
          <a:xfrm>
            <a:off x="1345406" y="828675"/>
            <a:ext cx="15305768" cy="126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69"/>
              </a:lnSpc>
              <a:spcBef>
                <a:spcPct val="0"/>
              </a:spcBef>
            </a:pPr>
            <a:r>
              <a:rPr lang="en-US" sz="70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Measuring Growth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45406" y="1946803"/>
            <a:ext cx="16942594" cy="750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Analytics and uptake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42441" y="8796747"/>
            <a:ext cx="5686294" cy="566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Repository downloads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676564" y="3033106"/>
            <a:ext cx="3840831" cy="3618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Most downloaded :</a:t>
            </a:r>
          </a:p>
          <a:p>
            <a:pPr algn="ctr">
              <a:lnSpc>
                <a:spcPts val="4760"/>
              </a:lnSpc>
            </a:pPr>
            <a:endParaRPr lang="en-US" sz="3400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 i="1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Cushions and the prevention of pressure injuries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Freeform 9"/>
          <p:cNvSpPr/>
          <p:nvPr/>
        </p:nvSpPr>
        <p:spPr>
          <a:xfrm>
            <a:off x="1345406" y="5069932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5"/>
                </a:lnTo>
                <a:lnTo>
                  <a:pt x="0" y="8457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0" name="Freeform 10"/>
          <p:cNvSpPr/>
          <p:nvPr/>
        </p:nvSpPr>
        <p:spPr>
          <a:xfrm>
            <a:off x="1345406" y="3778157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6"/>
                </a:lnTo>
                <a:lnTo>
                  <a:pt x="0" y="8457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Freeform 11"/>
          <p:cNvSpPr/>
          <p:nvPr/>
        </p:nvSpPr>
        <p:spPr>
          <a:xfrm>
            <a:off x="1345406" y="6361706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6"/>
                </a:lnTo>
                <a:lnTo>
                  <a:pt x="0" y="8457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12" name="Group 12"/>
          <p:cNvGrpSpPr/>
          <p:nvPr/>
        </p:nvGrpSpPr>
        <p:grpSpPr>
          <a:xfrm>
            <a:off x="11262182" y="2919401"/>
            <a:ext cx="4669594" cy="5747193"/>
            <a:chOff x="0" y="0"/>
            <a:chExt cx="6604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solidFill>
              <a:srgbClr val="165C10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2434111" y="5933218"/>
            <a:ext cx="2325736" cy="2194914"/>
          </a:xfrm>
          <a:custGeom>
            <a:avLst/>
            <a:gdLst/>
            <a:ahLst/>
            <a:cxnLst/>
            <a:rect l="l" t="t" r="r" b="b"/>
            <a:pathLst>
              <a:path w="2325736" h="2194914">
                <a:moveTo>
                  <a:pt x="0" y="0"/>
                </a:moveTo>
                <a:lnTo>
                  <a:pt x="2325736" y="0"/>
                </a:lnTo>
                <a:lnTo>
                  <a:pt x="2325736" y="2194914"/>
                </a:lnTo>
                <a:lnTo>
                  <a:pt x="0" y="21949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TextBox 15"/>
          <p:cNvSpPr txBox="1"/>
          <p:nvPr/>
        </p:nvSpPr>
        <p:spPr>
          <a:xfrm>
            <a:off x="1345406" y="828675"/>
            <a:ext cx="15305768" cy="126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69"/>
              </a:lnSpc>
              <a:spcBef>
                <a:spcPct val="0"/>
              </a:spcBef>
            </a:pPr>
            <a:r>
              <a:rPr lang="en-US" sz="70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Measuring Growth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45406" y="1946803"/>
            <a:ext cx="16942594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Qualitative experiences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19036" y="5161033"/>
            <a:ext cx="7297668" cy="57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Staff professionalism and support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19036" y="3869259"/>
            <a:ext cx="6058468" cy="57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Exceptional service quality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519036" y="6452808"/>
            <a:ext cx="8668083" cy="57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Impact on outcomes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504793" y="3248258"/>
            <a:ext cx="4184373" cy="2860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1"/>
              </a:lnSpc>
              <a:spcBef>
                <a:spcPct val="0"/>
              </a:spcBef>
            </a:pPr>
            <a:r>
              <a:rPr lang="en-US" sz="3265" b="1" i="1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I cannot speak more highly of this efficient and critical service.​</a:t>
            </a:r>
          </a:p>
          <a:p>
            <a:pPr algn="ctr">
              <a:lnSpc>
                <a:spcPts val="4571"/>
              </a:lnSpc>
              <a:spcBef>
                <a:spcPct val="0"/>
              </a:spcBef>
            </a:pPr>
            <a:endParaRPr lang="en-US" sz="3265" b="1" i="1">
              <a:solidFill>
                <a:srgbClr val="FFFFFF"/>
              </a:solidFill>
              <a:latin typeface="Poppins Bold Italics"/>
              <a:ea typeface="Poppins Bold Italics"/>
              <a:cs typeface="Poppins Bold Italics"/>
              <a:sym typeface="Poppins Bold Itali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Freeform 9"/>
          <p:cNvSpPr/>
          <p:nvPr/>
        </p:nvSpPr>
        <p:spPr>
          <a:xfrm>
            <a:off x="1345406" y="3778157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6"/>
                </a:lnTo>
                <a:lnTo>
                  <a:pt x="0" y="8457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0" name="Freeform 10"/>
          <p:cNvSpPr/>
          <p:nvPr/>
        </p:nvSpPr>
        <p:spPr>
          <a:xfrm>
            <a:off x="1345406" y="6361706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6"/>
                </a:lnTo>
                <a:lnTo>
                  <a:pt x="0" y="8457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11" name="Group 11"/>
          <p:cNvGrpSpPr/>
          <p:nvPr/>
        </p:nvGrpSpPr>
        <p:grpSpPr>
          <a:xfrm>
            <a:off x="11262182" y="2919401"/>
            <a:ext cx="4669594" cy="574719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blipFill>
              <a:blip r:embed="rId9"/>
              <a:stretch>
                <a:fillRect l="-42888" r="-42888"/>
              </a:stretch>
            </a:blipFill>
            <a:ln w="123825" cap="sq">
              <a:solidFill>
                <a:srgbClr val="165C10"/>
              </a:solidFill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45406" y="828675"/>
            <a:ext cx="15305768" cy="126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69"/>
              </a:lnSpc>
              <a:spcBef>
                <a:spcPct val="0"/>
              </a:spcBef>
            </a:pPr>
            <a:r>
              <a:rPr lang="en-US" sz="70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Measuring Growth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45406" y="1946803"/>
            <a:ext cx="16942594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Impact story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519036" y="3869259"/>
            <a:ext cx="6058468" cy="2303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Incident highlighted gaps in pregnancy screening for trans and non-binary patients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519036" y="6452808"/>
            <a:ext cx="8668083" cy="57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Published literature review</a:t>
            </a:r>
          </a:p>
        </p:txBody>
      </p:sp>
      <p:sp>
        <p:nvSpPr>
          <p:cNvPr id="17" name="Freeform 17"/>
          <p:cNvSpPr/>
          <p:nvPr/>
        </p:nvSpPr>
        <p:spPr>
          <a:xfrm>
            <a:off x="1405886" y="7705234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6"/>
                </a:lnTo>
                <a:lnTo>
                  <a:pt x="0" y="8457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8" name="TextBox 18"/>
          <p:cNvSpPr txBox="1"/>
          <p:nvPr/>
        </p:nvSpPr>
        <p:spPr>
          <a:xfrm>
            <a:off x="2476497" y="7796336"/>
            <a:ext cx="8668083" cy="57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Monash Health practice changed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Box 9"/>
          <p:cNvSpPr txBox="1"/>
          <p:nvPr/>
        </p:nvSpPr>
        <p:spPr>
          <a:xfrm>
            <a:off x="1345406" y="1348633"/>
            <a:ext cx="15305768" cy="126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69"/>
              </a:lnSpc>
              <a:spcBef>
                <a:spcPct val="0"/>
              </a:spcBef>
            </a:pPr>
            <a:r>
              <a:rPr lang="en-US" sz="70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Pollination &amp; Spread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05886" y="2503063"/>
            <a:ext cx="16942594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Dissemination strategies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833566" y="2237315"/>
            <a:ext cx="4669594" cy="574719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blipFill>
              <a:blip r:embed="rId7"/>
              <a:stretch>
                <a:fillRect t="-1916" b="-1916"/>
              </a:stretch>
            </a:blipFill>
            <a:ln w="123825" cap="sq">
              <a:solidFill>
                <a:srgbClr val="165C10"/>
              </a:solidFill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05886" y="3940042"/>
            <a:ext cx="9841712" cy="3429345"/>
            <a:chOff x="0" y="0"/>
            <a:chExt cx="13122283" cy="4572460"/>
          </a:xfrm>
        </p:grpSpPr>
        <p:sp>
          <p:nvSpPr>
            <p:cNvPr id="14" name="Freeform 14"/>
            <p:cNvSpPr/>
            <p:nvPr/>
          </p:nvSpPr>
          <p:spPr>
            <a:xfrm>
              <a:off x="0" y="1722366"/>
              <a:ext cx="1270679" cy="1127727"/>
            </a:xfrm>
            <a:custGeom>
              <a:avLst/>
              <a:gdLst/>
              <a:ahLst/>
              <a:cxnLst/>
              <a:rect l="l" t="t" r="r" b="b"/>
              <a:pathLst>
                <a:path w="1270679" h="1127727">
                  <a:moveTo>
                    <a:pt x="0" y="0"/>
                  </a:moveTo>
                  <a:lnTo>
                    <a:pt x="1270679" y="0"/>
                  </a:lnTo>
                  <a:lnTo>
                    <a:pt x="1270679" y="1127727"/>
                  </a:lnTo>
                  <a:lnTo>
                    <a:pt x="0" y="11277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64839" y="1636641"/>
              <a:ext cx="11557444" cy="14991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71"/>
                </a:lnSpc>
                <a:spcBef>
                  <a:spcPct val="0"/>
                </a:spcBef>
              </a:pPr>
              <a:r>
                <a:rPr lang="en-US" sz="3265">
                  <a:solidFill>
                    <a:srgbClr val="165C10"/>
                  </a:solidFill>
                  <a:latin typeface="Poppins"/>
                  <a:ea typeface="Poppins"/>
                  <a:cs typeface="Poppins"/>
                  <a:sym typeface="Poppins"/>
                </a:rPr>
                <a:t>Indexing in </a:t>
              </a:r>
              <a:r>
                <a:rPr lang="en-US" sz="3265" b="1">
                  <a:solidFill>
                    <a:srgbClr val="165C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catalogue </a:t>
              </a:r>
              <a:r>
                <a:rPr lang="en-US" sz="3265">
                  <a:solidFill>
                    <a:srgbClr val="165C10"/>
                  </a:solidFill>
                  <a:latin typeface="Poppins"/>
                  <a:ea typeface="Poppins"/>
                  <a:cs typeface="Poppins"/>
                  <a:sym typeface="Poppins"/>
                </a:rPr>
                <a:t>and </a:t>
              </a:r>
              <a:r>
                <a:rPr lang="en-US" sz="3265" b="1">
                  <a:solidFill>
                    <a:srgbClr val="165C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Google Scholar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1270679" cy="1127727"/>
            </a:xfrm>
            <a:custGeom>
              <a:avLst/>
              <a:gdLst/>
              <a:ahLst/>
              <a:cxnLst/>
              <a:rect l="l" t="t" r="r" b="b"/>
              <a:pathLst>
                <a:path w="1270679" h="1127727">
                  <a:moveTo>
                    <a:pt x="0" y="0"/>
                  </a:moveTo>
                  <a:lnTo>
                    <a:pt x="1270679" y="0"/>
                  </a:lnTo>
                  <a:lnTo>
                    <a:pt x="1270679" y="1127727"/>
                  </a:lnTo>
                  <a:lnTo>
                    <a:pt x="0" y="11277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564839" y="150044"/>
              <a:ext cx="10476812" cy="741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71"/>
                </a:lnSpc>
                <a:spcBef>
                  <a:spcPct val="0"/>
                </a:spcBef>
              </a:pPr>
              <a:r>
                <a:rPr lang="en-US" sz="3265">
                  <a:solidFill>
                    <a:srgbClr val="165C10"/>
                  </a:solidFill>
                  <a:latin typeface="Poppins"/>
                  <a:ea typeface="Poppins"/>
                  <a:cs typeface="Poppins"/>
                  <a:sym typeface="Poppins"/>
                </a:rPr>
                <a:t>Regular promotion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3444732"/>
              <a:ext cx="1270679" cy="1127727"/>
            </a:xfrm>
            <a:custGeom>
              <a:avLst/>
              <a:gdLst/>
              <a:ahLst/>
              <a:cxnLst/>
              <a:rect l="l" t="t" r="r" b="b"/>
              <a:pathLst>
                <a:path w="1270679" h="1127727">
                  <a:moveTo>
                    <a:pt x="0" y="0"/>
                  </a:moveTo>
                  <a:lnTo>
                    <a:pt x="1270679" y="0"/>
                  </a:lnTo>
                  <a:lnTo>
                    <a:pt x="1270679" y="1127728"/>
                  </a:lnTo>
                  <a:lnTo>
                    <a:pt x="0" y="11277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64839" y="3594776"/>
              <a:ext cx="11557444" cy="741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71"/>
                </a:lnSpc>
                <a:spcBef>
                  <a:spcPct val="0"/>
                </a:spcBef>
              </a:pPr>
              <a:r>
                <a:rPr lang="en-US" sz="3265">
                  <a:solidFill>
                    <a:srgbClr val="165C10"/>
                  </a:solidFill>
                  <a:latin typeface="Poppins"/>
                  <a:ea typeface="Poppins"/>
                  <a:cs typeface="Poppins"/>
                  <a:sym typeface="Poppins"/>
                </a:rPr>
                <a:t>Greater recognition of the library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Box 9"/>
          <p:cNvSpPr txBox="1"/>
          <p:nvPr/>
        </p:nvSpPr>
        <p:spPr>
          <a:xfrm>
            <a:off x="1345406" y="1348633"/>
            <a:ext cx="15305768" cy="126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69"/>
              </a:lnSpc>
              <a:spcBef>
                <a:spcPct val="0"/>
              </a:spcBef>
            </a:pPr>
            <a:r>
              <a:rPr lang="en-US" sz="70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Shade and Fruit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05886" y="2503063"/>
            <a:ext cx="16942594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Value and impact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833566" y="2237315"/>
            <a:ext cx="4669594" cy="574719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blipFill>
              <a:blip r:embed="rId7"/>
              <a:stretch>
                <a:fillRect l="-42365" r="-42365"/>
              </a:stretch>
            </a:blipFill>
            <a:ln w="123825" cap="sq">
              <a:solidFill>
                <a:srgbClr val="165C10"/>
              </a:solidFill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45406" y="3803279"/>
            <a:ext cx="10883516" cy="3282636"/>
            <a:chOff x="0" y="0"/>
            <a:chExt cx="14511355" cy="437684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54100" cy="1054100"/>
            </a:xfrm>
            <a:custGeom>
              <a:avLst/>
              <a:gdLst/>
              <a:ahLst/>
              <a:cxnLst/>
              <a:rect l="l" t="t" r="r" b="b"/>
              <a:pathLst>
                <a:path w="1054100" h="1054100">
                  <a:moveTo>
                    <a:pt x="0" y="0"/>
                  </a:moveTo>
                  <a:lnTo>
                    <a:pt x="1054100" y="0"/>
                  </a:lnTo>
                  <a:lnTo>
                    <a:pt x="1054100" y="1054100"/>
                  </a:lnTo>
                  <a:lnTo>
                    <a:pt x="0" y="1054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1659048"/>
              <a:ext cx="1054100" cy="1054100"/>
            </a:xfrm>
            <a:custGeom>
              <a:avLst/>
              <a:gdLst/>
              <a:ahLst/>
              <a:cxnLst/>
              <a:rect l="l" t="t" r="r" b="b"/>
              <a:pathLst>
                <a:path w="1054100" h="1054100">
                  <a:moveTo>
                    <a:pt x="0" y="0"/>
                  </a:moveTo>
                  <a:lnTo>
                    <a:pt x="1054100" y="0"/>
                  </a:lnTo>
                  <a:lnTo>
                    <a:pt x="1054100" y="1054100"/>
                  </a:lnTo>
                  <a:lnTo>
                    <a:pt x="0" y="1054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3322748"/>
              <a:ext cx="1054100" cy="1054100"/>
            </a:xfrm>
            <a:custGeom>
              <a:avLst/>
              <a:gdLst/>
              <a:ahLst/>
              <a:cxnLst/>
              <a:rect l="l" t="t" r="r" b="b"/>
              <a:pathLst>
                <a:path w="1054100" h="1054100">
                  <a:moveTo>
                    <a:pt x="0" y="0"/>
                  </a:moveTo>
                  <a:lnTo>
                    <a:pt x="1054100" y="0"/>
                  </a:lnTo>
                  <a:lnTo>
                    <a:pt x="1054100" y="1054100"/>
                  </a:lnTo>
                  <a:lnTo>
                    <a:pt x="0" y="1054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11561" y="1779491"/>
              <a:ext cx="13299795" cy="7495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85"/>
                </a:lnSpc>
                <a:spcBef>
                  <a:spcPct val="0"/>
                </a:spcBef>
              </a:pPr>
              <a:r>
                <a:rPr lang="en-US" sz="3275">
                  <a:solidFill>
                    <a:srgbClr val="165C10"/>
                  </a:solidFill>
                  <a:latin typeface="Poppins"/>
                  <a:ea typeface="Poppins"/>
                  <a:cs typeface="Poppins"/>
                  <a:sym typeface="Poppins"/>
                </a:rPr>
                <a:t>Enhances </a:t>
              </a:r>
              <a:r>
                <a:rPr lang="en-US" sz="3275" b="1">
                  <a:solidFill>
                    <a:srgbClr val="165C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library reputation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11561" y="3515896"/>
              <a:ext cx="13299795" cy="7495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85"/>
                </a:lnSpc>
                <a:spcBef>
                  <a:spcPct val="0"/>
                </a:spcBef>
              </a:pPr>
              <a:r>
                <a:rPr lang="en-US" sz="3275">
                  <a:solidFill>
                    <a:srgbClr val="165C10"/>
                  </a:solidFill>
                  <a:latin typeface="Poppins"/>
                  <a:ea typeface="Poppins"/>
                  <a:cs typeface="Poppins"/>
                  <a:sym typeface="Poppins"/>
                </a:rPr>
                <a:t>Committment to</a:t>
              </a:r>
              <a:r>
                <a:rPr lang="en-US" sz="3275" b="1">
                  <a:solidFill>
                    <a:srgbClr val="165C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open data </a:t>
              </a:r>
              <a:r>
                <a:rPr lang="en-US" sz="3275">
                  <a:solidFill>
                    <a:srgbClr val="165C10"/>
                  </a:solidFill>
                  <a:latin typeface="Poppins"/>
                  <a:ea typeface="Poppins"/>
                  <a:cs typeface="Poppins"/>
                  <a:sym typeface="Poppins"/>
                </a:rPr>
                <a:t>and </a:t>
              </a:r>
              <a:r>
                <a:rPr lang="en-US" sz="3275" b="1">
                  <a:solidFill>
                    <a:srgbClr val="165C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open science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11561" y="3265"/>
              <a:ext cx="13299795" cy="7495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85"/>
                </a:lnSpc>
                <a:spcBef>
                  <a:spcPct val="0"/>
                </a:spcBef>
              </a:pPr>
              <a:r>
                <a:rPr lang="en-US" sz="3275" b="1">
                  <a:solidFill>
                    <a:srgbClr val="165C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Benefits </a:t>
              </a:r>
              <a:r>
                <a:rPr lang="en-US" sz="3275">
                  <a:solidFill>
                    <a:srgbClr val="165C10"/>
                  </a:solidFill>
                  <a:latin typeface="Poppins"/>
                  <a:ea typeface="Poppins"/>
                  <a:cs typeface="Poppins"/>
                  <a:sym typeface="Poppins"/>
                </a:rPr>
                <a:t>to clinicians, managers, organisation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Box 9"/>
          <p:cNvSpPr txBox="1"/>
          <p:nvPr/>
        </p:nvSpPr>
        <p:spPr>
          <a:xfrm>
            <a:off x="1345406" y="1348633"/>
            <a:ext cx="15305768" cy="126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69"/>
              </a:lnSpc>
              <a:spcBef>
                <a:spcPct val="0"/>
              </a:spcBef>
            </a:pPr>
            <a:r>
              <a:rPr lang="en-US" sz="70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Weathering the Storms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05886" y="2503063"/>
            <a:ext cx="16942594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Challenges and lessons learned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833566" y="2237315"/>
            <a:ext cx="4669594" cy="574719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blipFill>
              <a:blip r:embed="rId7"/>
              <a:stretch>
                <a:fillRect l="-42365" r="-42365"/>
              </a:stretch>
            </a:blipFill>
            <a:ln w="123825" cap="sq">
              <a:solidFill>
                <a:srgbClr val="165C10"/>
              </a:solidFill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345406" y="3723651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0" y="0"/>
                </a:moveTo>
                <a:lnTo>
                  <a:pt x="790575" y="0"/>
                </a:lnTo>
                <a:lnTo>
                  <a:pt x="790575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4" name="Freeform 14"/>
          <p:cNvSpPr/>
          <p:nvPr/>
        </p:nvSpPr>
        <p:spPr>
          <a:xfrm>
            <a:off x="1345406" y="5055820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0" y="0"/>
                </a:moveTo>
                <a:lnTo>
                  <a:pt x="790575" y="0"/>
                </a:lnTo>
                <a:lnTo>
                  <a:pt x="790575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TextBox 15"/>
          <p:cNvSpPr txBox="1"/>
          <p:nvPr/>
        </p:nvSpPr>
        <p:spPr>
          <a:xfrm>
            <a:off x="2254077" y="5116466"/>
            <a:ext cx="9974846" cy="583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5"/>
              </a:lnSpc>
              <a:spcBef>
                <a:spcPct val="0"/>
              </a:spcBef>
            </a:pPr>
            <a:r>
              <a:rPr lang="en-US" sz="3275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Risk </a:t>
            </a:r>
            <a:r>
              <a:rPr lang="en-US" sz="327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and </a:t>
            </a:r>
            <a:r>
              <a:rPr lang="en-US" sz="3275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uncertainty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54077" y="3784297"/>
            <a:ext cx="9974846" cy="583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5"/>
              </a:lnSpc>
              <a:spcBef>
                <a:spcPct val="0"/>
              </a:spcBef>
            </a:pPr>
            <a:r>
              <a:rPr lang="en-US" sz="3275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Staffing: </a:t>
            </a:r>
            <a:r>
              <a:rPr lang="en-US" sz="327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Sustainability, turnover, training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25834">
            <a:off x="-763284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0" y="0"/>
                </a:moveTo>
                <a:lnTo>
                  <a:pt x="4811449" y="0"/>
                </a:lnTo>
                <a:lnTo>
                  <a:pt x="4811449" y="2044866"/>
                </a:lnTo>
                <a:lnTo>
                  <a:pt x="0" y="2044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592683" flipH="1">
            <a:off x="14245450" y="-205100"/>
            <a:ext cx="4811449" cy="2044866"/>
          </a:xfrm>
          <a:custGeom>
            <a:avLst/>
            <a:gdLst/>
            <a:ahLst/>
            <a:cxnLst/>
            <a:rect l="l" t="t" r="r" b="b"/>
            <a:pathLst>
              <a:path w="4811449" h="2044866">
                <a:moveTo>
                  <a:pt x="4811449" y="0"/>
                </a:moveTo>
                <a:lnTo>
                  <a:pt x="0" y="0"/>
                </a:lnTo>
                <a:lnTo>
                  <a:pt x="0" y="2044866"/>
                </a:lnTo>
                <a:lnTo>
                  <a:pt x="4811449" y="2044866"/>
                </a:lnTo>
                <a:lnTo>
                  <a:pt x="481144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1590675" y="9500331"/>
            <a:ext cx="21469350" cy="2951394"/>
            <a:chOff x="0" y="0"/>
            <a:chExt cx="5654479" cy="7773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54479" cy="777322"/>
            </a:xfrm>
            <a:custGeom>
              <a:avLst/>
              <a:gdLst/>
              <a:ahLst/>
              <a:cxnLst/>
              <a:rect l="l" t="t" r="r" b="b"/>
              <a:pathLst>
                <a:path w="5654479" h="777322">
                  <a:moveTo>
                    <a:pt x="2827239" y="0"/>
                  </a:moveTo>
                  <a:cubicBezTo>
                    <a:pt x="1265798" y="0"/>
                    <a:pt x="0" y="174009"/>
                    <a:pt x="0" y="388661"/>
                  </a:cubicBezTo>
                  <a:cubicBezTo>
                    <a:pt x="0" y="603312"/>
                    <a:pt x="1265798" y="777322"/>
                    <a:pt x="2827239" y="777322"/>
                  </a:cubicBezTo>
                  <a:cubicBezTo>
                    <a:pt x="4388681" y="777322"/>
                    <a:pt x="5654479" y="603312"/>
                    <a:pt x="5654479" y="388661"/>
                  </a:cubicBezTo>
                  <a:cubicBezTo>
                    <a:pt x="5654479" y="174009"/>
                    <a:pt x="4388681" y="0"/>
                    <a:pt x="2827239" y="0"/>
                  </a:cubicBezTo>
                  <a:close/>
                </a:path>
              </a:pathLst>
            </a:custGeom>
            <a:solidFill>
              <a:srgbClr val="165C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0107" y="34774"/>
              <a:ext cx="4594264" cy="66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5168363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3427502" y="3715449"/>
                </a:moveTo>
                <a:lnTo>
                  <a:pt x="0" y="3715449"/>
                </a:lnTo>
                <a:lnTo>
                  <a:pt x="0" y="0"/>
                </a:lnTo>
                <a:lnTo>
                  <a:pt x="3427502" y="0"/>
                </a:lnTo>
                <a:lnTo>
                  <a:pt x="3427502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 flipV="1">
            <a:off x="-307865" y="6745156"/>
            <a:ext cx="3427501" cy="3715448"/>
          </a:xfrm>
          <a:custGeom>
            <a:avLst/>
            <a:gdLst/>
            <a:ahLst/>
            <a:cxnLst/>
            <a:rect l="l" t="t" r="r" b="b"/>
            <a:pathLst>
              <a:path w="3427501" h="3715448">
                <a:moveTo>
                  <a:pt x="0" y="3715449"/>
                </a:moveTo>
                <a:lnTo>
                  <a:pt x="3427502" y="3715449"/>
                </a:lnTo>
                <a:lnTo>
                  <a:pt x="3427502" y="0"/>
                </a:lnTo>
                <a:lnTo>
                  <a:pt x="0" y="0"/>
                </a:lnTo>
                <a:lnTo>
                  <a:pt x="0" y="37154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Box 9"/>
          <p:cNvSpPr txBox="1"/>
          <p:nvPr/>
        </p:nvSpPr>
        <p:spPr>
          <a:xfrm>
            <a:off x="1345406" y="1348633"/>
            <a:ext cx="15305768" cy="126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69"/>
              </a:lnSpc>
              <a:spcBef>
                <a:spcPct val="0"/>
              </a:spcBef>
            </a:pPr>
            <a:r>
              <a:rPr lang="en-US" sz="70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Seeds to Share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05886" y="2503063"/>
            <a:ext cx="16942594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Inspiration for other libraries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833566" y="2237315"/>
            <a:ext cx="4669594" cy="574719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blipFill>
              <a:blip r:embed="rId7"/>
              <a:stretch>
                <a:fillRect l="-42192" r="-42192"/>
              </a:stretch>
            </a:blipFill>
            <a:ln w="123825" cap="sq">
              <a:solidFill>
                <a:srgbClr val="165C10"/>
              </a:solidFill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345406" y="4708471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6"/>
                </a:lnTo>
                <a:lnTo>
                  <a:pt x="0" y="8457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4" name="TextBox 14"/>
          <p:cNvSpPr txBox="1"/>
          <p:nvPr/>
        </p:nvSpPr>
        <p:spPr>
          <a:xfrm>
            <a:off x="2519036" y="4811704"/>
            <a:ext cx="6058468" cy="57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Leverage existing tools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45406" y="3557876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5"/>
                </a:lnTo>
                <a:lnTo>
                  <a:pt x="0" y="8457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6" name="TextBox 16"/>
          <p:cNvSpPr txBox="1"/>
          <p:nvPr/>
        </p:nvSpPr>
        <p:spPr>
          <a:xfrm>
            <a:off x="2519036" y="3648978"/>
            <a:ext cx="6058468" cy="57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Start small, grow steady</a:t>
            </a:r>
          </a:p>
        </p:txBody>
      </p:sp>
      <p:sp>
        <p:nvSpPr>
          <p:cNvPr id="17" name="Freeform 17"/>
          <p:cNvSpPr/>
          <p:nvPr/>
        </p:nvSpPr>
        <p:spPr>
          <a:xfrm>
            <a:off x="1345406" y="5859067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5"/>
                </a:lnTo>
                <a:lnTo>
                  <a:pt x="0" y="8457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8" name="TextBox 18"/>
          <p:cNvSpPr txBox="1"/>
          <p:nvPr/>
        </p:nvSpPr>
        <p:spPr>
          <a:xfrm>
            <a:off x="2519036" y="5950169"/>
            <a:ext cx="8668083" cy="57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Brand and share your outputs</a:t>
            </a:r>
          </a:p>
        </p:txBody>
      </p:sp>
      <p:sp>
        <p:nvSpPr>
          <p:cNvPr id="19" name="Freeform 19"/>
          <p:cNvSpPr/>
          <p:nvPr/>
        </p:nvSpPr>
        <p:spPr>
          <a:xfrm>
            <a:off x="1345406" y="7009662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6"/>
                </a:lnTo>
                <a:lnTo>
                  <a:pt x="0" y="8457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0" name="TextBox 20"/>
          <p:cNvSpPr txBox="1"/>
          <p:nvPr/>
        </p:nvSpPr>
        <p:spPr>
          <a:xfrm>
            <a:off x="2519036" y="7100764"/>
            <a:ext cx="8668083" cy="57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Measure and tell the story</a:t>
            </a:r>
          </a:p>
        </p:txBody>
      </p:sp>
      <p:sp>
        <p:nvSpPr>
          <p:cNvPr id="21" name="Freeform 21"/>
          <p:cNvSpPr/>
          <p:nvPr/>
        </p:nvSpPr>
        <p:spPr>
          <a:xfrm>
            <a:off x="1345406" y="8160258"/>
            <a:ext cx="953009" cy="845795"/>
          </a:xfrm>
          <a:custGeom>
            <a:avLst/>
            <a:gdLst/>
            <a:ahLst/>
            <a:cxnLst/>
            <a:rect l="l" t="t" r="r" b="b"/>
            <a:pathLst>
              <a:path w="953009" h="845795">
                <a:moveTo>
                  <a:pt x="0" y="0"/>
                </a:moveTo>
                <a:lnTo>
                  <a:pt x="953009" y="0"/>
                </a:lnTo>
                <a:lnTo>
                  <a:pt x="953009" y="845795"/>
                </a:lnTo>
                <a:lnTo>
                  <a:pt x="0" y="8457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2" name="TextBox 22"/>
          <p:cNvSpPr txBox="1"/>
          <p:nvPr/>
        </p:nvSpPr>
        <p:spPr>
          <a:xfrm>
            <a:off x="2519036" y="8251360"/>
            <a:ext cx="8668083" cy="57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1"/>
              </a:lnSpc>
              <a:spcBef>
                <a:spcPct val="0"/>
              </a:spcBef>
            </a:pPr>
            <a:r>
              <a:rPr lang="en-US" sz="326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Embrace imperfection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979286" flipH="1">
            <a:off x="-1120653" y="7757632"/>
            <a:ext cx="4565510" cy="5058736"/>
          </a:xfrm>
          <a:custGeom>
            <a:avLst/>
            <a:gdLst/>
            <a:ahLst/>
            <a:cxnLst/>
            <a:rect l="l" t="t" r="r" b="b"/>
            <a:pathLst>
              <a:path w="4565510" h="5058736">
                <a:moveTo>
                  <a:pt x="4565510" y="0"/>
                </a:moveTo>
                <a:lnTo>
                  <a:pt x="0" y="0"/>
                </a:lnTo>
                <a:lnTo>
                  <a:pt x="0" y="5058736"/>
                </a:lnTo>
                <a:lnTo>
                  <a:pt x="4565510" y="5058736"/>
                </a:lnTo>
                <a:lnTo>
                  <a:pt x="456551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rot="952802">
            <a:off x="14550515" y="6814329"/>
            <a:ext cx="4565510" cy="5058736"/>
          </a:xfrm>
          <a:custGeom>
            <a:avLst/>
            <a:gdLst/>
            <a:ahLst/>
            <a:cxnLst/>
            <a:rect l="l" t="t" r="r" b="b"/>
            <a:pathLst>
              <a:path w="4565510" h="5058736">
                <a:moveTo>
                  <a:pt x="0" y="0"/>
                </a:moveTo>
                <a:lnTo>
                  <a:pt x="4565509" y="0"/>
                </a:lnTo>
                <a:lnTo>
                  <a:pt x="4565509" y="5058736"/>
                </a:lnTo>
                <a:lnTo>
                  <a:pt x="0" y="50587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 rot="-1466392">
            <a:off x="-1976615" y="15335"/>
            <a:ext cx="7315200" cy="1508760"/>
          </a:xfrm>
          <a:custGeom>
            <a:avLst/>
            <a:gdLst/>
            <a:ahLst/>
            <a:cxnLst/>
            <a:rect l="l" t="t" r="r" b="b"/>
            <a:pathLst>
              <a:path w="7315200" h="1508760">
                <a:moveTo>
                  <a:pt x="0" y="0"/>
                </a:moveTo>
                <a:lnTo>
                  <a:pt x="7315200" y="0"/>
                </a:lnTo>
                <a:lnTo>
                  <a:pt x="7315200" y="1508760"/>
                </a:lnTo>
                <a:lnTo>
                  <a:pt x="0" y="15087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Freeform 5"/>
          <p:cNvSpPr/>
          <p:nvPr/>
        </p:nvSpPr>
        <p:spPr>
          <a:xfrm rot="1446280" flipH="1">
            <a:off x="12944642" y="33027"/>
            <a:ext cx="7315200" cy="1508760"/>
          </a:xfrm>
          <a:custGeom>
            <a:avLst/>
            <a:gdLst/>
            <a:ahLst/>
            <a:cxnLst/>
            <a:rect l="l" t="t" r="r" b="b"/>
            <a:pathLst>
              <a:path w="7315200" h="1508760">
                <a:moveTo>
                  <a:pt x="7315200" y="0"/>
                </a:moveTo>
                <a:lnTo>
                  <a:pt x="0" y="0"/>
                </a:lnTo>
                <a:lnTo>
                  <a:pt x="0" y="1508760"/>
                </a:lnTo>
                <a:lnTo>
                  <a:pt x="7315200" y="1508760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6"/>
          <p:cNvSpPr txBox="1"/>
          <p:nvPr/>
        </p:nvSpPr>
        <p:spPr>
          <a:xfrm>
            <a:off x="1546693" y="2855488"/>
            <a:ext cx="16942594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Conclusion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2833566" y="2237315"/>
            <a:ext cx="4669594" cy="5747193"/>
            <a:chOff x="0" y="0"/>
            <a:chExt cx="6604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blipFill>
              <a:blip r:embed="rId7"/>
              <a:stretch>
                <a:fillRect l="-42192" r="-42192"/>
              </a:stretch>
            </a:blipFill>
            <a:ln w="123825" cap="sq">
              <a:solidFill>
                <a:srgbClr val="165C10"/>
              </a:solidFill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9" name="Freeform 9"/>
          <p:cNvSpPr/>
          <p:nvPr/>
        </p:nvSpPr>
        <p:spPr>
          <a:xfrm>
            <a:off x="1546693" y="4122249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0" y="0"/>
                </a:moveTo>
                <a:lnTo>
                  <a:pt x="790575" y="0"/>
                </a:lnTo>
                <a:lnTo>
                  <a:pt x="790575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0" name="Freeform 10"/>
          <p:cNvSpPr/>
          <p:nvPr/>
        </p:nvSpPr>
        <p:spPr>
          <a:xfrm>
            <a:off x="1546693" y="5495666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0" y="0"/>
                </a:moveTo>
                <a:lnTo>
                  <a:pt x="790575" y="0"/>
                </a:lnTo>
                <a:lnTo>
                  <a:pt x="790575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Freeform 11"/>
          <p:cNvSpPr/>
          <p:nvPr/>
        </p:nvSpPr>
        <p:spPr>
          <a:xfrm>
            <a:off x="1546693" y="6800591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0" y="0"/>
                </a:moveTo>
                <a:lnTo>
                  <a:pt x="790575" y="0"/>
                </a:lnTo>
                <a:lnTo>
                  <a:pt x="790575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2" name="TextBox 12"/>
          <p:cNvSpPr txBox="1"/>
          <p:nvPr/>
        </p:nvSpPr>
        <p:spPr>
          <a:xfrm>
            <a:off x="1546693" y="1826216"/>
            <a:ext cx="10590914" cy="1096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67"/>
              </a:lnSpc>
            </a:pPr>
            <a:r>
              <a:rPr lang="en-US" sz="6750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Harvesting the Benefits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55364" y="5497915"/>
            <a:ext cx="9974846" cy="583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5"/>
              </a:lnSpc>
              <a:spcBef>
                <a:spcPct val="0"/>
              </a:spcBef>
            </a:pPr>
            <a:r>
              <a:rPr lang="en-US" sz="327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Every library has a seed to plant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55364" y="6800219"/>
            <a:ext cx="9974846" cy="583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5"/>
              </a:lnSpc>
              <a:spcBef>
                <a:spcPct val="0"/>
              </a:spcBef>
            </a:pPr>
            <a:r>
              <a:rPr lang="en-US" sz="3275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Share</a:t>
            </a:r>
            <a:r>
              <a:rPr lang="en-US" sz="327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 with your colleagues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55364" y="4165746"/>
            <a:ext cx="9974846" cy="583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5"/>
              </a:lnSpc>
              <a:spcBef>
                <a:spcPct val="0"/>
              </a:spcBef>
            </a:pPr>
            <a:r>
              <a:rPr lang="en-US" sz="3275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Libraries as </a:t>
            </a:r>
            <a:r>
              <a:rPr lang="en-US" sz="3275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cultivators of knowledge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-634142" y="5354104"/>
            <a:ext cx="5548454" cy="6014584"/>
          </a:xfrm>
          <a:custGeom>
            <a:avLst/>
            <a:gdLst/>
            <a:ahLst/>
            <a:cxnLst/>
            <a:rect l="l" t="t" r="r" b="b"/>
            <a:pathLst>
              <a:path w="5548454" h="6014584">
                <a:moveTo>
                  <a:pt x="0" y="6014584"/>
                </a:moveTo>
                <a:lnTo>
                  <a:pt x="5548454" y="6014584"/>
                </a:lnTo>
                <a:lnTo>
                  <a:pt x="5548454" y="0"/>
                </a:lnTo>
                <a:lnTo>
                  <a:pt x="0" y="0"/>
                </a:lnTo>
                <a:lnTo>
                  <a:pt x="0" y="601458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flipH="1" flipV="1">
            <a:off x="12739546" y="5354104"/>
            <a:ext cx="5548454" cy="6014584"/>
          </a:xfrm>
          <a:custGeom>
            <a:avLst/>
            <a:gdLst/>
            <a:ahLst/>
            <a:cxnLst/>
            <a:rect l="l" t="t" r="r" b="b"/>
            <a:pathLst>
              <a:path w="5548454" h="6014584">
                <a:moveTo>
                  <a:pt x="5548454" y="6014584"/>
                </a:moveTo>
                <a:lnTo>
                  <a:pt x="0" y="6014584"/>
                </a:lnTo>
                <a:lnTo>
                  <a:pt x="0" y="0"/>
                </a:lnTo>
                <a:lnTo>
                  <a:pt x="5548454" y="0"/>
                </a:lnTo>
                <a:lnTo>
                  <a:pt x="5548454" y="601458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>
            <a:off x="-276831" y="-466928"/>
            <a:ext cx="4833833" cy="4114800"/>
          </a:xfrm>
          <a:custGeom>
            <a:avLst/>
            <a:gdLst/>
            <a:ahLst/>
            <a:cxnLst/>
            <a:rect l="l" t="t" r="r" b="b"/>
            <a:pathLst>
              <a:path w="4833833" h="4114800">
                <a:moveTo>
                  <a:pt x="0" y="0"/>
                </a:moveTo>
                <a:lnTo>
                  <a:pt x="4833832" y="0"/>
                </a:lnTo>
                <a:lnTo>
                  <a:pt x="483383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Freeform 5"/>
          <p:cNvSpPr/>
          <p:nvPr/>
        </p:nvSpPr>
        <p:spPr>
          <a:xfrm flipH="1">
            <a:off x="13730999" y="-466928"/>
            <a:ext cx="4833833" cy="4114800"/>
          </a:xfrm>
          <a:custGeom>
            <a:avLst/>
            <a:gdLst/>
            <a:ahLst/>
            <a:cxnLst/>
            <a:rect l="l" t="t" r="r" b="b"/>
            <a:pathLst>
              <a:path w="4833833" h="4114800">
                <a:moveTo>
                  <a:pt x="4833832" y="0"/>
                </a:moveTo>
                <a:lnTo>
                  <a:pt x="0" y="0"/>
                </a:lnTo>
                <a:lnTo>
                  <a:pt x="0" y="4114800"/>
                </a:lnTo>
                <a:lnTo>
                  <a:pt x="4833832" y="4114800"/>
                </a:lnTo>
                <a:lnTo>
                  <a:pt x="483383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6"/>
          <p:cNvSpPr txBox="1"/>
          <p:nvPr/>
        </p:nvSpPr>
        <p:spPr>
          <a:xfrm>
            <a:off x="3747358" y="3028780"/>
            <a:ext cx="10793283" cy="1885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98"/>
              </a:lnSpc>
              <a:spcBef>
                <a:spcPct val="0"/>
              </a:spcBef>
            </a:pPr>
            <a:r>
              <a:rPr lang="en-US" sz="10499" b="1">
                <a:solidFill>
                  <a:srgbClr val="165C10"/>
                </a:solidFill>
                <a:latin typeface="Poppins Bold"/>
                <a:ea typeface="Poppins Bold"/>
                <a:cs typeface="Poppins Bold"/>
                <a:sym typeface="Poppins Bold"/>
              </a:rPr>
              <a:t>Questions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47358" y="5636437"/>
            <a:ext cx="11766415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165C10"/>
                </a:solidFill>
                <a:latin typeface="Poppins"/>
                <a:ea typeface="Poppins"/>
                <a:cs typeface="Poppins"/>
                <a:sym typeface="Poppins"/>
              </a:rPr>
              <a:t>Cassandra.Gorton@monashhealth.org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562</Words>
  <Application>Microsoft Office PowerPoint</Application>
  <PresentationFormat>Custom</PresentationFormat>
  <Paragraphs>170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Poppins Bold Italics</vt:lpstr>
      <vt:lpstr>Poppins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Cass HLI Presentation 2025</dc:title>
  <cp:lastModifiedBy>Cassandra Gorton</cp:lastModifiedBy>
  <cp:revision>2</cp:revision>
  <dcterms:created xsi:type="dcterms:W3CDTF">2006-08-16T00:00:00Z</dcterms:created>
  <dcterms:modified xsi:type="dcterms:W3CDTF">2025-10-21T01:48:11Z</dcterms:modified>
  <dc:identifier>DAGx0l4HFMA</dc:identifier>
</cp:coreProperties>
</file>