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12"/>
    </p:embeddedFont>
    <p:embeddedFont>
      <p:font typeface="Merriweather Light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6399" autoAdjust="0"/>
  </p:normalViewPr>
  <p:slideViewPr>
    <p:cSldViewPr snapToGrid="0">
      <p:cViewPr varScale="1">
        <p:scale>
          <a:sx n="69" d="100"/>
          <a:sy n="69" d="100"/>
        </p:scale>
        <p:origin x="2814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50d1220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50d1220a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750d1220a2_0_1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750d1220a2_0_1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750d1220a2_0_1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750d1220a2_0_1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750d1220a2_0_1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750d1220a2_0_1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009b8ca4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8009b8ca4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DADA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750d1220a2_0_19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750d1220a2_0_19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50d1220a2_0_1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50d1220a2_0_1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8009b8ca4d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8009b8ca4d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750d1220a2_0_1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750d1220a2_0_1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2fqAlgmoP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cVC_yR0QVo?si=aoMNMctMLAM7drO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cVC_yR0QVo?si=aoMNMctMLAM7drO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Os4RDTC52Q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vidence.org/blog/from-manual-to-machine-how-covidences-ml-is-streamlining-systematic-review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 descr="Monash logo on green leaves backgroun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789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217025" y="512375"/>
            <a:ext cx="5508300" cy="244500"/>
          </a:xfrm>
          <a:prstGeom prst="rect">
            <a:avLst/>
          </a:prstGeom>
          <a:gradFill>
            <a:gsLst>
              <a:gs pos="0">
                <a:srgbClr val="1CD7BA"/>
              </a:gs>
              <a:gs pos="100000">
                <a:srgbClr val="737373"/>
              </a:gs>
            </a:gsLst>
            <a:lin ang="5400012" scaled="0"/>
          </a:gradFill>
          <a:ln>
            <a:noFill/>
          </a:ln>
          <a:effectLst>
            <a:outerShdw blurRad="57150" dist="19050" algn="bl" rotWithShape="0">
              <a:srgbClr val="000000">
                <a:alpha val="0"/>
              </a:srgbClr>
            </a:outerShdw>
            <a:reflection stA="0" endPos="1000" dist="38100" dir="5400000" fadeDir="5400012" sy="-100000" algn="bl" rotWithShape="0"/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F2CC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F2CC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AI in Research:</a:t>
            </a:r>
            <a:endParaRPr sz="3800">
              <a:solidFill>
                <a:srgbClr val="FFF2CC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>
              <a:solidFill>
                <a:srgbClr val="FFF2CC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Weed or Wonderful?</a:t>
            </a:r>
            <a:endParaRPr sz="1500">
              <a:solidFill>
                <a:srgbClr val="FFF2CC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44425" y="921750"/>
            <a:ext cx="17961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Gabby Lamb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59" name="Google Shape;59;p13" title="June pic 2025 m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51" y="1460425"/>
            <a:ext cx="1450799" cy="198427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2116400" y="445025"/>
            <a:ext cx="5964300" cy="311700"/>
          </a:xfrm>
          <a:prstGeom prst="rect">
            <a:avLst/>
          </a:prstGeom>
          <a:gradFill>
            <a:gsLst>
              <a:gs pos="0">
                <a:srgbClr val="1CD7BA"/>
              </a:gs>
              <a:gs pos="100000">
                <a:srgbClr val="737373"/>
              </a:gs>
            </a:gsLst>
            <a:lin ang="5400012" scaled="0"/>
          </a:gradFill>
          <a:ln>
            <a:noFill/>
          </a:ln>
          <a:effectLst>
            <a:outerShdw blurRad="57150" dist="19050" algn="bl" rotWithShape="0">
              <a:srgbClr val="000000">
                <a:alpha val="0"/>
              </a:srgbClr>
            </a:outerShdw>
            <a:reflection stA="0" endPos="1000" dist="38100" dir="5400000" fadeDir="5400012" sy="-100000" algn="bl" rotWithShape="0"/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aseline="30000">
                <a:solidFill>
                  <a:schemeClr val="dk1"/>
                </a:solidFill>
              </a:rPr>
              <a:t>Microsoft Copilot has been used to generated images in this presentation. AI images include used prompts below.</a:t>
            </a:r>
            <a:endParaRPr baseline="30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/>
        </p:nvSpPr>
        <p:spPr>
          <a:xfrm>
            <a:off x="587300" y="628900"/>
            <a:ext cx="6009900" cy="23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Char char="●"/>
            </a:pPr>
            <a:r>
              <a:rPr lang="en-GB" sz="2500">
                <a:solidFill>
                  <a:schemeClr val="lt2"/>
                </a:solidFill>
              </a:rPr>
              <a:t>Microsoft Copilot (Enterprise)</a:t>
            </a:r>
            <a:endParaRPr sz="2500">
              <a:solidFill>
                <a:schemeClr val="lt2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Char char="●"/>
            </a:pPr>
            <a:r>
              <a:rPr lang="en-GB" sz="2500">
                <a:solidFill>
                  <a:schemeClr val="lt2"/>
                </a:solidFill>
              </a:rPr>
              <a:t>Google Notebook LM (Enterprise-ish)</a:t>
            </a:r>
            <a:endParaRPr sz="2500">
              <a:solidFill>
                <a:schemeClr val="lt2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Char char="●"/>
            </a:pPr>
            <a:r>
              <a:rPr lang="en-GB" sz="2500">
                <a:solidFill>
                  <a:schemeClr val="lt2"/>
                </a:solidFill>
              </a:rPr>
              <a:t>Scopus AI and Deep research</a:t>
            </a:r>
            <a:endParaRPr sz="2500">
              <a:solidFill>
                <a:schemeClr val="lt2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Char char="●"/>
            </a:pPr>
            <a:r>
              <a:rPr lang="en-GB" sz="2500">
                <a:solidFill>
                  <a:schemeClr val="lt2"/>
                </a:solidFill>
              </a:rPr>
              <a:t>Covidence</a:t>
            </a:r>
            <a:endParaRPr sz="2500">
              <a:solidFill>
                <a:schemeClr val="lt2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Char char="●"/>
            </a:pPr>
            <a:r>
              <a:rPr lang="en-GB" sz="2500">
                <a:solidFill>
                  <a:schemeClr val="lt2"/>
                </a:solidFill>
              </a:rPr>
              <a:t>EndNote 2025</a:t>
            </a:r>
            <a:endParaRPr sz="2500">
              <a:solidFill>
                <a:schemeClr val="lt2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158355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31671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570000" y="229050"/>
            <a:ext cx="7548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5 varieties of AI: Weed or Wonderful?</a:t>
            </a:r>
            <a:endParaRPr/>
          </a:p>
        </p:txBody>
      </p:sp>
      <p:pic>
        <p:nvPicPr>
          <p:cNvPr id="72" name="Google Shape;72;p14" title="The_Boy_in_the_Plastic_Bubbl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9400" y="1231663"/>
            <a:ext cx="1623600" cy="268017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6340850" y="3954600"/>
            <a:ext cx="22596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2"/>
                </a:solidFill>
              </a:rPr>
              <a:t>Wikipedia:1970s American film video covers</a:t>
            </a:r>
            <a:endParaRPr sz="800">
              <a:solidFill>
                <a:schemeClr val="lt2"/>
              </a:solidFill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24100" y="2807800"/>
            <a:ext cx="2488374" cy="13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3824100" y="4342525"/>
            <a:ext cx="29631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2"/>
                </a:solidFill>
              </a:rPr>
              <a:t>https://share.google/images/F49Pq80qqCwV8xWXx</a:t>
            </a:r>
            <a:endParaRPr sz="800">
              <a:solidFill>
                <a:schemeClr val="lt2"/>
              </a:solidFill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100" y="3462503"/>
            <a:ext cx="2963100" cy="123709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4422850" y="4988075"/>
            <a:ext cx="474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321950" y="4988075"/>
            <a:ext cx="328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481100" y="4790475"/>
            <a:ext cx="2676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2"/>
                </a:solidFill>
              </a:rPr>
              <a:t>https://share.google/images/1gk5nckpQUsEho5Z9</a:t>
            </a:r>
            <a:endParaRPr sz="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body" idx="1"/>
          </p:nvPr>
        </p:nvSpPr>
        <p:spPr>
          <a:xfrm>
            <a:off x="2658900" y="1195775"/>
            <a:ext cx="573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Formally Bing Chat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On a par with doing research with just Google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Useful for generating keywords 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300"/>
              <a:t>eg. Give me a list of keywords based on semantic similarity for (X)</a:t>
            </a:r>
            <a:endParaRPr sz="13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Grey literature searching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Better for regular as opposed to research tasks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Potential for grant applications</a:t>
            </a:r>
            <a:endParaRPr/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/>
              <a:t>Video: </a:t>
            </a:r>
            <a:r>
              <a:rPr lang="en-GB" sz="1600" u="sng">
                <a:solidFill>
                  <a:schemeClr val="hlink"/>
                </a:solidFill>
                <a:hlinkClick r:id="rId3"/>
              </a:rPr>
              <a:t>https://www.youtube.com/watch?v=G2fqAlgmoPo</a:t>
            </a:r>
            <a:r>
              <a:rPr lang="en-GB" sz="1600"/>
              <a:t> </a:t>
            </a:r>
            <a:endParaRPr sz="1600"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1459925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31671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89" name="Google Shape;89;p15"/>
          <p:cNvSpPr txBox="1"/>
          <p:nvPr/>
        </p:nvSpPr>
        <p:spPr>
          <a:xfrm>
            <a:off x="311700" y="149275"/>
            <a:ext cx="8084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Weed or Wonderful?: Microsoft Copilot</a:t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502125" y="1207850"/>
            <a:ext cx="1791300" cy="3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850" y="1234775"/>
            <a:ext cx="2225600" cy="33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/>
          <p:nvPr/>
        </p:nvSpPr>
        <p:spPr>
          <a:xfrm>
            <a:off x="231850" y="4663225"/>
            <a:ext cx="7667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🌿 Copilot as a Plant: The "Synthowillow" Tree</a:t>
            </a:r>
            <a:endParaRPr sz="10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Prompt: If Microsoft Copilot were a flower, plant, shrub or tree, what would it look like? 17 September  2025</a:t>
            </a:r>
            <a:endParaRPr sz="10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2603200" y="1187100"/>
            <a:ext cx="6540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Scopus AI for initial scoping searches or keyword/Boolean initial suggestions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Starting references or finding a ‘gold set’ for a review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Lacks nuance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Needs a SME’s discerning judgement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Deep research for preliminary research on new topic?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Can help in the planning stages for research?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Is it too much ‘cognitive offloading’?</a:t>
            </a:r>
            <a:endParaRPr/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/>
              <a:t>Video: </a:t>
            </a:r>
            <a:r>
              <a:rPr lang="en-GB" sz="1600" u="sng">
                <a:solidFill>
                  <a:schemeClr val="hlink"/>
                </a:solidFill>
                <a:hlinkClick r:id="rId3"/>
              </a:rPr>
              <a:t>https://youtu.be/TcVC_yR0QVo?si=aoMNMctMLAM7drOg</a:t>
            </a:r>
            <a:r>
              <a:rPr lang="en-GB" sz="1600"/>
              <a:t> </a:t>
            </a:r>
            <a:endParaRPr sz="1600"/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1407975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31017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02" name="Google Shape;102;p16"/>
          <p:cNvSpPr txBox="1"/>
          <p:nvPr/>
        </p:nvSpPr>
        <p:spPr>
          <a:xfrm>
            <a:off x="311700" y="149275"/>
            <a:ext cx="8084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Weed or Wonderful?: Scopus AI</a:t>
            </a:r>
            <a:endParaRPr/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450" y="1407975"/>
            <a:ext cx="2248526" cy="273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217150" y="4302075"/>
            <a:ext cx="248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Wikimedia Commons: Logo for Elsevier</a:t>
            </a:r>
            <a:endParaRPr sz="1000">
              <a:solidFill>
                <a:schemeClr val="lt2"/>
              </a:solidFill>
            </a:endParaRPr>
          </a:p>
        </p:txBody>
      </p:sp>
    </p:spTree>
  </p:cSld>
  <p:clrMapOvr>
    <a:masterClrMapping/>
  </p:clrMapOvr>
  <p:transition spd="med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2378875" y="1187100"/>
            <a:ext cx="654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Scopus AI for initial scoping searches or keyword/Boolean initial suggestions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Starting references or finding a ‘gold set’ for a review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Lacks nuance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Needs a SME’s discerning judgement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Deep research for preliminary research on new topic?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Can help in the planning stages for research?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Is it too much ‘cognitive offloading’?</a:t>
            </a:r>
            <a:endParaRPr/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/>
              <a:t>Video: </a:t>
            </a:r>
            <a:r>
              <a:rPr lang="en-GB" sz="16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https://youtu.be/TcVC_yR0QVo?si=aoMNMctMLAM7drOg</a:t>
            </a:r>
            <a:r>
              <a:rPr lang="en-GB" sz="1600"/>
              <a:t> 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1407975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31017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114" name="Google Shape;114;p17"/>
          <p:cNvSpPr txBox="1"/>
          <p:nvPr/>
        </p:nvSpPr>
        <p:spPr>
          <a:xfrm>
            <a:off x="311700" y="149275"/>
            <a:ext cx="8084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Weed or Wonderful?: Scopus AI</a:t>
            </a:r>
            <a:endParaRPr/>
          </a:p>
        </p:txBody>
      </p:sp>
      <p:sp>
        <p:nvSpPr>
          <p:cNvPr id="115" name="Google Shape;115;p17"/>
          <p:cNvSpPr txBox="1"/>
          <p:nvPr/>
        </p:nvSpPr>
        <p:spPr>
          <a:xfrm>
            <a:off x="217150" y="4302075"/>
            <a:ext cx="64599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✨ Creating your natural &amp; symbolic Scopus AI Tree</a:t>
            </a:r>
            <a:endParaRPr sz="10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Copilot Prompt using GPT5: If Scopus AI were a flower, plant, shrub or tree, what would it look like?</a:t>
            </a:r>
            <a:endParaRPr sz="1000">
              <a:solidFill>
                <a:schemeClr val="lt2"/>
              </a:solidFill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925" y="1511063"/>
            <a:ext cx="1843200" cy="2768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body" idx="2"/>
          </p:nvPr>
        </p:nvSpPr>
        <p:spPr>
          <a:xfrm>
            <a:off x="2809900" y="968125"/>
            <a:ext cx="59148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-GB">
                <a:solidFill>
                  <a:schemeClr val="lt2"/>
                </a:solidFill>
              </a:rPr>
              <a:t>Virtual research assistant or fun time waster?</a:t>
            </a:r>
            <a:endParaRPr>
              <a:solidFill>
                <a:schemeClr val="lt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-GB">
                <a:solidFill>
                  <a:schemeClr val="lt2"/>
                </a:solidFill>
              </a:rPr>
              <a:t>Upload various material sources</a:t>
            </a:r>
            <a:endParaRPr>
              <a:solidFill>
                <a:schemeClr val="lt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-GB">
                <a:solidFill>
                  <a:schemeClr val="lt2"/>
                </a:solidFill>
              </a:rPr>
              <a:t>What seem like references are better described as anchor points in the original source eg.</a:t>
            </a:r>
            <a:endParaRPr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lt2"/>
                </a:solidFill>
              </a:rPr>
              <a:t>Click on the number to take you to the placeholder in the source</a:t>
            </a:r>
            <a:endParaRPr sz="1300">
              <a:solidFill>
                <a:schemeClr val="lt2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chemeClr val="lt2"/>
                </a:solidFill>
              </a:rPr>
              <a:t>Video: </a:t>
            </a:r>
            <a:r>
              <a:rPr lang="en-GB" sz="1600" u="sng">
                <a:solidFill>
                  <a:schemeClr val="hlink"/>
                </a:solidFill>
                <a:hlinkClick r:id="rId3"/>
              </a:rPr>
              <a:t>https://www.youtube.com/watch?v=FOs4RDTC52Q</a:t>
            </a:r>
            <a:r>
              <a:rPr lang="en-GB" sz="1600">
                <a:solidFill>
                  <a:schemeClr val="lt2"/>
                </a:solidFill>
              </a:rPr>
              <a:t> </a:t>
            </a:r>
            <a:endParaRPr sz="1600"/>
          </a:p>
        </p:txBody>
      </p:sp>
      <p:pic>
        <p:nvPicPr>
          <p:cNvPr id="122" name="Google Shape;122;p18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154650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31671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126" name="Google Shape;126;p18"/>
          <p:cNvSpPr txBox="1"/>
          <p:nvPr/>
        </p:nvSpPr>
        <p:spPr>
          <a:xfrm>
            <a:off x="121700" y="149275"/>
            <a:ext cx="8464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Weed or Wonderful?: Google Notebook LM</a:t>
            </a:r>
            <a:endParaRPr/>
          </a:p>
        </p:txBody>
      </p:sp>
      <p:pic>
        <p:nvPicPr>
          <p:cNvPr id="127" name="Google Shape;127;p18" title="goog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625" y="855713"/>
            <a:ext cx="2613284" cy="39199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/>
          <p:nvPr/>
        </p:nvSpPr>
        <p:spPr>
          <a:xfrm>
            <a:off x="121700" y="4712575"/>
            <a:ext cx="65583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Copilot Prompt: If Google Notebook LM was a flower, plant or shrub, generate an image of what that would look like</a:t>
            </a:r>
            <a:endParaRPr sz="1000">
              <a:solidFill>
                <a:schemeClr val="lt2"/>
              </a:solidFill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57100" y="2801100"/>
            <a:ext cx="4820401" cy="721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2646400" y="1071175"/>
            <a:ext cx="5650200" cy="34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457200" lvl="0" indent="-3314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Char char="●"/>
            </a:pPr>
            <a:r>
              <a:rPr lang="en-GB" sz="1800">
                <a:solidFill>
                  <a:schemeClr val="lt2"/>
                </a:solidFill>
              </a:rPr>
              <a:t>Machine learning = AI</a:t>
            </a:r>
            <a:endParaRPr sz="1800">
              <a:solidFill>
                <a:schemeClr val="lt2"/>
              </a:solidFill>
            </a:endParaRPr>
          </a:p>
          <a:p>
            <a:pPr marL="457200" lvl="0" indent="-3314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Char char="●"/>
            </a:pPr>
            <a:r>
              <a:rPr lang="en-GB" sz="1800">
                <a:solidFill>
                  <a:schemeClr val="lt2"/>
                </a:solidFill>
              </a:rPr>
              <a:t>Relevance sorting of references</a:t>
            </a:r>
            <a:endParaRPr sz="1800">
              <a:solidFill>
                <a:schemeClr val="lt2"/>
              </a:solidFill>
            </a:endParaRPr>
          </a:p>
          <a:p>
            <a:pPr marL="457200" lvl="0" indent="-3314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Char char="●"/>
            </a:pPr>
            <a:r>
              <a:rPr lang="en-GB" sz="1800">
                <a:solidFill>
                  <a:schemeClr val="lt2"/>
                </a:solidFill>
              </a:rPr>
              <a:t>RCT identification</a:t>
            </a:r>
            <a:endParaRPr sz="1800">
              <a:solidFill>
                <a:schemeClr val="lt2"/>
              </a:solidFill>
            </a:endParaRPr>
          </a:p>
          <a:p>
            <a:pPr marL="457200" lvl="0" indent="-3314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Char char="●"/>
            </a:pPr>
            <a:r>
              <a:rPr lang="en-GB" sz="1800">
                <a:solidFill>
                  <a:schemeClr val="lt2"/>
                </a:solidFill>
              </a:rPr>
              <a:t>More AI on the roadmap</a:t>
            </a:r>
            <a:endParaRPr sz="1800">
              <a:solidFill>
                <a:schemeClr val="lt2"/>
              </a:solidFill>
            </a:endParaRPr>
          </a:p>
          <a:p>
            <a:pPr marL="457200" lvl="0" indent="-3314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Char char="●"/>
            </a:pPr>
            <a:r>
              <a:rPr lang="en-GB" sz="1800">
                <a:solidFill>
                  <a:schemeClr val="lt2"/>
                </a:solidFill>
              </a:rPr>
              <a:t>More efficient screening? Evidence?</a:t>
            </a:r>
            <a:endParaRPr sz="1800">
              <a:solidFill>
                <a:schemeClr val="lt2"/>
              </a:solidFill>
            </a:endParaRPr>
          </a:p>
          <a:p>
            <a:pPr marL="457200" lvl="0" indent="-3314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Char char="●"/>
            </a:pPr>
            <a:r>
              <a:rPr lang="en-GB" sz="1800">
                <a:solidFill>
                  <a:schemeClr val="lt2"/>
                </a:solidFill>
              </a:rPr>
              <a:t>Streamlining the review process</a:t>
            </a:r>
            <a:endParaRPr sz="1800">
              <a:solidFill>
                <a:schemeClr val="lt2"/>
              </a:solidFill>
            </a:endParaRPr>
          </a:p>
          <a:p>
            <a:pPr marL="457200" lvl="0" indent="-3314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Char char="●"/>
            </a:pPr>
            <a:r>
              <a:rPr lang="en-GB" sz="1800">
                <a:solidFill>
                  <a:schemeClr val="lt2"/>
                </a:solidFill>
              </a:rPr>
              <a:t>Data extraction templates facilitated by AI suggestions</a:t>
            </a:r>
            <a:endParaRPr sz="1800">
              <a:solidFill>
                <a:schemeClr val="lt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More: </a:t>
            </a:r>
            <a:r>
              <a:rPr lang="en-GB" sz="1800" u="sng">
                <a:solidFill>
                  <a:schemeClr val="hlink"/>
                </a:solidFill>
                <a:hlinkClick r:id="rId3"/>
              </a:rPr>
              <a:t>https://www.covidence.org/blog/from-manual-to-machine-how-covidences-ml-is-streamlining-systematic-reviews/</a:t>
            </a:r>
            <a:r>
              <a:rPr lang="en-GB" sz="1800">
                <a:solidFill>
                  <a:schemeClr val="lt2"/>
                </a:solidFill>
              </a:rPr>
              <a:t> </a:t>
            </a:r>
            <a:endParaRPr/>
          </a:p>
        </p:txBody>
      </p:sp>
      <p:pic>
        <p:nvPicPr>
          <p:cNvPr id="135" name="Google Shape;135;p19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1468575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4">
            <a:alphaModFix amt="23000"/>
          </a:blip>
          <a:stretch>
            <a:fillRect/>
          </a:stretch>
        </p:blipFill>
        <p:spPr>
          <a:xfrm>
            <a:off x="8485200" y="31671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139" name="Google Shape;139;p19"/>
          <p:cNvSpPr txBox="1"/>
          <p:nvPr/>
        </p:nvSpPr>
        <p:spPr>
          <a:xfrm>
            <a:off x="121700" y="149275"/>
            <a:ext cx="8464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Weed or Wonderful?: Covidence</a:t>
            </a:r>
            <a:endParaRPr/>
          </a:p>
        </p:txBody>
      </p:sp>
      <p:pic>
        <p:nvPicPr>
          <p:cNvPr id="140" name="Google Shape;140;p19" title="Covidenc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071175"/>
            <a:ext cx="2341599" cy="351239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/>
          <p:nvPr/>
        </p:nvSpPr>
        <p:spPr>
          <a:xfrm>
            <a:off x="294750" y="4730850"/>
            <a:ext cx="79437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Copilot Prompt: If Covidence  was a flower, plant or shrub, generate an image of what that would look like</a:t>
            </a:r>
            <a:endParaRPr sz="10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>
            <a:spLocks noGrp="1"/>
          </p:cNvSpPr>
          <p:nvPr>
            <p:ph type="title"/>
          </p:nvPr>
        </p:nvSpPr>
        <p:spPr>
          <a:xfrm>
            <a:off x="1964025" y="918775"/>
            <a:ext cx="6367800" cy="35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-GB" sz="1800">
                <a:solidFill>
                  <a:schemeClr val="lt2"/>
                </a:solidFill>
              </a:rPr>
              <a:t>#1 reference management for researchers</a:t>
            </a:r>
            <a:endParaRPr sz="1800">
              <a:solidFill>
                <a:schemeClr val="lt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-GB" sz="1800">
                <a:solidFill>
                  <a:schemeClr val="lt2"/>
                </a:solidFill>
              </a:rPr>
              <a:t>AI features dependent on institution security parameters</a:t>
            </a:r>
            <a:endParaRPr sz="1800">
              <a:solidFill>
                <a:schemeClr val="lt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-GB" sz="1800">
                <a:solidFill>
                  <a:schemeClr val="lt2"/>
                </a:solidFill>
              </a:rPr>
              <a:t>AI summaries - meh!</a:t>
            </a:r>
            <a:endParaRPr sz="1800">
              <a:solidFill>
                <a:schemeClr val="lt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-GB" sz="1800">
                <a:solidFill>
                  <a:schemeClr val="lt2"/>
                </a:solidFill>
              </a:rPr>
              <a:t>NB Research Assistant upgrades in EndNote </a:t>
            </a:r>
            <a:r>
              <a:rPr lang="en-GB" sz="1800" b="1">
                <a:solidFill>
                  <a:schemeClr val="lt2"/>
                </a:solidFill>
              </a:rPr>
              <a:t>2025.1</a:t>
            </a:r>
            <a:r>
              <a:rPr lang="en-GB" sz="1800">
                <a:solidFill>
                  <a:schemeClr val="lt2"/>
                </a:solidFill>
              </a:rPr>
              <a:t>:</a:t>
            </a:r>
            <a:endParaRPr sz="1800">
              <a:solidFill>
                <a:schemeClr val="lt2"/>
              </a:solidFill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</a:pPr>
            <a:r>
              <a:rPr lang="en-GB" sz="1400">
                <a:solidFill>
                  <a:schemeClr val="lt2"/>
                </a:solidFill>
              </a:rPr>
              <a:t>“Chat with your document” interactive research functionality?</a:t>
            </a:r>
            <a:endParaRPr sz="1400">
              <a:solidFill>
                <a:schemeClr val="lt2"/>
              </a:solidFill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</a:pPr>
            <a:r>
              <a:rPr lang="en-GB" sz="1400">
                <a:solidFill>
                  <a:schemeClr val="lt2"/>
                </a:solidFill>
              </a:rPr>
              <a:t>Multilingual document translation support?</a:t>
            </a:r>
            <a:endParaRPr sz="1400">
              <a:solidFill>
                <a:schemeClr val="lt2"/>
              </a:solidFill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1468575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31671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51" name="Google Shape;151;p20"/>
          <p:cNvSpPr txBox="1"/>
          <p:nvPr/>
        </p:nvSpPr>
        <p:spPr>
          <a:xfrm>
            <a:off x="121700" y="149275"/>
            <a:ext cx="8464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Weed or Wonderful?: EndNote 2025</a:t>
            </a:r>
            <a:endParaRPr/>
          </a:p>
        </p:txBody>
      </p:sp>
      <p:pic>
        <p:nvPicPr>
          <p:cNvPr id="152" name="Google Shape;152;p20" title="EndNote 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425" y="1976400"/>
            <a:ext cx="1659226" cy="248883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235800" y="4716100"/>
            <a:ext cx="7648800" cy="2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Copilot prompt: If EndNote 2025 was a flower, plant or shrub, generate an image of what that would look like. Don’t ask???</a:t>
            </a:r>
            <a:endParaRPr sz="10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1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1537850"/>
            <a:ext cx="658800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8485200" y="3159100"/>
            <a:ext cx="658800" cy="1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220200" y="95000"/>
            <a:ext cx="826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FFF2CC"/>
                </a:solidFill>
                <a:latin typeface="Impact"/>
                <a:ea typeface="Impact"/>
                <a:cs typeface="Impact"/>
                <a:sym typeface="Impact"/>
              </a:rPr>
              <a:t>References</a:t>
            </a:r>
            <a:endParaRPr/>
          </a:p>
        </p:txBody>
      </p:sp>
      <p:sp>
        <p:nvSpPr>
          <p:cNvPr id="163" name="Google Shape;163;p21"/>
          <p:cNvSpPr txBox="1"/>
          <p:nvPr/>
        </p:nvSpPr>
        <p:spPr>
          <a:xfrm>
            <a:off x="154300" y="864500"/>
            <a:ext cx="8866800" cy="4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Faculty of IT. From Code to Cure: AI Solutions for Modern Medicine webinar. Monash University. October 8, 2025 [postponed 2026]. https://www.monash.edu/it/events/2025/from-code-to-cure-ai-solutions-for-modern-medicine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Mollick, E. On speaking to AI: voice changes a lot of things. </a:t>
            </a:r>
            <a:r>
              <a:rPr lang="en-GB" i="1">
                <a:solidFill>
                  <a:schemeClr val="lt2"/>
                </a:solidFill>
              </a:rPr>
              <a:t>One Useful Thing</a:t>
            </a:r>
            <a:r>
              <a:rPr lang="en-GB">
                <a:solidFill>
                  <a:schemeClr val="lt2"/>
                </a:solidFill>
              </a:rPr>
              <a:t>. August 1, 2024. Accessed August 19, 2025. https://www.oneusefulthing.org/p/on-speaking-to-ai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Monash University Library. Google and Google Scholar search tips. Grey Literature Library Guide. April 2024. Accessed October 3, 2025. https://guides.lib.monash.edu/grey-literature/findinggreyliterature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ALIA HLA: Grant Writing with AI webinar. Health Libraries Australia. August 6, 2025. Accessed August 6, 2025. [Restricted]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Seckel E, Stephens BY, Rodriguez F. Ten simple rules to leverage large language models for getting grants. </a:t>
            </a:r>
            <a:r>
              <a:rPr lang="en-GB" i="1">
                <a:solidFill>
                  <a:schemeClr val="lt2"/>
                </a:solidFill>
              </a:rPr>
              <a:t>PLOS Computational Biology</a:t>
            </a:r>
            <a:r>
              <a:rPr lang="en-GB">
                <a:solidFill>
                  <a:schemeClr val="lt2"/>
                </a:solidFill>
              </a:rPr>
              <a:t>. 2024;20(3):e1011863. doi:10.1371/journal.pcbi.1011863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Tay A. What academic "deep research" is really for: orientation, not copy-paste prose. </a:t>
            </a:r>
            <a:r>
              <a:rPr lang="en-GB" i="1">
                <a:solidFill>
                  <a:schemeClr val="lt2"/>
                </a:solidFill>
              </a:rPr>
              <a:t>Aaron Tay's Musings about Librarianship</a:t>
            </a:r>
            <a:r>
              <a:rPr lang="en-GB">
                <a:solidFill>
                  <a:schemeClr val="lt2"/>
                </a:solidFill>
              </a:rPr>
              <a:t>. August 11, 2025. Accessed August 19, 2025. https://aarontay.substack.com/p/what-academic-deep-research-is-really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Veritas Health Innovation. Covidence systematic review software: about us. Accessed October 3, 2025. https://www.covidence.org/about-us-covidence/. 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-GB">
                <a:solidFill>
                  <a:schemeClr val="lt2"/>
                </a:solidFill>
              </a:rPr>
              <a:t>Clarivate. Key Features of EndNote 2025. EndNote LibGuide. September 26, 2025. Accessed October 3, 2025. https://proquest.libguides.com/endnote</a:t>
            </a:r>
            <a:endParaRPr>
              <a:solidFill>
                <a:schemeClr val="lt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endParaRPr>
              <a:solidFill>
                <a:schemeClr val="lt2"/>
              </a:solidFill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6042" y="95000"/>
            <a:ext cx="1360799" cy="102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1"/>
          <p:cNvSpPr txBox="1"/>
          <p:nvPr/>
        </p:nvSpPr>
        <p:spPr>
          <a:xfrm>
            <a:off x="5880650" y="0"/>
            <a:ext cx="1145400" cy="2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2"/>
                </a:solidFill>
              </a:rPr>
              <a:t>My back garden</a:t>
            </a:r>
            <a:endParaRPr sz="10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920</Words>
  <Application>Microsoft Office PowerPoint</Application>
  <PresentationFormat>On-screen Show (16:9)</PresentationFormat>
  <Paragraphs>98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Merriweather Light</vt:lpstr>
      <vt:lpstr>Impact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Machine learning = AI Relevance sorting of references RCT identification More AI on the roadmap More efficient screening? Evidence? Streamlining the review process Data extraction templates facilitated by AI suggestions More: https://www.covidence.org/blog/from-manual-to-machine-how-covidences-ml-is-streamlining-systematic-reviews/ </vt:lpstr>
      <vt:lpstr>#1 reference management for researchers AI features dependent on institution security parameters AI summaries - meh! NB Research Assistant upgrades in EndNote 2025.1: “Chat with your document” interactive research functionality? Multilingual document translation support?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Gabby Lamb</dc:creator>
  <cp:lastModifiedBy>Gabby Lamb</cp:lastModifiedBy>
  <cp:revision>2</cp:revision>
  <dcterms:modified xsi:type="dcterms:W3CDTF">2025-10-06T05:47:38Z</dcterms:modified>
</cp:coreProperties>
</file>