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8288000" cy="10287000"/>
  <p:notesSz cx="6858000" cy="9144000"/>
  <p:embeddedFontLst>
    <p:embeddedFont>
      <p:font typeface="Gotham" panose="020B0604020202020204" charset="0"/>
      <p:regular r:id="rId17"/>
    </p:embeddedFont>
    <p:embeddedFont>
      <p:font typeface="Gotham Bold" panose="020B0604020202020204" charset="0"/>
      <p:regular r:id="rId18"/>
    </p:embeddedFont>
    <p:embeddedFont>
      <p:font typeface="Times New Roman MT Condensed" panose="020B0604020202020204" charset="0"/>
      <p:regular r:id="rId19"/>
    </p:embeddedFont>
    <p:embeddedFont>
      <p:font typeface="Times New Roman MT Condensed Italics" panose="020B0604020202020204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4FF7C1F-11AC-4A99-9CC4-239F22BB4A32}" v="82" dt="2025-10-04T05:05:31.559"/>
    <p1510:client id="{F1659FAB-374E-44D2-8B43-4717D5FE2355}" v="145" dt="2025-10-04T05:40:01.2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svg"/><Relationship Id="rId7" Type="http://schemas.openxmlformats.org/officeDocument/2006/relationships/image" Target="../media/image1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jpeg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sv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A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584854" y="7517052"/>
            <a:ext cx="5118292" cy="571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0"/>
              </a:lnSpc>
            </a:pPr>
            <a:r>
              <a:rPr lang="en-US" sz="3800" spc="-57">
                <a:solidFill>
                  <a:srgbClr val="0E4714"/>
                </a:solidFill>
                <a:latin typeface="Gotham"/>
                <a:ea typeface="Gotham"/>
                <a:cs typeface="Gotham"/>
                <a:sym typeface="Gotham"/>
              </a:rPr>
              <a:t>Hannah (Han) Bertoli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8204" y="4432798"/>
            <a:ext cx="17271593" cy="1327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99"/>
              </a:lnSpc>
            </a:pPr>
            <a:r>
              <a:rPr lang="en-US" sz="9999" spc="-379">
                <a:solidFill>
                  <a:srgbClr val="0E4714"/>
                </a:solidFill>
                <a:latin typeface="Times New Roman MT Condensed"/>
                <a:ea typeface="Times New Roman MT Condensed"/>
                <a:cs typeface="Times New Roman MT Condensed"/>
                <a:sym typeface="Times New Roman MT Condensed"/>
              </a:rPr>
              <a:t>A medical and public library joint initiative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14301" y="2915150"/>
            <a:ext cx="9259398" cy="1327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99"/>
              </a:lnSpc>
            </a:pPr>
            <a:r>
              <a:rPr lang="en-US" sz="9999" spc="-379">
                <a:solidFill>
                  <a:srgbClr val="0E4714"/>
                </a:solidFill>
                <a:latin typeface="Times New Roman MT Condensed"/>
                <a:ea typeface="Times New Roman MT Condensed"/>
                <a:cs typeface="Times New Roman MT Condensed"/>
                <a:sym typeface="Times New Roman MT Condensed"/>
              </a:rPr>
              <a:t>The digital borrower: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A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247094" y="4414984"/>
            <a:ext cx="9986219" cy="4843316"/>
          </a:xfrm>
          <a:custGeom>
            <a:avLst/>
            <a:gdLst/>
            <a:ahLst/>
            <a:cxnLst/>
            <a:rect l="l" t="t" r="r" b="b"/>
            <a:pathLst>
              <a:path w="9986219" h="4843316">
                <a:moveTo>
                  <a:pt x="0" y="0"/>
                </a:moveTo>
                <a:lnTo>
                  <a:pt x="9986218" y="0"/>
                </a:lnTo>
                <a:lnTo>
                  <a:pt x="9986218" y="4843316"/>
                </a:lnTo>
                <a:lnTo>
                  <a:pt x="0" y="48433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689" y="2951432"/>
            <a:ext cx="13876670" cy="1026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4199"/>
              </a:lnSpc>
              <a:buFont typeface="Arial"/>
              <a:buChar char="•"/>
            </a:pPr>
            <a:r>
              <a:rPr lang="en-US" sz="2799" spc="-41">
                <a:solidFill>
                  <a:srgbClr val="0E4714"/>
                </a:solidFill>
                <a:latin typeface="Gotham"/>
                <a:ea typeface="Gotham"/>
                <a:cs typeface="Gotham"/>
                <a:sym typeface="Gotham"/>
              </a:rPr>
              <a:t>Joint recipient in 2024</a:t>
            </a:r>
          </a:p>
          <a:p>
            <a:pPr marL="604519" lvl="1" indent="-302260" algn="l">
              <a:lnSpc>
                <a:spcPts val="4199"/>
              </a:lnSpc>
              <a:buFont typeface="Arial"/>
              <a:buChar char="•"/>
            </a:pPr>
            <a:r>
              <a:rPr lang="en-US" sz="2799" spc="-41">
                <a:solidFill>
                  <a:srgbClr val="0E4714"/>
                </a:solidFill>
                <a:latin typeface="Gotham"/>
                <a:ea typeface="Gotham"/>
                <a:cs typeface="Gotham"/>
                <a:sym typeface="Gotham"/>
              </a:rPr>
              <a:t>Attended Australian Evidence Based Practice Librarians’ Institute (AEBPLI)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1450334"/>
            <a:ext cx="14423006" cy="15229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469"/>
              </a:lnSpc>
            </a:pPr>
            <a:r>
              <a:rPr lang="en-US" sz="10884" spc="-272">
                <a:solidFill>
                  <a:srgbClr val="0E4714"/>
                </a:solidFill>
                <a:latin typeface="Times New Roman MT Condensed"/>
                <a:ea typeface="Times New Roman MT Condensed"/>
                <a:cs typeface="Times New Roman MT Condensed"/>
                <a:sym typeface="Times New Roman MT Condensed"/>
              </a:rPr>
              <a:t>Pat Nakouz Award</a:t>
            </a:r>
          </a:p>
        </p:txBody>
      </p:sp>
      <p:sp>
        <p:nvSpPr>
          <p:cNvPr id="5" name="AutoShape 5"/>
          <p:cNvSpPr/>
          <p:nvPr/>
        </p:nvSpPr>
        <p:spPr>
          <a:xfrm flipV="1">
            <a:off x="9010877" y="5568826"/>
            <a:ext cx="5032281" cy="1627876"/>
          </a:xfrm>
          <a:prstGeom prst="line">
            <a:avLst/>
          </a:prstGeom>
          <a:ln w="38100" cap="flat">
            <a:solidFill>
              <a:srgbClr val="623D3D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6" name="TextBox 6"/>
          <p:cNvSpPr txBox="1"/>
          <p:nvPr/>
        </p:nvSpPr>
        <p:spPr>
          <a:xfrm>
            <a:off x="14043158" y="4542031"/>
            <a:ext cx="4060380" cy="1026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799" spc="-41">
                <a:solidFill>
                  <a:srgbClr val="0E4714"/>
                </a:solidFill>
                <a:latin typeface="Gotham"/>
                <a:ea typeface="Gotham"/>
                <a:cs typeface="Gotham"/>
                <a:sym typeface="Gotham"/>
              </a:rPr>
              <a:t>Me! at AEBPLI Brisbane in 2024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501646" y="9210675"/>
            <a:ext cx="2731667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E4714"/>
                </a:solidFill>
                <a:latin typeface="Gotham"/>
                <a:ea typeface="Gotham"/>
                <a:cs typeface="Gotham"/>
                <a:sym typeface="Gotham"/>
              </a:rPr>
              <a:t>Photo credit: AEBPLI</a:t>
            </a:r>
          </a:p>
        </p:txBody>
      </p:sp>
      <p:pic>
        <p:nvPicPr>
          <p:cNvPr id="8" name="Picture 7" descr="A group of people standing together&#10;&#10;AI-generated content may be incorrect.">
            <a:extLst>
              <a:ext uri="{FF2B5EF4-FFF2-40B4-BE49-F238E27FC236}">
                <a16:creationId xmlns:a16="http://schemas.microsoft.com/office/drawing/2014/main" id="{1BF749EA-3854-FE9E-4B30-6AC4D0E68C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6471" y="4419268"/>
            <a:ext cx="9985077" cy="483433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A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450334"/>
            <a:ext cx="4085710" cy="15229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469"/>
              </a:lnSpc>
            </a:pPr>
            <a:r>
              <a:rPr lang="en-US" sz="10884" spc="-272">
                <a:solidFill>
                  <a:srgbClr val="0E4714"/>
                </a:solidFill>
                <a:latin typeface="Times New Roman MT Condensed"/>
                <a:ea typeface="Times New Roman MT Condensed"/>
                <a:cs typeface="Times New Roman MT Condensed"/>
                <a:sym typeface="Times New Roman MT Condensed"/>
              </a:rPr>
              <a:t>(Rough)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689" y="2846657"/>
            <a:ext cx="7877184" cy="3238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5235"/>
              </a:lnSpc>
              <a:buFont typeface="Arial"/>
              <a:buChar char="•"/>
            </a:pPr>
            <a:r>
              <a:rPr lang="en-US" sz="2799" spc="-41">
                <a:solidFill>
                  <a:srgbClr val="0E4714"/>
                </a:solidFill>
                <a:latin typeface="Gotham"/>
                <a:ea typeface="Gotham"/>
                <a:cs typeface="Gotham"/>
                <a:sym typeface="Gotham"/>
              </a:rPr>
              <a:t>What is the project about?</a:t>
            </a:r>
          </a:p>
          <a:p>
            <a:pPr marL="604519" lvl="1" indent="-302260" algn="l">
              <a:lnSpc>
                <a:spcPts val="5235"/>
              </a:lnSpc>
              <a:buFont typeface="Arial"/>
              <a:buChar char="•"/>
            </a:pPr>
            <a:r>
              <a:rPr lang="en-US" sz="2799" spc="-41">
                <a:solidFill>
                  <a:srgbClr val="0E4714"/>
                </a:solidFill>
                <a:latin typeface="Gotham"/>
                <a:ea typeface="Gotham"/>
                <a:cs typeface="Gotham"/>
                <a:sym typeface="Gotham"/>
              </a:rPr>
              <a:t>How did the project come about?</a:t>
            </a:r>
          </a:p>
          <a:p>
            <a:pPr marL="604519" lvl="1" indent="-302260" algn="l">
              <a:lnSpc>
                <a:spcPts val="5235"/>
              </a:lnSpc>
              <a:buFont typeface="Arial"/>
              <a:buChar char="•"/>
            </a:pPr>
            <a:r>
              <a:rPr lang="en-US" sz="2799" spc="-41">
                <a:solidFill>
                  <a:srgbClr val="0E4714"/>
                </a:solidFill>
                <a:latin typeface="Gotham"/>
                <a:ea typeface="Gotham"/>
                <a:cs typeface="Gotham"/>
                <a:sym typeface="Gotham"/>
              </a:rPr>
              <a:t>Who was involved?</a:t>
            </a:r>
          </a:p>
          <a:p>
            <a:pPr marL="604519" lvl="1" indent="-302260" algn="l">
              <a:lnSpc>
                <a:spcPts val="5235"/>
              </a:lnSpc>
              <a:buFont typeface="Arial"/>
              <a:buChar char="•"/>
            </a:pPr>
            <a:r>
              <a:rPr lang="en-US" sz="2799" spc="-41">
                <a:solidFill>
                  <a:srgbClr val="0E4714"/>
                </a:solidFill>
                <a:latin typeface="Gotham"/>
                <a:ea typeface="Gotham"/>
                <a:cs typeface="Gotham"/>
                <a:sym typeface="Gotham"/>
              </a:rPr>
              <a:t>What happened?</a:t>
            </a:r>
          </a:p>
          <a:p>
            <a:pPr marL="604519" lvl="1" indent="-302260" algn="l">
              <a:lnSpc>
                <a:spcPts val="5235"/>
              </a:lnSpc>
              <a:buFont typeface="Arial"/>
              <a:buChar char="•"/>
            </a:pPr>
            <a:r>
              <a:rPr lang="en-US" sz="2799" spc="-41">
                <a:solidFill>
                  <a:srgbClr val="0E4714"/>
                </a:solidFill>
                <a:latin typeface="Gotham"/>
                <a:ea typeface="Gotham"/>
                <a:cs typeface="Gotham"/>
                <a:sym typeface="Gotham"/>
              </a:rPr>
              <a:t>What did I learn?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6179324"/>
            <a:ext cx="7877184" cy="609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5235"/>
              </a:lnSpc>
              <a:buFont typeface="Arial"/>
              <a:buChar char="•"/>
            </a:pPr>
            <a:r>
              <a:rPr lang="en-US" sz="2799" spc="-41">
                <a:solidFill>
                  <a:srgbClr val="0E4714"/>
                </a:solidFill>
                <a:latin typeface="Gotham"/>
                <a:ea typeface="Gotham"/>
                <a:cs typeface="Gotham"/>
                <a:sym typeface="Gotham"/>
              </a:rPr>
              <a:t>Applause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14410" y="1450334"/>
            <a:ext cx="11269282" cy="15229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469"/>
              </a:lnSpc>
            </a:pPr>
            <a:r>
              <a:rPr lang="en-US" sz="10884" spc="-272">
                <a:solidFill>
                  <a:srgbClr val="0E4714"/>
                </a:solidFill>
                <a:latin typeface="Times New Roman MT Condensed"/>
                <a:ea typeface="Times New Roman MT Condensed"/>
                <a:cs typeface="Times New Roman MT Condensed"/>
                <a:sym typeface="Times New Roman MT Condensed"/>
              </a:rPr>
              <a:t>Guideline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A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54052" y="4073466"/>
            <a:ext cx="899252" cy="1577635"/>
          </a:xfrm>
          <a:custGeom>
            <a:avLst/>
            <a:gdLst/>
            <a:ahLst/>
            <a:cxnLst/>
            <a:rect l="l" t="t" r="r" b="b"/>
            <a:pathLst>
              <a:path w="899252" h="1577635">
                <a:moveTo>
                  <a:pt x="0" y="0"/>
                </a:moveTo>
                <a:lnTo>
                  <a:pt x="899252" y="0"/>
                </a:lnTo>
                <a:lnTo>
                  <a:pt x="899252" y="1577634"/>
                </a:lnTo>
                <a:lnTo>
                  <a:pt x="0" y="15776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353808" y="4073466"/>
            <a:ext cx="1058987" cy="1577635"/>
          </a:xfrm>
          <a:custGeom>
            <a:avLst/>
            <a:gdLst/>
            <a:ahLst/>
            <a:cxnLst/>
            <a:rect l="l" t="t" r="r" b="b"/>
            <a:pathLst>
              <a:path w="1058987" h="1577635">
                <a:moveTo>
                  <a:pt x="0" y="0"/>
                </a:moveTo>
                <a:lnTo>
                  <a:pt x="1058988" y="0"/>
                </a:lnTo>
                <a:lnTo>
                  <a:pt x="1058988" y="1577634"/>
                </a:lnTo>
                <a:lnTo>
                  <a:pt x="0" y="157763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567338" y="4073466"/>
            <a:ext cx="1035323" cy="1577635"/>
          </a:xfrm>
          <a:custGeom>
            <a:avLst/>
            <a:gdLst/>
            <a:ahLst/>
            <a:cxnLst/>
            <a:rect l="l" t="t" r="r" b="b"/>
            <a:pathLst>
              <a:path w="1035323" h="1577635">
                <a:moveTo>
                  <a:pt x="0" y="0"/>
                </a:moveTo>
                <a:lnTo>
                  <a:pt x="1035323" y="0"/>
                </a:lnTo>
                <a:lnTo>
                  <a:pt x="1035323" y="1577634"/>
                </a:lnTo>
                <a:lnTo>
                  <a:pt x="0" y="157763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6649673"/>
            <a:ext cx="3517695" cy="1481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0E4714"/>
                </a:solidFill>
                <a:latin typeface="Gotham"/>
                <a:ea typeface="Gotham"/>
                <a:cs typeface="Gotham"/>
                <a:sym typeface="Gotham"/>
              </a:rPr>
              <a:t>Monash Health Library &amp; local public libraries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091561" y="6649673"/>
            <a:ext cx="4759162" cy="1481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0E4714"/>
                </a:solidFill>
                <a:latin typeface="Gotham"/>
                <a:ea typeface="Gotham"/>
                <a:cs typeface="Gotham"/>
                <a:sym typeface="Gotham"/>
              </a:rPr>
              <a:t>Digital Access to apps such as Borrowbox, Libby, Kanopy, Pressreader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1450334"/>
            <a:ext cx="16230600" cy="15229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469"/>
              </a:lnSpc>
            </a:pPr>
            <a:r>
              <a:rPr lang="en-US" sz="10884" spc="-272">
                <a:solidFill>
                  <a:srgbClr val="0E4714"/>
                </a:solidFill>
                <a:latin typeface="Times New Roman MT Condensed"/>
                <a:ea typeface="Times New Roman MT Condensed"/>
                <a:cs typeface="Times New Roman MT Condensed"/>
                <a:sym typeface="Times New Roman MT Condensed"/>
              </a:rPr>
              <a:t>What Is It All About?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4395888" y="6649673"/>
            <a:ext cx="2863412" cy="986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0E4714"/>
                </a:solidFill>
                <a:latin typeface="Gotham"/>
                <a:ea typeface="Gotham"/>
                <a:cs typeface="Gotham"/>
                <a:sym typeface="Gotham"/>
              </a:rPr>
              <a:t>Deliver training and insructions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A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064855"/>
            <a:ext cx="16208782" cy="15236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482"/>
              </a:lnSpc>
            </a:pPr>
            <a:r>
              <a:rPr lang="en-US" sz="10899" spc="-272">
                <a:solidFill>
                  <a:srgbClr val="0E4714"/>
                </a:solidFill>
                <a:latin typeface="Times New Roman MT Condensed"/>
                <a:ea typeface="Times New Roman MT Condensed"/>
                <a:cs typeface="Times New Roman MT Condensed"/>
                <a:sym typeface="Times New Roman MT Condensed"/>
              </a:rPr>
              <a:t>How Did It Start?</a:t>
            </a:r>
          </a:p>
        </p:txBody>
      </p:sp>
      <p:sp>
        <p:nvSpPr>
          <p:cNvPr id="3" name="Freeform 3"/>
          <p:cNvSpPr/>
          <p:nvPr/>
        </p:nvSpPr>
        <p:spPr>
          <a:xfrm>
            <a:off x="11012317" y="2253215"/>
            <a:ext cx="4894620" cy="6881260"/>
          </a:xfrm>
          <a:custGeom>
            <a:avLst/>
            <a:gdLst/>
            <a:ahLst/>
            <a:cxnLst/>
            <a:rect l="l" t="t" r="r" b="b"/>
            <a:pathLst>
              <a:path w="4894620" h="6881260">
                <a:moveTo>
                  <a:pt x="0" y="0"/>
                </a:moveTo>
                <a:lnTo>
                  <a:pt x="4894621" y="0"/>
                </a:lnTo>
                <a:lnTo>
                  <a:pt x="4894621" y="6881260"/>
                </a:lnTo>
                <a:lnTo>
                  <a:pt x="0" y="68812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28700" y="4469853"/>
            <a:ext cx="3607211" cy="490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0E4714"/>
                </a:solidFill>
                <a:latin typeface="Gotham"/>
                <a:ea typeface="Gotham"/>
                <a:cs typeface="Gotham"/>
                <a:sym typeface="Gotham"/>
              </a:rPr>
              <a:t>Book Trolley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3702773"/>
            <a:ext cx="3594930" cy="490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b="1" spc="-55">
                <a:solidFill>
                  <a:srgbClr val="0E4714"/>
                </a:solidFill>
                <a:latin typeface="Gotham Bold"/>
                <a:ea typeface="Gotham Bold"/>
                <a:cs typeface="Gotham Bold"/>
                <a:sym typeface="Gotham Bold"/>
              </a:rPr>
              <a:t>2018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6556736"/>
            <a:ext cx="7264344" cy="490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0E4714"/>
                </a:solidFill>
                <a:latin typeface="Gotham"/>
                <a:ea typeface="Gotham"/>
                <a:cs typeface="Gotham"/>
                <a:sym typeface="Gotham"/>
              </a:rPr>
              <a:t>National Simultaneous Storytime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5913481"/>
            <a:ext cx="3594930" cy="490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b="1" spc="-55">
                <a:solidFill>
                  <a:srgbClr val="0E4714"/>
                </a:solidFill>
                <a:latin typeface="Gotham Bold"/>
                <a:ea typeface="Gotham Bold"/>
                <a:cs typeface="Gotham Bold"/>
                <a:sym typeface="Gotham Bold"/>
              </a:rPr>
              <a:t>2019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8643620"/>
            <a:ext cx="5852819" cy="490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0E4714"/>
                </a:solidFill>
                <a:latin typeface="Gotham"/>
                <a:ea typeface="Gotham"/>
                <a:cs typeface="Gotham"/>
                <a:sym typeface="Gotham"/>
              </a:rPr>
              <a:t>Project is picked back up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8000365"/>
            <a:ext cx="3594930" cy="490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b="1" spc="-55">
                <a:solidFill>
                  <a:srgbClr val="0E4714"/>
                </a:solidFill>
                <a:latin typeface="Gotham Bold"/>
                <a:ea typeface="Gotham Bold"/>
                <a:cs typeface="Gotham Bold"/>
                <a:sym typeface="Gotham Bold"/>
              </a:rPr>
              <a:t>2024</a:t>
            </a:r>
          </a:p>
        </p:txBody>
      </p:sp>
      <p:pic>
        <p:nvPicPr>
          <p:cNvPr id="10" name="Picture 9" descr="A poster with text on it&#10;&#10;AI-generated content may be incorrect.">
            <a:extLst>
              <a:ext uri="{FF2B5EF4-FFF2-40B4-BE49-F238E27FC236}">
                <a16:creationId xmlns:a16="http://schemas.microsoft.com/office/drawing/2014/main" id="{0362E6D9-475E-FDB0-3D52-DA13C71485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8333" y="2311070"/>
            <a:ext cx="4857750" cy="682942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A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014578" y="3460162"/>
            <a:ext cx="3092524" cy="4123365"/>
          </a:xfrm>
          <a:custGeom>
            <a:avLst/>
            <a:gdLst/>
            <a:ahLst/>
            <a:cxnLst/>
            <a:rect l="l" t="t" r="r" b="b"/>
            <a:pathLst>
              <a:path w="3092524" h="4123365">
                <a:moveTo>
                  <a:pt x="0" y="0"/>
                </a:moveTo>
                <a:lnTo>
                  <a:pt x="3092524" y="0"/>
                </a:lnTo>
                <a:lnTo>
                  <a:pt x="3092524" y="4123365"/>
                </a:lnTo>
                <a:lnTo>
                  <a:pt x="0" y="41233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1450334"/>
            <a:ext cx="16230600" cy="15229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469"/>
              </a:lnSpc>
            </a:pPr>
            <a:r>
              <a:rPr lang="en-US" sz="10884" spc="-272">
                <a:solidFill>
                  <a:srgbClr val="0E4714"/>
                </a:solidFill>
                <a:latin typeface="Times New Roman MT Condensed"/>
                <a:ea typeface="Times New Roman MT Condensed"/>
                <a:cs typeface="Times New Roman MT Condensed"/>
                <a:sym typeface="Times New Roman MT Condensed"/>
              </a:rPr>
              <a:t>Who Am I?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468697" y="4369435"/>
            <a:ext cx="7806813" cy="1976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 spc="-41">
                <a:solidFill>
                  <a:srgbClr val="0E4714"/>
                </a:solidFill>
                <a:latin typeface="Gotham"/>
                <a:ea typeface="Gotham"/>
                <a:cs typeface="Gotham"/>
                <a:sym typeface="Gotham"/>
              </a:rPr>
              <a:t>Worked in public libraries since 2022</a:t>
            </a:r>
          </a:p>
          <a:p>
            <a:pPr algn="l">
              <a:lnSpc>
                <a:spcPts val="3919"/>
              </a:lnSpc>
            </a:pPr>
            <a:endParaRPr lang="en-US" sz="2799" spc="-41">
              <a:solidFill>
                <a:srgbClr val="0E471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 spc="-41">
                <a:solidFill>
                  <a:srgbClr val="0E4714"/>
                </a:solidFill>
                <a:latin typeface="Gotham"/>
                <a:ea typeface="Gotham"/>
                <a:cs typeface="Gotham"/>
                <a:sym typeface="Gotham"/>
              </a:rPr>
              <a:t>Library Cadet at Monash Health Library 2024-2025</a:t>
            </a:r>
          </a:p>
        </p:txBody>
      </p:sp>
      <p:pic>
        <p:nvPicPr>
          <p:cNvPr id="5" name="Picture 4" descr="A person wearing glasses smiling&#10;&#10;AI-generated content may be incorrect.">
            <a:extLst>
              <a:ext uri="{FF2B5EF4-FFF2-40B4-BE49-F238E27FC236}">
                <a16:creationId xmlns:a16="http://schemas.microsoft.com/office/drawing/2014/main" id="{3F4057E7-6654-30E3-A4EE-9D32F3B361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7075" y="3450565"/>
            <a:ext cx="3100119" cy="414068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A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878116" y="2973301"/>
            <a:ext cx="32371" cy="6474176"/>
          </a:xfrm>
          <a:custGeom>
            <a:avLst/>
            <a:gdLst/>
            <a:ahLst/>
            <a:cxnLst/>
            <a:rect l="l" t="t" r="r" b="b"/>
            <a:pathLst>
              <a:path w="32371" h="6474176">
                <a:moveTo>
                  <a:pt x="0" y="0"/>
                </a:moveTo>
                <a:lnTo>
                  <a:pt x="32371" y="0"/>
                </a:lnTo>
                <a:lnTo>
                  <a:pt x="32371" y="6474177"/>
                </a:lnTo>
                <a:lnTo>
                  <a:pt x="0" y="64741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8120726" y="8541693"/>
            <a:ext cx="3004934" cy="434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2999" i="1" spc="-77">
                <a:solidFill>
                  <a:srgbClr val="0E4714"/>
                </a:solidFill>
                <a:latin typeface="Times New Roman MT Condensed Italics"/>
                <a:ea typeface="Times New Roman MT Condensed Italics"/>
                <a:cs typeface="Times New Roman MT Condensed Italics"/>
                <a:sym typeface="Times New Roman MT Condensed Italics"/>
              </a:rPr>
              <a:t>Clayton &amp; Morrabbin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1450334"/>
            <a:ext cx="12023635" cy="15229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469"/>
              </a:lnSpc>
            </a:pPr>
            <a:r>
              <a:rPr lang="en-US" sz="10884" spc="-272">
                <a:solidFill>
                  <a:srgbClr val="0E4714"/>
                </a:solidFill>
                <a:latin typeface="Times New Roman MT Condensed"/>
                <a:ea typeface="Times New Roman MT Condensed"/>
                <a:cs typeface="Times New Roman MT Condensed"/>
                <a:sym typeface="Times New Roman MT Condensed"/>
              </a:rPr>
              <a:t>Meet The Players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5782029"/>
            <a:ext cx="2687243" cy="1266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35"/>
              </a:lnSpc>
            </a:pPr>
            <a:r>
              <a:rPr lang="en-US" sz="2799" spc="-55">
                <a:solidFill>
                  <a:srgbClr val="0E4714"/>
                </a:solidFill>
                <a:latin typeface="Gotham"/>
                <a:ea typeface="Gotham"/>
                <a:cs typeface="Gotham"/>
                <a:sym typeface="Gotham"/>
              </a:rPr>
              <a:t>Monash Health Hospital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883878" y="8541693"/>
            <a:ext cx="2476930" cy="434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2999" i="1" spc="-77">
                <a:solidFill>
                  <a:srgbClr val="0E4714"/>
                </a:solidFill>
                <a:latin typeface="Times New Roman MT Condensed Italics"/>
                <a:ea typeface="Times New Roman MT Condensed Italics"/>
                <a:cs typeface="Times New Roman MT Condensed Italics"/>
                <a:sym typeface="Times New Roman MT Condensed Italics"/>
              </a:rPr>
              <a:t>Dandenong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5552910" y="8541693"/>
            <a:ext cx="2476930" cy="434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2999" i="1" spc="-77">
                <a:solidFill>
                  <a:srgbClr val="0E4714"/>
                </a:solidFill>
                <a:latin typeface="Times New Roman MT Condensed Italics"/>
                <a:ea typeface="Times New Roman MT Condensed Italics"/>
                <a:cs typeface="Times New Roman MT Condensed Italics"/>
                <a:sym typeface="Times New Roman MT Condensed Italics"/>
              </a:rPr>
              <a:t>Casey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8784" y="5782029"/>
            <a:ext cx="2687243" cy="1266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35"/>
              </a:lnSpc>
            </a:pPr>
            <a:r>
              <a:rPr lang="en-US" sz="2799" spc="-55">
                <a:solidFill>
                  <a:srgbClr val="0E4714"/>
                </a:solidFill>
                <a:latin typeface="Gotham"/>
                <a:ea typeface="Gotham"/>
                <a:cs typeface="Gotham"/>
                <a:sym typeface="Gotham"/>
              </a:rPr>
              <a:t>Monash Health Library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120726" y="5782029"/>
            <a:ext cx="3004934" cy="1266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35"/>
              </a:lnSpc>
            </a:pPr>
            <a:r>
              <a:rPr lang="en-US" sz="2799" spc="-55">
                <a:solidFill>
                  <a:srgbClr val="0E4714"/>
                </a:solidFill>
                <a:latin typeface="Gotham"/>
                <a:ea typeface="Gotham"/>
                <a:cs typeface="Gotham"/>
                <a:sym typeface="Gotham"/>
              </a:rPr>
              <a:t>Monash Public Library Service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552910" y="5782029"/>
            <a:ext cx="2687243" cy="19239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35"/>
              </a:lnSpc>
            </a:pPr>
            <a:r>
              <a:rPr lang="en-US" sz="2799" spc="-55">
                <a:solidFill>
                  <a:srgbClr val="0E4714"/>
                </a:solidFill>
                <a:latin typeface="Gotham"/>
                <a:ea typeface="Gotham"/>
                <a:cs typeface="Gotham"/>
                <a:sym typeface="Gotham"/>
              </a:rPr>
              <a:t>Casey Connected Libraries</a:t>
            </a:r>
          </a:p>
        </p:txBody>
      </p:sp>
      <p:sp>
        <p:nvSpPr>
          <p:cNvPr id="14" name="Freeform 14"/>
          <p:cNvSpPr/>
          <p:nvPr/>
        </p:nvSpPr>
        <p:spPr>
          <a:xfrm>
            <a:off x="11883878" y="3524593"/>
            <a:ext cx="2476930" cy="1857698"/>
          </a:xfrm>
          <a:custGeom>
            <a:avLst/>
            <a:gdLst/>
            <a:ahLst/>
            <a:cxnLst/>
            <a:rect l="l" t="t" r="r" b="b"/>
            <a:pathLst>
              <a:path w="2476930" h="1857698">
                <a:moveTo>
                  <a:pt x="0" y="0"/>
                </a:moveTo>
                <a:lnTo>
                  <a:pt x="2476930" y="0"/>
                </a:lnTo>
                <a:lnTo>
                  <a:pt x="2476930" y="1857698"/>
                </a:lnTo>
                <a:lnTo>
                  <a:pt x="0" y="18576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1887660" y="5782029"/>
            <a:ext cx="2505706" cy="19239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35"/>
              </a:lnSpc>
            </a:pPr>
            <a:r>
              <a:rPr lang="en-US" sz="2799" spc="-55">
                <a:solidFill>
                  <a:srgbClr val="0E4714"/>
                </a:solidFill>
                <a:latin typeface="Gotham"/>
                <a:ea typeface="Gotham"/>
                <a:cs typeface="Gotham"/>
                <a:sym typeface="Gotham"/>
              </a:rPr>
              <a:t>Greater Dandenong Libraries</a:t>
            </a:r>
          </a:p>
        </p:txBody>
      </p:sp>
      <p:sp>
        <p:nvSpPr>
          <p:cNvPr id="16" name="Freeform 16"/>
          <p:cNvSpPr/>
          <p:nvPr/>
        </p:nvSpPr>
        <p:spPr>
          <a:xfrm>
            <a:off x="7881393" y="2973301"/>
            <a:ext cx="32371" cy="6474176"/>
          </a:xfrm>
          <a:custGeom>
            <a:avLst/>
            <a:gdLst/>
            <a:ahLst/>
            <a:cxnLst/>
            <a:rect l="l" t="t" r="r" b="b"/>
            <a:pathLst>
              <a:path w="32371" h="6474176">
                <a:moveTo>
                  <a:pt x="0" y="0"/>
                </a:moveTo>
                <a:lnTo>
                  <a:pt x="32371" y="0"/>
                </a:lnTo>
                <a:lnTo>
                  <a:pt x="32371" y="6474177"/>
                </a:lnTo>
                <a:lnTo>
                  <a:pt x="0" y="64741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1285929" y="2973301"/>
            <a:ext cx="32371" cy="6474176"/>
          </a:xfrm>
          <a:custGeom>
            <a:avLst/>
            <a:gdLst/>
            <a:ahLst/>
            <a:cxnLst/>
            <a:rect l="l" t="t" r="r" b="b"/>
            <a:pathLst>
              <a:path w="32371" h="6474176">
                <a:moveTo>
                  <a:pt x="0" y="0"/>
                </a:moveTo>
                <a:lnTo>
                  <a:pt x="32371" y="0"/>
                </a:lnTo>
                <a:lnTo>
                  <a:pt x="32371" y="6474177"/>
                </a:lnTo>
                <a:lnTo>
                  <a:pt x="0" y="64741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4916295" y="2973301"/>
            <a:ext cx="32371" cy="6474176"/>
          </a:xfrm>
          <a:custGeom>
            <a:avLst/>
            <a:gdLst/>
            <a:ahLst/>
            <a:cxnLst/>
            <a:rect l="l" t="t" r="r" b="b"/>
            <a:pathLst>
              <a:path w="32371" h="6474176">
                <a:moveTo>
                  <a:pt x="0" y="0"/>
                </a:moveTo>
                <a:lnTo>
                  <a:pt x="32370" y="0"/>
                </a:lnTo>
                <a:lnTo>
                  <a:pt x="32370" y="6474177"/>
                </a:lnTo>
                <a:lnTo>
                  <a:pt x="0" y="64741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pic>
        <p:nvPicPr>
          <p:cNvPr id="21" name="Picture 20" descr="A purple text on a black background&#10;&#10;AI-generated content may be incorrect.">
            <a:extLst>
              <a:ext uri="{FF2B5EF4-FFF2-40B4-BE49-F238E27FC236}">
                <a16:creationId xmlns:a16="http://schemas.microsoft.com/office/drawing/2014/main" id="{2AA5FE32-4B42-F20D-43ED-1F2EB4FD4E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00898" y="4126122"/>
            <a:ext cx="3067410" cy="712039"/>
          </a:xfrm>
          <a:prstGeom prst="rect">
            <a:avLst/>
          </a:prstGeom>
        </p:spPr>
      </p:pic>
      <p:pic>
        <p:nvPicPr>
          <p:cNvPr id="22" name="Picture 21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05B88FC3-6EC3-53E0-E46A-B8547D1DA0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6248" y="4082225"/>
            <a:ext cx="2350699" cy="656552"/>
          </a:xfrm>
          <a:prstGeom prst="rect">
            <a:avLst/>
          </a:prstGeom>
        </p:spPr>
      </p:pic>
      <p:pic>
        <p:nvPicPr>
          <p:cNvPr id="12" name="Picture 11" descr="A black cover with colorful logo&#10;&#10;AI-generated content may be incorrect.">
            <a:extLst>
              <a:ext uri="{FF2B5EF4-FFF2-40B4-BE49-F238E27FC236}">
                <a16:creationId xmlns:a16="http://schemas.microsoft.com/office/drawing/2014/main" id="{DDC11B6B-212C-1E80-BB49-C403413399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885951" y="3532057"/>
            <a:ext cx="2517099" cy="1911247"/>
          </a:xfrm>
          <a:prstGeom prst="rect">
            <a:avLst/>
          </a:prstGeom>
        </p:spPr>
      </p:pic>
      <p:pic>
        <p:nvPicPr>
          <p:cNvPr id="23" name="Picture 22" descr="A blue and black text&#10;&#10;AI-generated content may be incorrect.">
            <a:extLst>
              <a:ext uri="{FF2B5EF4-FFF2-40B4-BE49-F238E27FC236}">
                <a16:creationId xmlns:a16="http://schemas.microsoft.com/office/drawing/2014/main" id="{D7C4347D-4C10-BC99-0BEB-70F6B08249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27695" y="3933981"/>
            <a:ext cx="3161988" cy="957498"/>
          </a:xfrm>
          <a:prstGeom prst="rect">
            <a:avLst/>
          </a:prstGeom>
        </p:spPr>
      </p:pic>
      <p:pic>
        <p:nvPicPr>
          <p:cNvPr id="24" name="Picture 23" descr="A black and blue sign with white text&#10;&#10;AI-generated content may be incorrect.">
            <a:extLst>
              <a:ext uri="{FF2B5EF4-FFF2-40B4-BE49-F238E27FC236}">
                <a16:creationId xmlns:a16="http://schemas.microsoft.com/office/drawing/2014/main" id="{2769BF18-1FE0-7E92-3C90-A48E6844AAF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03408" y="3843416"/>
            <a:ext cx="3028950" cy="1295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A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map of different colored regions&#10;&#10;AI-generated content may be incorrect.">
            <a:extLst>
              <a:ext uri="{FF2B5EF4-FFF2-40B4-BE49-F238E27FC236}">
                <a16:creationId xmlns:a16="http://schemas.microsoft.com/office/drawing/2014/main" id="{4EB4E699-2C17-5B63-3830-6505C4581D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4172" y="1030573"/>
            <a:ext cx="11678393" cy="8225854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flipV="1">
            <a:off x="9181874" y="4199341"/>
            <a:ext cx="5975981" cy="1819436"/>
          </a:xfrm>
          <a:prstGeom prst="line">
            <a:avLst/>
          </a:prstGeom>
          <a:ln w="38100" cap="flat">
            <a:solidFill>
              <a:srgbClr val="623D3D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4" name="AutoShape 4"/>
          <p:cNvSpPr/>
          <p:nvPr/>
        </p:nvSpPr>
        <p:spPr>
          <a:xfrm flipH="1">
            <a:off x="2923758" y="5637024"/>
            <a:ext cx="4675511" cy="2049267"/>
          </a:xfrm>
          <a:prstGeom prst="line">
            <a:avLst/>
          </a:prstGeom>
          <a:ln w="38100" cap="flat">
            <a:solidFill>
              <a:srgbClr val="623D3D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5" name="AutoShape 5"/>
          <p:cNvSpPr/>
          <p:nvPr/>
        </p:nvSpPr>
        <p:spPr>
          <a:xfrm flipV="1">
            <a:off x="7981023" y="1667386"/>
            <a:ext cx="7176833" cy="3063383"/>
          </a:xfrm>
          <a:prstGeom prst="line">
            <a:avLst/>
          </a:prstGeom>
          <a:ln w="38100" cap="flat">
            <a:solidFill>
              <a:srgbClr val="623D3D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6" name="Freeform 6"/>
          <p:cNvSpPr/>
          <p:nvPr/>
        </p:nvSpPr>
        <p:spPr>
          <a:xfrm>
            <a:off x="8201297" y="5763645"/>
            <a:ext cx="1073269" cy="1073269"/>
          </a:xfrm>
          <a:custGeom>
            <a:avLst/>
            <a:gdLst/>
            <a:ahLst/>
            <a:cxnLst/>
            <a:rect l="l" t="t" r="r" b="b"/>
            <a:pathLst>
              <a:path w="1073269" h="1073269">
                <a:moveTo>
                  <a:pt x="0" y="0"/>
                </a:moveTo>
                <a:lnTo>
                  <a:pt x="1073269" y="0"/>
                </a:lnTo>
                <a:lnTo>
                  <a:pt x="1073269" y="1073269"/>
                </a:lnTo>
                <a:lnTo>
                  <a:pt x="0" y="107326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7599270" y="5255272"/>
            <a:ext cx="763505" cy="763505"/>
          </a:xfrm>
          <a:custGeom>
            <a:avLst/>
            <a:gdLst/>
            <a:ahLst/>
            <a:cxnLst/>
            <a:rect l="l" t="t" r="r" b="b"/>
            <a:pathLst>
              <a:path w="763505" h="763505">
                <a:moveTo>
                  <a:pt x="0" y="0"/>
                </a:moveTo>
                <a:lnTo>
                  <a:pt x="763505" y="0"/>
                </a:lnTo>
                <a:lnTo>
                  <a:pt x="763505" y="763505"/>
                </a:lnTo>
                <a:lnTo>
                  <a:pt x="0" y="76350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7256366" y="4349391"/>
            <a:ext cx="724656" cy="724656"/>
          </a:xfrm>
          <a:custGeom>
            <a:avLst/>
            <a:gdLst/>
            <a:ahLst/>
            <a:cxnLst/>
            <a:rect l="l" t="t" r="r" b="b"/>
            <a:pathLst>
              <a:path w="724656" h="724656">
                <a:moveTo>
                  <a:pt x="0" y="0"/>
                </a:moveTo>
                <a:lnTo>
                  <a:pt x="724657" y="0"/>
                </a:lnTo>
                <a:lnTo>
                  <a:pt x="724657" y="724656"/>
                </a:lnTo>
                <a:lnTo>
                  <a:pt x="0" y="7246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1460061">
            <a:off x="7967114" y="4684224"/>
            <a:ext cx="67022" cy="35940"/>
          </a:xfrm>
          <a:custGeom>
            <a:avLst/>
            <a:gdLst/>
            <a:ahLst/>
            <a:cxnLst/>
            <a:rect l="l" t="t" r="r" b="b"/>
            <a:pathLst>
              <a:path w="67022" h="35940">
                <a:moveTo>
                  <a:pt x="0" y="0"/>
                </a:moveTo>
                <a:lnTo>
                  <a:pt x="67021" y="0"/>
                </a:lnTo>
                <a:lnTo>
                  <a:pt x="67021" y="35940"/>
                </a:lnTo>
                <a:lnTo>
                  <a:pt x="0" y="3594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5173931" y="1419920"/>
            <a:ext cx="2165394" cy="1026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799" spc="-41">
                <a:solidFill>
                  <a:srgbClr val="0E4714"/>
                </a:solidFill>
                <a:latin typeface="Gotham"/>
                <a:ea typeface="Gotham"/>
                <a:cs typeface="Gotham"/>
                <a:sym typeface="Gotham"/>
              </a:rPr>
              <a:t>Clayton &amp; Moorabbin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183456" y="3905018"/>
            <a:ext cx="1066622" cy="502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799" spc="-41">
                <a:solidFill>
                  <a:srgbClr val="0E4714"/>
                </a:solidFill>
                <a:latin typeface="Gotham"/>
                <a:ea typeface="Gotham"/>
                <a:cs typeface="Gotham"/>
                <a:sym typeface="Gotham"/>
              </a:rPr>
              <a:t>Casey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90212" y="7391969"/>
            <a:ext cx="2133546" cy="502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799" spc="-41">
                <a:solidFill>
                  <a:srgbClr val="0E4714"/>
                </a:solidFill>
                <a:latin typeface="Gotham"/>
                <a:ea typeface="Gotham"/>
                <a:cs typeface="Gotham"/>
                <a:sym typeface="Gotham"/>
              </a:rPr>
              <a:t>Dandenong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115425" y="9210675"/>
            <a:ext cx="5996137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E4714"/>
                </a:solidFill>
                <a:latin typeface="Gotham"/>
                <a:ea typeface="Gotham"/>
                <a:cs typeface="Gotham"/>
                <a:sym typeface="Gotham"/>
              </a:rPr>
              <a:t>Image credit: Municipal Association of Victoria</a:t>
            </a:r>
          </a:p>
        </p:txBody>
      </p:sp>
      <p:sp>
        <p:nvSpPr>
          <p:cNvPr id="14" name="Freeform 14"/>
          <p:cNvSpPr/>
          <p:nvPr/>
        </p:nvSpPr>
        <p:spPr>
          <a:xfrm rot="9365876">
            <a:off x="7564684" y="5622741"/>
            <a:ext cx="50678" cy="27176"/>
          </a:xfrm>
          <a:custGeom>
            <a:avLst/>
            <a:gdLst/>
            <a:ahLst/>
            <a:cxnLst/>
            <a:rect l="l" t="t" r="r" b="b"/>
            <a:pathLst>
              <a:path w="50678" h="27176">
                <a:moveTo>
                  <a:pt x="0" y="0"/>
                </a:moveTo>
                <a:lnTo>
                  <a:pt x="50678" y="0"/>
                </a:lnTo>
                <a:lnTo>
                  <a:pt x="50678" y="27176"/>
                </a:lnTo>
                <a:lnTo>
                  <a:pt x="0" y="2717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A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28700" y="2064855"/>
            <a:ext cx="16208782" cy="15236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482"/>
              </a:lnSpc>
            </a:pPr>
            <a:r>
              <a:rPr lang="en-US" sz="10899" spc="-272">
                <a:solidFill>
                  <a:srgbClr val="0E4714"/>
                </a:solidFill>
                <a:latin typeface="Times New Roman MT Condensed"/>
                <a:ea typeface="Times New Roman MT Condensed"/>
                <a:cs typeface="Times New Roman MT Condensed"/>
                <a:sym typeface="Times New Roman MT Condensed"/>
              </a:rPr>
              <a:t>What Happened?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444489" y="9210675"/>
            <a:ext cx="3910061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E4714"/>
                </a:solidFill>
                <a:latin typeface="Gotham"/>
                <a:ea typeface="Gotham"/>
                <a:cs typeface="Gotham"/>
                <a:sym typeface="Gotham"/>
              </a:rPr>
              <a:t>Photo credits: Alice Anderson</a:t>
            </a:r>
          </a:p>
        </p:txBody>
      </p:sp>
      <p:pic>
        <p:nvPicPr>
          <p:cNvPr id="7" name="Picture 6" descr="A person holding a paper in her hand&#10;&#10;AI-generated content may be incorrect.">
            <a:extLst>
              <a:ext uri="{FF2B5EF4-FFF2-40B4-BE49-F238E27FC236}">
                <a16:creationId xmlns:a16="http://schemas.microsoft.com/office/drawing/2014/main" id="{B4244373-5DFE-1247-9E6C-B5727EDF38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3638" y="5134132"/>
            <a:ext cx="3143250" cy="4103558"/>
          </a:xfrm>
          <a:prstGeom prst="rect">
            <a:avLst/>
          </a:prstGeom>
        </p:spPr>
      </p:pic>
      <p:pic>
        <p:nvPicPr>
          <p:cNvPr id="8" name="Picture 7" descr="A person standing in front of a large screen&#10;&#10;AI-generated content may be incorrect.">
            <a:extLst>
              <a:ext uri="{FF2B5EF4-FFF2-40B4-BE49-F238E27FC236}">
                <a16:creationId xmlns:a16="http://schemas.microsoft.com/office/drawing/2014/main" id="{A9BC7660-E7BF-4F97-9609-281348A697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54007" y="5099778"/>
            <a:ext cx="5490148" cy="4103558"/>
          </a:xfrm>
          <a:prstGeom prst="rect">
            <a:avLst/>
          </a:prstGeom>
        </p:spPr>
      </p:pic>
      <p:pic>
        <p:nvPicPr>
          <p:cNvPr id="9" name="Picture 8" descr="A group of people in a room&#10;&#10;AI-generated content may be incorrect.">
            <a:extLst>
              <a:ext uri="{FF2B5EF4-FFF2-40B4-BE49-F238E27FC236}">
                <a16:creationId xmlns:a16="http://schemas.microsoft.com/office/drawing/2014/main" id="{4B0BFE30-23E9-EED9-6004-AE85CC74A5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424" y="5140376"/>
            <a:ext cx="5508886" cy="410355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A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1635927"/>
            <a:ext cx="5012241" cy="7013252"/>
          </a:xfrm>
          <a:custGeom>
            <a:avLst/>
            <a:gdLst/>
            <a:ahLst/>
            <a:cxnLst/>
            <a:rect l="l" t="t" r="r" b="b"/>
            <a:pathLst>
              <a:path w="5012241" h="7013252">
                <a:moveTo>
                  <a:pt x="0" y="0"/>
                </a:moveTo>
                <a:lnTo>
                  <a:pt x="5012241" y="0"/>
                </a:lnTo>
                <a:lnTo>
                  <a:pt x="5012241" y="7013252"/>
                </a:lnTo>
                <a:lnTo>
                  <a:pt x="0" y="70132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637162" y="1635927"/>
            <a:ext cx="4990012" cy="7013252"/>
          </a:xfrm>
          <a:custGeom>
            <a:avLst/>
            <a:gdLst/>
            <a:ahLst/>
            <a:cxnLst/>
            <a:rect l="l" t="t" r="r" b="b"/>
            <a:pathLst>
              <a:path w="4990012" h="7013252">
                <a:moveTo>
                  <a:pt x="0" y="0"/>
                </a:moveTo>
                <a:lnTo>
                  <a:pt x="4990012" y="0"/>
                </a:lnTo>
                <a:lnTo>
                  <a:pt x="4990012" y="7013252"/>
                </a:lnTo>
                <a:lnTo>
                  <a:pt x="0" y="70132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1210392" y="8782529"/>
            <a:ext cx="7061912" cy="15236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482"/>
              </a:lnSpc>
            </a:pPr>
            <a:r>
              <a:rPr lang="en-US" sz="10899" spc="-272">
                <a:solidFill>
                  <a:srgbClr val="0E4714"/>
                </a:solidFill>
                <a:latin typeface="Times New Roman MT Condensed"/>
                <a:ea typeface="Times New Roman MT Condensed"/>
                <a:cs typeface="Times New Roman MT Condensed"/>
                <a:sym typeface="Times New Roman MT Condensed"/>
              </a:rPr>
              <a:t>Monash Public</a:t>
            </a:r>
          </a:p>
        </p:txBody>
      </p:sp>
      <p:pic>
        <p:nvPicPr>
          <p:cNvPr id="6" name="Picture 5" descr="A screenshot of a website&#10;&#10;AI-generated content may be incorrect.">
            <a:extLst>
              <a:ext uri="{FF2B5EF4-FFF2-40B4-BE49-F238E27FC236}">
                <a16:creationId xmlns:a16="http://schemas.microsoft.com/office/drawing/2014/main" id="{152A7AEF-264F-9EC4-D0A8-17ECA4D474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96789" y="1545861"/>
            <a:ext cx="5018113" cy="7026640"/>
          </a:xfrm>
          <a:prstGeom prst="rect">
            <a:avLst/>
          </a:prstGeom>
        </p:spPr>
      </p:pic>
      <p:pic>
        <p:nvPicPr>
          <p:cNvPr id="7" name="Picture 6" descr="A poster with text and pictures&#10;&#10;AI-generated content may be incorrect.">
            <a:extLst>
              <a:ext uri="{FF2B5EF4-FFF2-40B4-BE49-F238E27FC236}">
                <a16:creationId xmlns:a16="http://schemas.microsoft.com/office/drawing/2014/main" id="{85AC5041-A92A-CDC6-70D5-4E5BFDAFA6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6124" y="1698885"/>
            <a:ext cx="4914900" cy="6877050"/>
          </a:xfrm>
          <a:prstGeom prst="rect">
            <a:avLst/>
          </a:prstGeom>
        </p:spPr>
      </p:pic>
      <p:pic>
        <p:nvPicPr>
          <p:cNvPr id="8" name="Picture 7" descr="A paper with a drawing of a path&#10;&#10;AI-generated content may be incorrect.">
            <a:extLst>
              <a:ext uri="{FF2B5EF4-FFF2-40B4-BE49-F238E27FC236}">
                <a16:creationId xmlns:a16="http://schemas.microsoft.com/office/drawing/2014/main" id="{74C73D66-BE5B-2783-0447-C46B95DA7E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88034" y="1720747"/>
            <a:ext cx="4886325" cy="686752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A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document&#10;&#10;AI-generated content may be incorrect.">
            <a:extLst>
              <a:ext uri="{FF2B5EF4-FFF2-40B4-BE49-F238E27FC236}">
                <a16:creationId xmlns:a16="http://schemas.microsoft.com/office/drawing/2014/main" id="{A36933BC-3FFF-83E6-AD53-5F4FC957C0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976" y="1030730"/>
            <a:ext cx="5870835" cy="822554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2709646" y="8763382"/>
            <a:ext cx="5479294" cy="15236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482"/>
              </a:lnSpc>
            </a:pPr>
            <a:r>
              <a:rPr lang="en-US" sz="10899" spc="-272">
                <a:solidFill>
                  <a:srgbClr val="0E4714"/>
                </a:solidFill>
                <a:latin typeface="Times New Roman MT Condensed"/>
                <a:ea typeface="Times New Roman MT Condensed"/>
                <a:cs typeface="Times New Roman MT Condensed"/>
                <a:sym typeface="Times New Roman MT Condensed"/>
              </a:rPr>
              <a:t>Dandenong</a:t>
            </a:r>
          </a:p>
        </p:txBody>
      </p:sp>
      <p:pic>
        <p:nvPicPr>
          <p:cNvPr id="6" name="Picture 5" descr="A screenshot of a white page&#10;&#10;AI-generated content may be incorrect.">
            <a:extLst>
              <a:ext uri="{FF2B5EF4-FFF2-40B4-BE49-F238E27FC236}">
                <a16:creationId xmlns:a16="http://schemas.microsoft.com/office/drawing/2014/main" id="{47E91868-1314-E89A-648E-6A284D01E3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574" y="2308017"/>
            <a:ext cx="8589520" cy="566643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A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book search&#10;&#10;AI-generated content may be incorrect.">
            <a:extLst>
              <a:ext uri="{FF2B5EF4-FFF2-40B4-BE49-F238E27FC236}">
                <a16:creationId xmlns:a16="http://schemas.microsoft.com/office/drawing/2014/main" id="{4956D780-43C8-50D8-E6B3-DB761BB56C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3026" y="1021517"/>
            <a:ext cx="5907686" cy="826270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484145" y="8763382"/>
            <a:ext cx="7695270" cy="15236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482"/>
              </a:lnSpc>
            </a:pPr>
            <a:r>
              <a:rPr lang="en-US" sz="10899" spc="-272">
                <a:solidFill>
                  <a:srgbClr val="0E4714"/>
                </a:solidFill>
                <a:latin typeface="Times New Roman MT Condensed"/>
                <a:ea typeface="Times New Roman MT Condensed"/>
                <a:cs typeface="Times New Roman MT Condensed"/>
                <a:sym typeface="Times New Roman MT Condensed"/>
              </a:rPr>
              <a:t>Casey Connected</a:t>
            </a:r>
          </a:p>
        </p:txBody>
      </p:sp>
      <p:pic>
        <p:nvPicPr>
          <p:cNvPr id="6" name="Picture 5" descr="A close-up of a document&#10;&#10;AI-generated content may be incorrect.">
            <a:extLst>
              <a:ext uri="{FF2B5EF4-FFF2-40B4-BE49-F238E27FC236}">
                <a16:creationId xmlns:a16="http://schemas.microsoft.com/office/drawing/2014/main" id="{F0D6C505-23CB-4D2E-7064-95E280DD46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673" y="1024639"/>
            <a:ext cx="5851472" cy="823568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A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32050" y="2973301"/>
            <a:ext cx="7315200" cy="2011680"/>
          </a:xfrm>
          <a:custGeom>
            <a:avLst/>
            <a:gdLst/>
            <a:ahLst/>
            <a:cxnLst/>
            <a:rect l="l" t="t" r="r" b="b"/>
            <a:pathLst>
              <a:path w="7315200" h="2011680">
                <a:moveTo>
                  <a:pt x="0" y="0"/>
                </a:moveTo>
                <a:lnTo>
                  <a:pt x="7315200" y="0"/>
                </a:lnTo>
                <a:lnTo>
                  <a:pt x="7315200" y="2011680"/>
                </a:lnTo>
                <a:lnTo>
                  <a:pt x="0" y="20116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531784" y="5143500"/>
            <a:ext cx="7315200" cy="2011680"/>
          </a:xfrm>
          <a:custGeom>
            <a:avLst/>
            <a:gdLst/>
            <a:ahLst/>
            <a:cxnLst/>
            <a:rect l="l" t="t" r="r" b="b"/>
            <a:pathLst>
              <a:path w="7315200" h="2011680">
                <a:moveTo>
                  <a:pt x="0" y="0"/>
                </a:moveTo>
                <a:lnTo>
                  <a:pt x="7315200" y="0"/>
                </a:lnTo>
                <a:lnTo>
                  <a:pt x="7315200" y="2011680"/>
                </a:lnTo>
                <a:lnTo>
                  <a:pt x="0" y="20116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240750" y="7414673"/>
            <a:ext cx="7315200" cy="2011680"/>
          </a:xfrm>
          <a:custGeom>
            <a:avLst/>
            <a:gdLst/>
            <a:ahLst/>
            <a:cxnLst/>
            <a:rect l="l" t="t" r="r" b="b"/>
            <a:pathLst>
              <a:path w="7315200" h="2011680">
                <a:moveTo>
                  <a:pt x="0" y="0"/>
                </a:moveTo>
                <a:lnTo>
                  <a:pt x="7315200" y="0"/>
                </a:lnTo>
                <a:lnTo>
                  <a:pt x="7315200" y="2011680"/>
                </a:lnTo>
                <a:lnTo>
                  <a:pt x="0" y="20116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306286" y="7907655"/>
            <a:ext cx="7315200" cy="1822704"/>
            <a:chOff x="0" y="0"/>
            <a:chExt cx="9753600" cy="243027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753600" cy="2430272"/>
            </a:xfrm>
            <a:custGeom>
              <a:avLst/>
              <a:gdLst/>
              <a:ahLst/>
              <a:cxnLst/>
              <a:rect l="l" t="t" r="r" b="b"/>
              <a:pathLst>
                <a:path w="9753600" h="2430272">
                  <a:moveTo>
                    <a:pt x="0" y="0"/>
                  </a:moveTo>
                  <a:lnTo>
                    <a:pt x="9753600" y="0"/>
                  </a:lnTo>
                  <a:lnTo>
                    <a:pt x="9753600" y="2430272"/>
                  </a:lnTo>
                  <a:lnTo>
                    <a:pt x="0" y="24302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2353972" y="807465"/>
              <a:ext cx="5045657" cy="7391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619"/>
                </a:lnSpc>
              </a:pPr>
              <a:r>
                <a:rPr lang="en-US" sz="3299">
                  <a:solidFill>
                    <a:srgbClr val="0E4714"/>
                  </a:solidFill>
                  <a:latin typeface="Gotham"/>
                  <a:ea typeface="Gotham"/>
                  <a:cs typeface="Gotham"/>
                  <a:sym typeface="Gotham"/>
                </a:rPr>
                <a:t>Use your network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028700" y="1450334"/>
            <a:ext cx="16321369" cy="15229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469"/>
              </a:lnSpc>
            </a:pPr>
            <a:r>
              <a:rPr lang="en-US" sz="10884" spc="-272">
                <a:solidFill>
                  <a:srgbClr val="0E4714"/>
                </a:solidFill>
                <a:latin typeface="Times New Roman MT Condensed"/>
                <a:ea typeface="Times New Roman MT Condensed"/>
                <a:cs typeface="Times New Roman MT Condensed"/>
                <a:sym typeface="Times New Roman MT Condensed"/>
              </a:rPr>
              <a:t>What Did I Learn?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150823" y="3654338"/>
            <a:ext cx="2477654" cy="5734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</a:pPr>
            <a:r>
              <a:rPr lang="en-US" sz="3299">
                <a:solidFill>
                  <a:srgbClr val="0E4714"/>
                </a:solidFill>
                <a:latin typeface="Gotham"/>
                <a:ea typeface="Gotham"/>
                <a:cs typeface="Gotham"/>
                <a:sym typeface="Gotham"/>
              </a:rPr>
              <a:t>Take Notes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632879" y="5824537"/>
            <a:ext cx="3022243" cy="5734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</a:pPr>
            <a:r>
              <a:rPr lang="en-US" sz="3299">
                <a:solidFill>
                  <a:srgbClr val="0E4714"/>
                </a:solidFill>
                <a:latin typeface="Gotham"/>
                <a:ea typeface="Gotham"/>
                <a:cs typeface="Gotham"/>
                <a:sym typeface="Gotham"/>
              </a:rPr>
              <a:t>Give feedback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790151" y="8095710"/>
            <a:ext cx="2216397" cy="5734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</a:pPr>
            <a:r>
              <a:rPr lang="en-US" sz="3299">
                <a:solidFill>
                  <a:srgbClr val="0E4714"/>
                </a:solidFill>
                <a:latin typeface="Gotham"/>
                <a:ea typeface="Gotham"/>
                <a:cs typeface="Gotham"/>
                <a:sym typeface="Gotham"/>
              </a:rPr>
              <a:t>Proofread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A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0888018" y="9210675"/>
            <a:ext cx="5422864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E4714"/>
                </a:solidFill>
                <a:latin typeface="Gotham"/>
                <a:ea typeface="Gotham"/>
                <a:cs typeface="Gotham"/>
                <a:sym typeface="Gotham"/>
              </a:rPr>
              <a:t>Image courtesy of Monash Health website</a:t>
            </a:r>
          </a:p>
        </p:txBody>
      </p:sp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5D3F86C5-25C7-7DF2-E992-11BB818CBD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6327" y="1036664"/>
            <a:ext cx="14235347" cy="8213673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A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19150" y="967107"/>
            <a:ext cx="16440150" cy="34447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368"/>
              </a:lnSpc>
              <a:spcBef>
                <a:spcPct val="0"/>
              </a:spcBef>
            </a:pPr>
            <a:r>
              <a:rPr lang="en-US" sz="18120" i="1" spc="-906">
                <a:solidFill>
                  <a:srgbClr val="0E4714"/>
                </a:solidFill>
                <a:latin typeface="Times New Roman MT Condensed Italics"/>
                <a:ea typeface="Times New Roman MT Condensed Italics"/>
                <a:cs typeface="Times New Roman MT Condensed Italics"/>
                <a:sym typeface="Times New Roman MT Condensed Italics"/>
              </a:rPr>
              <a:t>Thank you.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5362702"/>
            <a:ext cx="7877184" cy="3895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35"/>
              </a:lnSpc>
            </a:pPr>
            <a:r>
              <a:rPr lang="en-US" sz="2799" spc="-41">
                <a:solidFill>
                  <a:srgbClr val="0E4714"/>
                </a:solidFill>
                <a:latin typeface="Gotham"/>
                <a:ea typeface="Gotham"/>
                <a:cs typeface="Gotham"/>
                <a:sym typeface="Gotham"/>
              </a:rPr>
              <a:t>Acknowledgements</a:t>
            </a:r>
          </a:p>
          <a:p>
            <a:pPr marL="604519" lvl="1" indent="-302260" algn="l">
              <a:lnSpc>
                <a:spcPts val="5235"/>
              </a:lnSpc>
              <a:buFont typeface="Arial"/>
              <a:buChar char="•"/>
            </a:pPr>
            <a:r>
              <a:rPr lang="en-US" sz="2799" spc="-41">
                <a:solidFill>
                  <a:srgbClr val="0E4714"/>
                </a:solidFill>
                <a:latin typeface="Gotham"/>
                <a:ea typeface="Gotham"/>
                <a:cs typeface="Gotham"/>
                <a:sym typeface="Gotham"/>
              </a:rPr>
              <a:t>Monash Health Library and team</a:t>
            </a:r>
          </a:p>
          <a:p>
            <a:pPr marL="604519" lvl="1" indent="-302260" algn="l">
              <a:lnSpc>
                <a:spcPts val="5235"/>
              </a:lnSpc>
              <a:buFont typeface="Arial"/>
              <a:buChar char="•"/>
            </a:pPr>
            <a:r>
              <a:rPr lang="en-US" sz="2799" spc="-41">
                <a:solidFill>
                  <a:srgbClr val="0E4714"/>
                </a:solidFill>
                <a:latin typeface="Gotham"/>
                <a:ea typeface="Gotham"/>
                <a:cs typeface="Gotham"/>
                <a:sym typeface="Gotham"/>
              </a:rPr>
              <a:t>Monash Health and team</a:t>
            </a:r>
          </a:p>
          <a:p>
            <a:pPr marL="604519" lvl="1" indent="-302260" algn="l">
              <a:lnSpc>
                <a:spcPts val="5235"/>
              </a:lnSpc>
              <a:buFont typeface="Arial"/>
              <a:buChar char="•"/>
            </a:pPr>
            <a:r>
              <a:rPr lang="en-US" sz="2799" spc="-41">
                <a:solidFill>
                  <a:srgbClr val="0E4714"/>
                </a:solidFill>
                <a:latin typeface="Gotham"/>
                <a:ea typeface="Gotham"/>
                <a:cs typeface="Gotham"/>
                <a:sym typeface="Gotham"/>
              </a:rPr>
              <a:t>Monash Public Library Service and team</a:t>
            </a:r>
          </a:p>
          <a:p>
            <a:pPr marL="604519" lvl="1" indent="-302260" algn="l">
              <a:lnSpc>
                <a:spcPts val="5235"/>
              </a:lnSpc>
              <a:buFont typeface="Arial"/>
              <a:buChar char="•"/>
            </a:pPr>
            <a:r>
              <a:rPr lang="en-US" sz="2799" spc="-41">
                <a:solidFill>
                  <a:srgbClr val="0E4714"/>
                </a:solidFill>
                <a:latin typeface="Gotham"/>
                <a:ea typeface="Gotham"/>
                <a:cs typeface="Gotham"/>
                <a:sym typeface="Gotham"/>
              </a:rPr>
              <a:t>Greater Dandenong Library and team</a:t>
            </a:r>
          </a:p>
          <a:p>
            <a:pPr marL="604519" lvl="1" indent="-302260" algn="l">
              <a:lnSpc>
                <a:spcPts val="5235"/>
              </a:lnSpc>
              <a:buFont typeface="Arial"/>
              <a:buChar char="•"/>
            </a:pPr>
            <a:r>
              <a:rPr lang="en-US" sz="2799" spc="-41">
                <a:solidFill>
                  <a:srgbClr val="0E4714"/>
                </a:solidFill>
                <a:latin typeface="Gotham"/>
                <a:ea typeface="Gotham"/>
                <a:cs typeface="Gotham"/>
                <a:sym typeface="Gotham"/>
              </a:rPr>
              <a:t>Casey Connected Libraries and team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Digital Borrower</dc:title>
  <cp:revision>180</cp:revision>
  <dcterms:created xsi:type="dcterms:W3CDTF">2006-08-16T00:00:00Z</dcterms:created>
  <dcterms:modified xsi:type="dcterms:W3CDTF">2025-10-04T05:40:10Z</dcterms:modified>
  <dc:identifier>DAG0bcft150</dc:identifier>
</cp:coreProperties>
</file>