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Lst>
  <p:sldSz cy="6858000" cx="12192000"/>
  <p:notesSz cx="6858000" cy="9144000"/>
  <p:embeddedFontLst>
    <p:embeddedFont>
      <p:font typeface="Figtree"/>
      <p:regular r:id="rId82"/>
      <p:bold r:id="rId83"/>
      <p:italic r:id="rId84"/>
      <p:boldItalic r:id="rId85"/>
    </p:embeddedFont>
    <p:embeddedFont>
      <p:font typeface="Roboto"/>
      <p:regular r:id="rId86"/>
      <p:bold r:id="rId87"/>
      <p:italic r:id="rId88"/>
      <p:boldItalic r:id="rId89"/>
    </p:embeddedFont>
    <p:embeddedFont>
      <p:font typeface="Roboto Condensed"/>
      <p:regular r:id="rId90"/>
      <p:bold r:id="rId91"/>
      <p:italic r:id="rId92"/>
      <p:boldItalic r:id="rId9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84" Type="http://schemas.openxmlformats.org/officeDocument/2006/relationships/font" Target="fonts/Figtree-italic.fntdata"/><Relationship Id="rId83" Type="http://schemas.openxmlformats.org/officeDocument/2006/relationships/font" Target="fonts/Figtree-bold.fntdata"/><Relationship Id="rId42" Type="http://schemas.openxmlformats.org/officeDocument/2006/relationships/slide" Target="slides/slide38.xml"/><Relationship Id="rId86" Type="http://schemas.openxmlformats.org/officeDocument/2006/relationships/font" Target="fonts/Roboto-regular.fntdata"/><Relationship Id="rId41" Type="http://schemas.openxmlformats.org/officeDocument/2006/relationships/slide" Target="slides/slide37.xml"/><Relationship Id="rId85" Type="http://schemas.openxmlformats.org/officeDocument/2006/relationships/font" Target="fonts/Figtree-boldItalic.fntdata"/><Relationship Id="rId44" Type="http://schemas.openxmlformats.org/officeDocument/2006/relationships/slide" Target="slides/slide40.xml"/><Relationship Id="rId88" Type="http://schemas.openxmlformats.org/officeDocument/2006/relationships/font" Target="fonts/Roboto-italic.fntdata"/><Relationship Id="rId43" Type="http://schemas.openxmlformats.org/officeDocument/2006/relationships/slide" Target="slides/slide39.xml"/><Relationship Id="rId87" Type="http://schemas.openxmlformats.org/officeDocument/2006/relationships/font" Target="fonts/Roboto-bold.fntdata"/><Relationship Id="rId46" Type="http://schemas.openxmlformats.org/officeDocument/2006/relationships/slide" Target="slides/slide42.xml"/><Relationship Id="rId45" Type="http://schemas.openxmlformats.org/officeDocument/2006/relationships/slide" Target="slides/slide41.xml"/><Relationship Id="rId89" Type="http://schemas.openxmlformats.org/officeDocument/2006/relationships/font" Target="fonts/Roboto-boldItalic.fntdata"/><Relationship Id="rId80" Type="http://schemas.openxmlformats.org/officeDocument/2006/relationships/slide" Target="slides/slide76.xml"/><Relationship Id="rId82" Type="http://schemas.openxmlformats.org/officeDocument/2006/relationships/font" Target="fonts/Figtree-regular.fntdata"/><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slide" Target="slides/slide71.xml"/><Relationship Id="rId30" Type="http://schemas.openxmlformats.org/officeDocument/2006/relationships/slide" Target="slides/slide26.xml"/><Relationship Id="rId74" Type="http://schemas.openxmlformats.org/officeDocument/2006/relationships/slide" Target="slides/slide70.xml"/><Relationship Id="rId33" Type="http://schemas.openxmlformats.org/officeDocument/2006/relationships/slide" Target="slides/slide29.xml"/><Relationship Id="rId77" Type="http://schemas.openxmlformats.org/officeDocument/2006/relationships/slide" Target="slides/slide73.xml"/><Relationship Id="rId32" Type="http://schemas.openxmlformats.org/officeDocument/2006/relationships/slide" Target="slides/slide28.xml"/><Relationship Id="rId76" Type="http://schemas.openxmlformats.org/officeDocument/2006/relationships/slide" Target="slides/slide72.xml"/><Relationship Id="rId35" Type="http://schemas.openxmlformats.org/officeDocument/2006/relationships/slide" Target="slides/slide31.xml"/><Relationship Id="rId79" Type="http://schemas.openxmlformats.org/officeDocument/2006/relationships/slide" Target="slides/slide75.xml"/><Relationship Id="rId34" Type="http://schemas.openxmlformats.org/officeDocument/2006/relationships/slide" Target="slides/slide30.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91" Type="http://schemas.openxmlformats.org/officeDocument/2006/relationships/font" Target="fonts/RobotoCondensed-bold.fntdata"/><Relationship Id="rId90" Type="http://schemas.openxmlformats.org/officeDocument/2006/relationships/font" Target="fonts/RobotoCondensed-regular.fntdata"/><Relationship Id="rId93" Type="http://schemas.openxmlformats.org/officeDocument/2006/relationships/font" Target="fonts/RobotoCondensed-boldItalic.fntdata"/><Relationship Id="rId92" Type="http://schemas.openxmlformats.org/officeDocument/2006/relationships/font" Target="fonts/RobotoCondensed-italic.fntdata"/><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BElDBLgyxYs6jxw-v8EqgVgrexSIBmI22I-gRkvNtmc/edit?tab=t.0" TargetMode="External"/><Relationship Id="rId3" Type="http://schemas.openxmlformats.org/officeDocument/2006/relationships/hyperlink" Target="https://fightmnd.org.au/cure/for-researchers/fightmnd-scientific-seminar-series/" TargetMode="External"/><Relationship Id="rId4" Type="http://schemas.openxmlformats.org/officeDocument/2006/relationships/hyperlink" Target="https://docs.google.com/document/d/1nIFu1J-d7NZYuWib2-u6RvW71HkHe6MBsNHlpYvHCsQ/edit?tab=t.0" TargetMode="External"/><Relationship Id="rId5" Type="http://schemas.openxmlformats.org/officeDocument/2006/relationships/hyperlink" Target="https://docs.google.com/document/d/1nIFu1J-d7NZYuWib2-u6RvW71HkHe6MBsNHlpYvHCsQ/edit?tab=t.0" TargetMode="External"/><Relationship Id="rId6" Type="http://schemas.openxmlformats.org/officeDocument/2006/relationships/hyperlink" Target="https://fightmnd.org.au/cure/for-researchers/fightmnd-scientific-seminar-series/"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ash.edu/indigenous-australians/about-us/recognition-of-traditional-owners"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nts.nih.gov/policy-and-compliance/policy-topics/sharing-policies/dms/policy-overview?utm_source=chatgpt.com"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nts.nih.gov/policy-and-compliance/policy-topics/sharing-policies/dms/policy-overview?utm_source=chatgpt.com"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ihw.gov.au/reports-data/nhdh" TargetMode="External"/><Relationship Id="rId3" Type="http://schemas.openxmlformats.org/officeDocument/2006/relationships/hyperlink" Target="https://grants.nih.gov/policy-and-compliance/policy-topics/sharing-policies/dms/policy-overview?utm_source=chatgpt.com"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nts.nih.gov/policy-and-compliance/policy-topics/sharing-policies/dms/policy-overview?utm_source=chatgpt.com"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ul.libguides.com/open-research-toolkit/how-to-be-an-open-researcher"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iconnected.org.au/"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dc.edu.au/people-research-data-commons/" TargetMode="External"/><Relationship Id="rId3" Type="http://schemas.openxmlformats.org/officeDocument/2006/relationships/hyperlink" Target="https://ardc.edu.au/collaborations/strategic-activities/people-research-data-commons/"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searchdata.edu.au/health/"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_h95mtldywE?si=zSNx-9T1HTZwusv5" TargetMode="External"/><Relationship Id="rId3" Type="http://schemas.openxmlformats.org/officeDocument/2006/relationships/hyperlink" Target="https://ardc.edu.au/program/health-studies-australian-national-data-asset/"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drive/folders/1zVjb9m7syJiW172bs0IOv0mvOfCDt4iW"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dc.edu.au/services/nectar-research-cloud/" TargetMode="External"/><Relationship Id="rId3" Type="http://schemas.openxmlformats.org/officeDocument/2006/relationships/hyperlink" Target="https://ardc.edu.au/services/nectar-research-cloud/"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ightmnd.org.au/cure/for-researchers/fightmnd-scientific-seminar-series/"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dc.edu.au/program/health-studies-australian-national-data-asset/"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dc.edu.au/resource-hub/"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esa.org.au/"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bit.ly/ARDCPeople"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ardc.edu.au/researcher" TargetMode="Externa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dc.edu.au/about-us/our-partnerships/" TargetMode="Externa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dc.edu.au/resources/communities-of-practice/" TargetMode="External"/><Relationship Id="rId3" Type="http://schemas.openxmlformats.org/officeDocument/2006/relationships/hyperlink" Target="https://stock.adobe.com/au/contributor/202578493/wavebreakmediamicro?load_type=author&amp;prev_url=detail" TargetMode="Externa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happeo.com/pages/1fhmrnafc24s8h3t85/Policy/1fhoup5e4ohuudpuku"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1000" u="sng">
                <a:solidFill>
                  <a:schemeClr val="hlink"/>
                </a:solidFill>
                <a:latin typeface="Arial"/>
                <a:ea typeface="Arial"/>
                <a:cs typeface="Arial"/>
                <a:sym typeface="Arial"/>
                <a:hlinkClick r:id="rId2"/>
              </a:rPr>
              <a:t>Planning doc</a:t>
            </a:r>
            <a:r>
              <a:rPr b="1" lang="en-GB" sz="1000">
                <a:latin typeface="Arial"/>
                <a:ea typeface="Arial"/>
                <a:cs typeface="Arial"/>
                <a:sym typeface="Arial"/>
              </a:rPr>
              <a:t> | </a:t>
            </a:r>
            <a:r>
              <a:rPr lang="en-GB" sz="1100">
                <a:latin typeface="Arial"/>
                <a:ea typeface="Arial"/>
                <a:cs typeface="Arial"/>
                <a:sym typeface="Arial"/>
              </a:rPr>
              <a:t>Conference: Cultivating Knowledge: Nurturing Health Leadership; nurturing health librarianship</a:t>
            </a:r>
            <a:endParaRPr b="1" sz="1000">
              <a:latin typeface="Arial"/>
              <a:ea typeface="Arial"/>
              <a:cs typeface="Arial"/>
              <a:sym typeface="Arial"/>
            </a:endParaRPr>
          </a:p>
          <a:p>
            <a:pPr indent="0" lvl="0" marL="0" rtl="0" algn="l">
              <a:spcBef>
                <a:spcPts val="0"/>
              </a:spcBef>
              <a:spcAft>
                <a:spcPts val="0"/>
              </a:spcAft>
              <a:buNone/>
            </a:pPr>
            <a:r>
              <a:rPr lang="en-GB" sz="1000">
                <a:latin typeface="Arial"/>
                <a:ea typeface="Arial"/>
                <a:cs typeface="Arial"/>
                <a:sym typeface="Arial"/>
              </a:rPr>
              <a:t>MND = Motor Neurone Disease, FightMND have funded over $120million investment into curing MND.</a:t>
            </a:r>
            <a:endParaRPr sz="1000">
              <a:latin typeface="Arial"/>
              <a:ea typeface="Arial"/>
              <a:cs typeface="Arial"/>
              <a:sym typeface="Arial"/>
            </a:endParaRPr>
          </a:p>
          <a:p>
            <a:pPr indent="0" lvl="0" marL="0" rtl="0" algn="l">
              <a:spcBef>
                <a:spcPts val="0"/>
              </a:spcBef>
              <a:spcAft>
                <a:spcPts val="0"/>
              </a:spcAft>
              <a:buNone/>
            </a:pPr>
            <a:r>
              <a:rPr b="1" lang="en-GB" sz="1000">
                <a:latin typeface="Arial"/>
                <a:ea typeface="Arial"/>
                <a:cs typeface="Arial"/>
                <a:sym typeface="Arial"/>
              </a:rPr>
              <a:t>Image credits clockwise:</a:t>
            </a:r>
            <a:endParaRPr b="1"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lang="en-GB" sz="1000">
                <a:latin typeface="Arial"/>
                <a:ea typeface="Arial"/>
                <a:cs typeface="Arial"/>
                <a:sym typeface="Arial"/>
              </a:rPr>
              <a:t>Mario Purisic -  jG1z5o7NCq4  / unsplash.com </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lang="en-GB" sz="1000">
                <a:latin typeface="Arial"/>
                <a:ea typeface="Arial"/>
                <a:cs typeface="Arial"/>
                <a:sym typeface="Arial"/>
              </a:rPr>
              <a:t>Video at: </a:t>
            </a:r>
            <a:r>
              <a:rPr lang="en-GB" sz="1100" u="sng">
                <a:solidFill>
                  <a:schemeClr val="hlink"/>
                </a:solidFill>
                <a:latin typeface="Arial"/>
                <a:ea typeface="Arial"/>
                <a:cs typeface="Arial"/>
                <a:sym typeface="Arial"/>
                <a:hlinkClick r:id="rId3"/>
              </a:rPr>
              <a:t>https://fightmnd.org.au/cure/for-researchers/fightmnd-scientific-seminar-series/</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lang="en-GB" sz="1000">
                <a:latin typeface="Arial"/>
                <a:ea typeface="Arial"/>
                <a:cs typeface="Arial"/>
                <a:sym typeface="Arial"/>
              </a:rPr>
              <a:t>Janifest – 379768765 / adobestock.com</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lang="en-GB" sz="1000">
                <a:latin typeface="Arial"/>
                <a:ea typeface="Arial"/>
                <a:cs typeface="Arial"/>
                <a:sym typeface="Arial"/>
              </a:rPr>
              <a:t>Gorodenkoff - 236237514 / adobestock.com</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lang="en-GB" sz="1000">
                <a:latin typeface="Arial"/>
                <a:ea typeface="Arial"/>
                <a:cs typeface="Arial"/>
                <a:sym typeface="Arial"/>
              </a:rPr>
              <a:t>Hero Images - 316159695 / adobestock.com</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lang="en-GB" sz="1000">
                <a:latin typeface="Arial"/>
                <a:ea typeface="Arial"/>
                <a:cs typeface="Arial"/>
                <a:sym typeface="Arial"/>
              </a:rPr>
              <a:t>themorningglory - 391783296 / adobestock.com</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lang="en-GB" sz="1000">
                <a:latin typeface="Arial"/>
                <a:ea typeface="Arial"/>
                <a:cs typeface="Arial"/>
                <a:sym typeface="Arial"/>
              </a:rPr>
              <a:t>Gorodenkoff - 402341966 / adobestock.com</a:t>
            </a:r>
            <a:endParaRPr sz="1000">
              <a:latin typeface="Arial"/>
              <a:ea typeface="Arial"/>
              <a:cs typeface="Arial"/>
              <a:sym typeface="Arial"/>
            </a:endParaRPr>
          </a:p>
          <a:p>
            <a:pPr indent="0" lvl="0" marL="0" rtl="0" algn="l">
              <a:spcBef>
                <a:spcPts val="0"/>
              </a:spcBef>
              <a:spcAft>
                <a:spcPts val="0"/>
              </a:spcAft>
              <a:buNone/>
            </a:pPr>
            <a:r>
              <a:rPr lang="en-GB" sz="1000">
                <a:latin typeface="Arial"/>
                <a:ea typeface="Arial"/>
                <a:cs typeface="Arial"/>
                <a:sym typeface="Arial"/>
              </a:rPr>
              <a:t>Marc Grimwade  /  ARDC</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rPr lang="en-GB" sz="1000" u="sng">
                <a:solidFill>
                  <a:schemeClr val="hlink"/>
                </a:solidFill>
                <a:latin typeface="Arial"/>
                <a:ea typeface="Arial"/>
                <a:cs typeface="Arial"/>
                <a:sym typeface="Arial"/>
                <a:hlinkClick r:id="rId4"/>
              </a:rPr>
              <a:t>Planning doc</a:t>
            </a:r>
            <a:r>
              <a:rPr lang="en-GB" sz="1000">
                <a:latin typeface="Arial"/>
                <a:ea typeface="Arial"/>
                <a:cs typeface="Arial"/>
                <a:sym typeface="Arial"/>
              </a:rPr>
              <a:t> | </a:t>
            </a:r>
            <a:r>
              <a:rPr lang="en-GB" sz="1000" u="sng">
                <a:solidFill>
                  <a:schemeClr val="hlink"/>
                </a:solidFill>
                <a:latin typeface="Arial"/>
                <a:ea typeface="Arial"/>
                <a:cs typeface="Arial"/>
                <a:sym typeface="Arial"/>
                <a:hlinkClick r:id="rId5"/>
              </a:rPr>
              <a:t>Planning</a:t>
            </a:r>
            <a:r>
              <a:rPr lang="en-GB" sz="1000">
                <a:latin typeface="Arial"/>
                <a:ea typeface="Arial"/>
                <a:cs typeface="Arial"/>
                <a:sym typeface="Arial"/>
              </a:rPr>
              <a:t> | video</a:t>
            </a:r>
            <a:r>
              <a:rPr lang="en-GB" sz="1400">
                <a:solidFill>
                  <a:srgbClr val="404041"/>
                </a:solidFill>
                <a:latin typeface="Arial"/>
                <a:ea typeface="Arial"/>
                <a:cs typeface="Arial"/>
                <a:sym typeface="Arial"/>
              </a:rPr>
              <a:t>(</a:t>
            </a:r>
            <a:r>
              <a:rPr lang="en-GB" sz="1400" u="sng">
                <a:solidFill>
                  <a:schemeClr val="hlink"/>
                </a:solidFill>
                <a:latin typeface="Arial"/>
                <a:ea typeface="Arial"/>
                <a:cs typeface="Arial"/>
                <a:sym typeface="Arial"/>
                <a:hlinkClick r:id="rId6"/>
              </a:rPr>
              <a:t>VIDEO</a:t>
            </a:r>
            <a:r>
              <a:rPr lang="en-GB" sz="1400">
                <a:solidFill>
                  <a:srgbClr val="404041"/>
                </a:solidFill>
                <a:latin typeface="Arial"/>
                <a:ea typeface="Arial"/>
                <a:cs typeface="Arial"/>
                <a:sym typeface="Arial"/>
              </a:rPr>
              <a:t>)</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p:txBody>
      </p:sp>
      <p:sp>
        <p:nvSpPr>
          <p:cNvPr id="227" name="Google Shape;22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3ea6e5f53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3ea6e5f532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Add QR code?</a:t>
            </a:r>
            <a:endParaRPr/>
          </a:p>
        </p:txBody>
      </p:sp>
      <p:sp>
        <p:nvSpPr>
          <p:cNvPr id="236" name="Google Shape;236;g33ea6e5f532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ACKNOWLEDGEMENT OF COUNTRY</a:t>
            </a:r>
            <a:endParaRPr b="1" sz="14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i="1" lang="en-GB">
                <a:solidFill>
                  <a:srgbClr val="505050"/>
                </a:solidFill>
                <a:latin typeface="Arial"/>
                <a:ea typeface="Arial"/>
                <a:cs typeface="Arial"/>
                <a:sym typeface="Arial"/>
              </a:rPr>
              <a:t>I wish to acknowledge the people of the Kulin Nations, on whose land we are gathered today. I pay my respects to their Elders, past and present. (</a:t>
            </a:r>
            <a:r>
              <a:rPr i="1" lang="en-GB" u="sng">
                <a:solidFill>
                  <a:srgbClr val="1155CC"/>
                </a:solidFill>
                <a:latin typeface="Arial"/>
                <a:ea typeface="Arial"/>
                <a:cs typeface="Arial"/>
                <a:sym typeface="Arial"/>
                <a:hlinkClick r:id="rId2">
                  <a:extLst>
                    <a:ext uri="{A12FA001-AC4F-418D-AE19-62706E023703}">
                      <ahyp:hlinkClr val="tx"/>
                    </a:ext>
                  </a:extLst>
                </a:hlinkClick>
              </a:rPr>
              <a:t>Monash</a:t>
            </a:r>
            <a:r>
              <a:rPr i="1" lang="en-GB">
                <a:solidFill>
                  <a:srgbClr val="505050"/>
                </a:solidFill>
                <a:latin typeface="Arial"/>
                <a:ea typeface="Arial"/>
                <a:cs typeface="Arial"/>
                <a:sym typeface="Arial"/>
              </a:rPr>
              <a:t>) </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I would like to acknowledge the Traditional Owners of the lands on which we meet today (include the name of the people) and pay my respect to their elders past and present.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None/>
            </a:pPr>
            <a:r>
              <a:t/>
            </a:r>
            <a:endParaRPr b="1" sz="1000">
              <a:latin typeface="Arial"/>
              <a:ea typeface="Arial"/>
              <a:cs typeface="Arial"/>
              <a:sym typeface="Arial"/>
            </a:endParaRPr>
          </a:p>
          <a:p>
            <a:pPr indent="0" lvl="0" marL="0" rtl="0" algn="l">
              <a:spcBef>
                <a:spcPts val="0"/>
              </a:spcBef>
              <a:spcAft>
                <a:spcPts val="0"/>
              </a:spcAft>
              <a:buNone/>
            </a:pPr>
            <a:r>
              <a:rPr b="1" lang="en-GB" sz="1000">
                <a:latin typeface="Arial"/>
                <a:ea typeface="Arial"/>
                <a:cs typeface="Arial"/>
                <a:sym typeface="Arial"/>
              </a:rPr>
              <a:t>Image credits clockwise:</a:t>
            </a:r>
            <a:endParaRPr sz="1000">
              <a:latin typeface="Arial"/>
              <a:ea typeface="Arial"/>
              <a:cs typeface="Arial"/>
              <a:sym typeface="Arial"/>
            </a:endParaRPr>
          </a:p>
          <a:p>
            <a:pPr indent="0" lvl="0" marL="0" marR="0" rtl="0" algn="l">
              <a:lnSpc>
                <a:spcPct val="100000"/>
              </a:lnSpc>
              <a:spcBef>
                <a:spcPts val="0"/>
              </a:spcBef>
              <a:spcAft>
                <a:spcPts val="0"/>
              </a:spcAft>
              <a:buClr>
                <a:srgbClr val="FFFFFF"/>
              </a:buClr>
              <a:buSzPts val="1200"/>
              <a:buFont typeface="Calibri"/>
              <a:buNone/>
            </a:pPr>
            <a:r>
              <a:rPr i="1" lang="en-GB" sz="1000">
                <a:latin typeface="Arial"/>
                <a:ea typeface="Arial"/>
                <a:cs typeface="Arial"/>
                <a:sym typeface="Arial"/>
              </a:rPr>
              <a:t>federico-Garcia - MQxP65uEfJE  / unsplash.com</a:t>
            </a:r>
            <a:endParaRPr i="1" sz="1000">
              <a:latin typeface="Arial"/>
              <a:ea typeface="Arial"/>
              <a:cs typeface="Arial"/>
              <a:sym typeface="Arial"/>
            </a:endParaRPr>
          </a:p>
          <a:p>
            <a:pPr indent="0" lvl="0" marL="0" rtl="0" algn="l">
              <a:spcBef>
                <a:spcPts val="0"/>
              </a:spcBef>
              <a:spcAft>
                <a:spcPts val="0"/>
              </a:spcAft>
              <a:buClr>
                <a:schemeClr val="dk1"/>
              </a:buClr>
              <a:buSzPts val="1200"/>
              <a:buFont typeface="Proxima Nova"/>
              <a:buNone/>
            </a:pPr>
            <a:r>
              <a:rPr lang="en-GB" sz="1000">
                <a:latin typeface="Arial"/>
                <a:ea typeface="Arial"/>
                <a:cs typeface="Arial"/>
                <a:sym typeface="Arial"/>
              </a:rPr>
              <a:t> ake1150</a:t>
            </a:r>
            <a:r>
              <a:rPr lang="en-GB" sz="1000">
                <a:latin typeface="Arial"/>
                <a:ea typeface="Arial"/>
                <a:cs typeface="Arial"/>
                <a:sym typeface="Arial"/>
              </a:rPr>
              <a:t> - 220246410 / adobestock.com</a:t>
            </a:r>
            <a:endParaRPr i="1" sz="1000">
              <a:latin typeface="Arial"/>
              <a:ea typeface="Arial"/>
              <a:cs typeface="Arial"/>
              <a:sym typeface="Arial"/>
            </a:endParaRPr>
          </a:p>
          <a:p>
            <a:pPr indent="0" lvl="0" marL="0" marR="0" rtl="0" algn="l">
              <a:lnSpc>
                <a:spcPct val="100000"/>
              </a:lnSpc>
              <a:spcBef>
                <a:spcPts val="0"/>
              </a:spcBef>
              <a:spcAft>
                <a:spcPts val="0"/>
              </a:spcAft>
              <a:buClr>
                <a:srgbClr val="FFFFFF"/>
              </a:buClr>
              <a:buSzPts val="2400"/>
              <a:buFont typeface="Calibri"/>
              <a:buNone/>
            </a:pPr>
            <a:r>
              <a:rPr i="1" lang="en-GB" sz="1000">
                <a:latin typeface="Arial"/>
                <a:ea typeface="Arial"/>
                <a:cs typeface="Arial"/>
                <a:sym typeface="Arial"/>
              </a:rPr>
              <a:t>Tristan McKenzie - 715v3NOlVhU/ unsplash.com</a:t>
            </a:r>
            <a:endParaRPr i="1" sz="1000">
              <a:latin typeface="Arial"/>
              <a:ea typeface="Arial"/>
              <a:cs typeface="Arial"/>
              <a:sym typeface="Arial"/>
            </a:endParaRPr>
          </a:p>
          <a:p>
            <a:pPr indent="0" lvl="0" marL="0" rtl="0" algn="l">
              <a:spcBef>
                <a:spcPts val="0"/>
              </a:spcBef>
              <a:spcAft>
                <a:spcPts val="0"/>
              </a:spcAft>
              <a:buClr>
                <a:schemeClr val="lt1"/>
              </a:buClr>
              <a:buSzPts val="800"/>
              <a:buFont typeface="Calibri"/>
              <a:buNone/>
            </a:pPr>
            <a:r>
              <a:rPr i="1" lang="en-GB" sz="1000">
                <a:latin typeface="Arial"/>
                <a:ea typeface="Arial"/>
                <a:cs typeface="Arial"/>
                <a:sym typeface="Arial"/>
              </a:rPr>
              <a:t>René Riegal - 0VFr6ub7HlA  / unsplash.com</a:t>
            </a:r>
            <a:endParaRPr i="1" sz="1200">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sz="1200">
              <a:solidFill>
                <a:srgbClr val="FFFFFF"/>
              </a:solidFill>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p:txBody>
      </p:sp>
      <p:sp>
        <p:nvSpPr>
          <p:cNvPr id="246" name="Google Shape;24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3da6eed1b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3da6eed1bc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GB" sz="1050">
                <a:solidFill>
                  <a:srgbClr val="1F1F1F"/>
                </a:solidFill>
                <a:highlight>
                  <a:srgbClr val="F0F4F9"/>
                </a:highlight>
                <a:latin typeface="Roboto"/>
                <a:ea typeface="Roboto"/>
                <a:cs typeface="Roboto"/>
                <a:sym typeface="Roboto"/>
              </a:rPr>
              <a:t>Themes:</a:t>
            </a:r>
            <a:endParaRPr sz="1050">
              <a:solidFill>
                <a:srgbClr val="1F1F1F"/>
              </a:solidFill>
              <a:highlight>
                <a:srgbClr val="F0F4F9"/>
              </a:highlight>
              <a:latin typeface="Roboto"/>
              <a:ea typeface="Roboto"/>
              <a:cs typeface="Roboto"/>
              <a:sym typeface="Roboto"/>
            </a:endParaRPr>
          </a:p>
          <a:p>
            <a:pPr indent="-295275" lvl="0" marL="457200" rtl="0" algn="l">
              <a:lnSpc>
                <a:spcPct val="115000"/>
              </a:lnSpc>
              <a:spcBef>
                <a:spcPts val="0"/>
              </a:spcBef>
              <a:spcAft>
                <a:spcPts val="0"/>
              </a:spcAft>
              <a:buClr>
                <a:srgbClr val="1F1F1F"/>
              </a:buClr>
              <a:buSzPts val="1050"/>
              <a:buFont typeface="Roboto"/>
              <a:buChar char="-"/>
            </a:pPr>
            <a:r>
              <a:rPr lang="en-GB" sz="1050">
                <a:solidFill>
                  <a:srgbClr val="1F1F1F"/>
                </a:solidFill>
                <a:highlight>
                  <a:srgbClr val="F0F4F9"/>
                </a:highlight>
                <a:latin typeface="Roboto"/>
                <a:ea typeface="Roboto"/>
                <a:cs typeface="Roboto"/>
                <a:sym typeface="Roboto"/>
              </a:rPr>
              <a:t>Plant the seeds of knowledge</a:t>
            </a:r>
            <a:endParaRPr sz="1050">
              <a:solidFill>
                <a:srgbClr val="1F1F1F"/>
              </a:solidFill>
              <a:highlight>
                <a:srgbClr val="F0F4F9"/>
              </a:highlight>
              <a:latin typeface="Roboto"/>
              <a:ea typeface="Roboto"/>
              <a:cs typeface="Roboto"/>
              <a:sym typeface="Roboto"/>
            </a:endParaRPr>
          </a:p>
          <a:p>
            <a:pPr indent="-295275" lvl="0" marL="457200" rtl="0" algn="l">
              <a:lnSpc>
                <a:spcPct val="115000"/>
              </a:lnSpc>
              <a:spcBef>
                <a:spcPts val="0"/>
              </a:spcBef>
              <a:spcAft>
                <a:spcPts val="0"/>
              </a:spcAft>
              <a:buClr>
                <a:srgbClr val="1F1F1F"/>
              </a:buClr>
              <a:buSzPts val="1050"/>
              <a:buFont typeface="Roboto"/>
              <a:buChar char="-"/>
            </a:pPr>
            <a:r>
              <a:rPr lang="en-GB" sz="1050">
                <a:solidFill>
                  <a:srgbClr val="1F1F1F"/>
                </a:solidFill>
                <a:highlight>
                  <a:srgbClr val="F0F4F9"/>
                </a:highlight>
                <a:latin typeface="Roboto"/>
                <a:ea typeface="Roboto"/>
                <a:cs typeface="Roboto"/>
                <a:sym typeface="Roboto"/>
              </a:rPr>
              <a:t>Tend to emerging trends</a:t>
            </a:r>
            <a:endParaRPr sz="1050">
              <a:solidFill>
                <a:srgbClr val="1F1F1F"/>
              </a:solidFill>
              <a:highlight>
                <a:srgbClr val="F0F4F9"/>
              </a:highlight>
              <a:latin typeface="Roboto"/>
              <a:ea typeface="Roboto"/>
              <a:cs typeface="Roboto"/>
              <a:sym typeface="Roboto"/>
            </a:endParaRPr>
          </a:p>
          <a:p>
            <a:pPr indent="-295275" lvl="0" marL="457200" rtl="0" algn="l">
              <a:lnSpc>
                <a:spcPct val="115000"/>
              </a:lnSpc>
              <a:spcBef>
                <a:spcPts val="0"/>
              </a:spcBef>
              <a:spcAft>
                <a:spcPts val="0"/>
              </a:spcAft>
              <a:buClr>
                <a:srgbClr val="1F1F1F"/>
              </a:buClr>
              <a:buSzPts val="1050"/>
              <a:buFont typeface="Roboto"/>
              <a:buChar char="-"/>
            </a:pPr>
            <a:r>
              <a:rPr lang="en-GB" sz="1050">
                <a:solidFill>
                  <a:srgbClr val="1F1F1F"/>
                </a:solidFill>
                <a:highlight>
                  <a:srgbClr val="F0F4F9"/>
                </a:highlight>
                <a:latin typeface="Roboto"/>
                <a:ea typeface="Roboto"/>
                <a:cs typeface="Roboto"/>
                <a:sym typeface="Roboto"/>
              </a:rPr>
              <a:t>Harvest the benefits</a:t>
            </a:r>
            <a:endParaRPr sz="1050">
              <a:solidFill>
                <a:srgbClr val="1F1F1F"/>
              </a:solidFill>
              <a:highlight>
                <a:srgbClr val="F0F4F9"/>
              </a:highlight>
              <a:latin typeface="Roboto"/>
              <a:ea typeface="Roboto"/>
              <a:cs typeface="Roboto"/>
              <a:sym typeface="Roboto"/>
            </a:endParaRPr>
          </a:p>
          <a:p>
            <a:pPr indent="0" lvl="0" marL="0" rtl="0" algn="l">
              <a:spcBef>
                <a:spcPts val="0"/>
              </a:spcBef>
              <a:spcAft>
                <a:spcPts val="0"/>
              </a:spcAft>
              <a:buNone/>
            </a:pPr>
            <a:r>
              <a:t/>
            </a:r>
            <a:endParaRPr/>
          </a:p>
        </p:txBody>
      </p:sp>
      <p:sp>
        <p:nvSpPr>
          <p:cNvPr id="258" name="Google Shape;258;g33da6eed1bc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3340baaa2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3340baaa2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g33340baaa23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8f153f2b73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8f153f2b73_0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g38f153f2b73_0_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42c7e1baab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42c7e1baab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g342c7e1baab_0_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38b1eda3d5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38b1eda3d5_0_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04" name="Google Shape;304;g338b1eda3d5_0_7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410100b15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410100b155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g3410100b155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81aa229f0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81aa229f0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Also NIH - Data sharing </a:t>
            </a:r>
            <a:r>
              <a:rPr lang="en-GB"/>
              <a:t>policy</a:t>
            </a:r>
            <a:r>
              <a:rPr lang="en-GB"/>
              <a:t> 2023 - </a:t>
            </a:r>
            <a:r>
              <a:rPr lang="en-GB" sz="1100" u="sng">
                <a:solidFill>
                  <a:schemeClr val="hlink"/>
                </a:solidFill>
                <a:latin typeface="Arial"/>
                <a:ea typeface="Arial"/>
                <a:cs typeface="Arial"/>
                <a:sym typeface="Arial"/>
                <a:hlinkClick r:id="rId2"/>
              </a:rPr>
              <a:t>https://grants.nih.gov/policy-and-compliance/policy-topics/sharing-policies/dms/policy-overview?utm_source=chatgpt.com</a:t>
            </a:r>
            <a:endParaRPr/>
          </a:p>
          <a:p>
            <a:pPr indent="0" lvl="0" marL="0" rtl="0" algn="l">
              <a:spcBef>
                <a:spcPts val="0"/>
              </a:spcBef>
              <a:spcAft>
                <a:spcPts val="0"/>
              </a:spcAft>
              <a:buNone/>
            </a:pPr>
            <a:r>
              <a:rPr lang="en-GB"/>
              <a:t>Source: </a:t>
            </a:r>
            <a:endParaRPr/>
          </a:p>
        </p:txBody>
      </p:sp>
      <p:sp>
        <p:nvSpPr>
          <p:cNvPr id="328" name="Google Shape;328;g381aa229f08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82079cea71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82079cea71_0_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Also NIH - Data sharing policy 2023 - </a:t>
            </a:r>
            <a:r>
              <a:rPr lang="en-GB" sz="1100" u="sng">
                <a:solidFill>
                  <a:schemeClr val="hlink"/>
                </a:solidFill>
                <a:latin typeface="Arial"/>
                <a:ea typeface="Arial"/>
                <a:cs typeface="Arial"/>
                <a:sym typeface="Arial"/>
                <a:hlinkClick r:id="rId2"/>
              </a:rPr>
              <a:t>https://grants.nih.gov/policy-and-compliance/policy-topics/sharing-policies/dms/policy-overview?utm_source=chatgpt.com</a:t>
            </a:r>
            <a:endParaRPr/>
          </a:p>
          <a:p>
            <a:pPr indent="0" lvl="0" marL="0" rtl="0" algn="l">
              <a:spcBef>
                <a:spcPts val="0"/>
              </a:spcBef>
              <a:spcAft>
                <a:spcPts val="0"/>
              </a:spcAft>
              <a:buNone/>
            </a:pPr>
            <a:r>
              <a:rPr lang="en-GB"/>
              <a:t>Source: </a:t>
            </a:r>
            <a:endParaRPr/>
          </a:p>
        </p:txBody>
      </p:sp>
      <p:sp>
        <p:nvSpPr>
          <p:cNvPr id="341" name="Google Shape;341;g382079cea71_0_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821550b64a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821550b64a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NHDH - </a:t>
            </a:r>
            <a:r>
              <a:rPr lang="en-GB" sz="1100" u="sng">
                <a:solidFill>
                  <a:schemeClr val="hlink"/>
                </a:solidFill>
                <a:latin typeface="Arial"/>
                <a:ea typeface="Arial"/>
                <a:cs typeface="Arial"/>
                <a:sym typeface="Arial"/>
                <a:hlinkClick r:id="rId2"/>
              </a:rPr>
              <a:t>National Health Data Hub (NHDH)</a:t>
            </a:r>
            <a:r>
              <a:rPr lang="en-GB"/>
              <a:t> https://www.aihw.gov.au/reports-data/nhdh</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Also NIH - Data sharing policy 2023 - </a:t>
            </a:r>
            <a:r>
              <a:rPr lang="en-GB" sz="1100" u="sng">
                <a:solidFill>
                  <a:schemeClr val="hlink"/>
                </a:solidFill>
                <a:latin typeface="Arial"/>
                <a:ea typeface="Arial"/>
                <a:cs typeface="Arial"/>
                <a:sym typeface="Arial"/>
                <a:hlinkClick r:id="rId3"/>
              </a:rPr>
              <a:t>https://grants.nih.gov/policy-and-compliance/policy-topics/sharing-policies/dms/policy-overview?utm_source=chatgpt.com</a:t>
            </a:r>
            <a:endParaRPr/>
          </a:p>
          <a:p>
            <a:pPr indent="0" lvl="0" marL="0" rtl="0" algn="l">
              <a:spcBef>
                <a:spcPts val="0"/>
              </a:spcBef>
              <a:spcAft>
                <a:spcPts val="0"/>
              </a:spcAft>
              <a:buNone/>
            </a:pPr>
            <a:r>
              <a:rPr lang="en-GB"/>
              <a:t>Source: </a:t>
            </a:r>
            <a:endParaRPr/>
          </a:p>
        </p:txBody>
      </p:sp>
      <p:sp>
        <p:nvSpPr>
          <p:cNvPr id="354" name="Google Shape;354;g3821550b64a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82079cea71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82079cea71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Also NIH - Data sharing policy 2023 - </a:t>
            </a:r>
            <a:r>
              <a:rPr lang="en-GB" sz="1100" u="sng">
                <a:solidFill>
                  <a:schemeClr val="hlink"/>
                </a:solidFill>
                <a:latin typeface="Arial"/>
                <a:ea typeface="Arial"/>
                <a:cs typeface="Arial"/>
                <a:sym typeface="Arial"/>
                <a:hlinkClick r:id="rId2"/>
              </a:rPr>
              <a:t>https://grants.nih.gov/policy-and-compliance/policy-topics/sharing-policies/dms/policy-overview?utm_source=chatgpt.com</a:t>
            </a:r>
            <a:endParaRPr/>
          </a:p>
        </p:txBody>
      </p:sp>
      <p:sp>
        <p:nvSpPr>
          <p:cNvPr id="368" name="Google Shape;368;g382079cea71_0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81aa229f08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81aa229f08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g381aa229f08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88805a3e4e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88805a3e4e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1100">
                <a:latin typeface="Arial"/>
                <a:ea typeface="Arial"/>
                <a:cs typeface="Arial"/>
                <a:sym typeface="Arial"/>
              </a:rPr>
              <a:t>CAUL Lib Guide - How to be an Open Researcher - </a:t>
            </a:r>
            <a:r>
              <a:rPr lang="en-GB" sz="1100" u="sng">
                <a:solidFill>
                  <a:schemeClr val="hlink"/>
                </a:solidFill>
                <a:latin typeface="Arial"/>
                <a:ea typeface="Arial"/>
                <a:cs typeface="Arial"/>
                <a:sym typeface="Arial"/>
                <a:hlinkClick r:id="rId2"/>
              </a:rPr>
              <a:t>https://caul.libguides.com/open-research-toolkit/how-to-be-an-open-researcher</a:t>
            </a:r>
            <a:endParaRPr/>
          </a:p>
        </p:txBody>
      </p:sp>
      <p:sp>
        <p:nvSpPr>
          <p:cNvPr id="390" name="Google Shape;390;g388805a3e4e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81aa229f08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81aa229f08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g381aa229f08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6371439041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g26371439041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FAIR AND CARE PRINCIPLES</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FAIR and CARE principles underpin everything we do.</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‘FAIR Guiding Principles for scientific data management and stewardship’ were published in 2016 and relate to making digital assets findable (F), accessible (A), interoperable (I) (allowing data to work across different platforms) and also reusable (R).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We ask for research assets to be as easily accessible as possible because accessible research inputs and outputs drive research impact, quality, translation and innovation, which is great for research and society.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We recognise that translating the FAIR principles into practice will vary for each discipline.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In the context of the rise of the FAIR principles in the community of international data infrastructure builders, the Global Indigenous Data Alliance formulated the CARE principles, to address a clear deficit in FAIR regarding Indigenous peoples rights and interests.</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‘CARE’ is the acronym for:</a:t>
            </a:r>
            <a:endParaRPr sz="1400">
              <a:latin typeface="Arial"/>
              <a:ea typeface="Arial"/>
              <a:cs typeface="Arial"/>
              <a:sym typeface="Arial"/>
            </a:endParaRPr>
          </a:p>
          <a:p>
            <a:pPr indent="-317500" lvl="0" marL="457200" rtl="0" algn="l">
              <a:spcBef>
                <a:spcPts val="0"/>
              </a:spcBef>
              <a:spcAft>
                <a:spcPts val="0"/>
              </a:spcAft>
              <a:buSzPts val="1400"/>
              <a:buFont typeface="Figtree"/>
              <a:buChar char="●"/>
            </a:pPr>
            <a:r>
              <a:rPr b="1" lang="en-GB" sz="1400">
                <a:latin typeface="Arial"/>
                <a:ea typeface="Arial"/>
                <a:cs typeface="Arial"/>
                <a:sym typeface="Arial"/>
              </a:rPr>
              <a:t>C</a:t>
            </a:r>
            <a:r>
              <a:rPr lang="en-GB" sz="1400">
                <a:latin typeface="Arial"/>
                <a:ea typeface="Arial"/>
                <a:cs typeface="Arial"/>
                <a:sym typeface="Arial"/>
              </a:rPr>
              <a:t>ollective benefits - Data ecosystems shall be designed and function in ways that enable Indigenous peoples to derive benefit from the data.</a:t>
            </a:r>
            <a:endParaRPr sz="1400">
              <a:latin typeface="Arial"/>
              <a:ea typeface="Arial"/>
              <a:cs typeface="Arial"/>
              <a:sym typeface="Arial"/>
            </a:endParaRPr>
          </a:p>
          <a:p>
            <a:pPr indent="-317500" lvl="0" marL="457200" rtl="0" algn="l">
              <a:spcBef>
                <a:spcPts val="0"/>
              </a:spcBef>
              <a:spcAft>
                <a:spcPts val="0"/>
              </a:spcAft>
              <a:buSzPts val="1400"/>
              <a:buFont typeface="Figtree"/>
              <a:buChar char="●"/>
            </a:pPr>
            <a:r>
              <a:rPr b="1" lang="en-GB" sz="1400">
                <a:latin typeface="Arial"/>
                <a:ea typeface="Arial"/>
                <a:cs typeface="Arial"/>
                <a:sym typeface="Arial"/>
              </a:rPr>
              <a:t>A</a:t>
            </a:r>
            <a:r>
              <a:rPr lang="en-GB" sz="1400">
                <a:latin typeface="Arial"/>
                <a:ea typeface="Arial"/>
                <a:cs typeface="Arial"/>
                <a:sym typeface="Arial"/>
              </a:rPr>
              <a:t>uthority to control - Indigenous peoples’ rights and interests in Indigenous data must be recognised and their authority to control such data be empowered.</a:t>
            </a:r>
            <a:endParaRPr sz="1400">
              <a:latin typeface="Arial"/>
              <a:ea typeface="Arial"/>
              <a:cs typeface="Arial"/>
              <a:sym typeface="Arial"/>
            </a:endParaRPr>
          </a:p>
          <a:p>
            <a:pPr indent="-317500" lvl="0" marL="457200" rtl="0" algn="l">
              <a:spcBef>
                <a:spcPts val="0"/>
              </a:spcBef>
              <a:spcAft>
                <a:spcPts val="0"/>
              </a:spcAft>
              <a:buSzPts val="1400"/>
              <a:buFont typeface="Figtree"/>
              <a:buChar char="●"/>
            </a:pPr>
            <a:r>
              <a:rPr b="1" lang="en-GB" sz="1400">
                <a:latin typeface="Arial"/>
                <a:ea typeface="Arial"/>
                <a:cs typeface="Arial"/>
                <a:sym typeface="Arial"/>
              </a:rPr>
              <a:t>R</a:t>
            </a:r>
            <a:r>
              <a:rPr lang="en-GB" sz="1400">
                <a:latin typeface="Arial"/>
                <a:ea typeface="Arial"/>
                <a:cs typeface="Arial"/>
                <a:sym typeface="Arial"/>
              </a:rPr>
              <a:t>esponsibility - </a:t>
            </a:r>
            <a:r>
              <a:rPr lang="en-GB" sz="1400">
                <a:latin typeface="Arial"/>
                <a:ea typeface="Arial"/>
                <a:cs typeface="Arial"/>
                <a:sym typeface="Arial"/>
              </a:rPr>
              <a:t>Those working with Indigenous data have a responsibility to share how those data are used to support Indigenous peoples’ self-determination and collective benefit.</a:t>
            </a:r>
            <a:endParaRPr sz="1400">
              <a:latin typeface="Arial"/>
              <a:ea typeface="Arial"/>
              <a:cs typeface="Arial"/>
              <a:sym typeface="Arial"/>
            </a:endParaRPr>
          </a:p>
          <a:p>
            <a:pPr indent="-317500" lvl="0" marL="457200" rtl="0" algn="l">
              <a:spcBef>
                <a:spcPts val="0"/>
              </a:spcBef>
              <a:spcAft>
                <a:spcPts val="0"/>
              </a:spcAft>
              <a:buSzPts val="1400"/>
              <a:buFont typeface="Figtree"/>
              <a:buChar char="●"/>
            </a:pPr>
            <a:r>
              <a:rPr b="1" lang="en-GB" sz="1400">
                <a:latin typeface="Arial"/>
                <a:ea typeface="Arial"/>
                <a:cs typeface="Arial"/>
                <a:sym typeface="Arial"/>
              </a:rPr>
              <a:t>E</a:t>
            </a:r>
            <a:r>
              <a:rPr lang="en-GB" sz="1400">
                <a:latin typeface="Arial"/>
                <a:ea typeface="Arial"/>
                <a:cs typeface="Arial"/>
                <a:sym typeface="Arial"/>
              </a:rPr>
              <a:t>thics - Indigenous peoples’ rights and wellbeing should be the primary concern at all stages of the data life cycle and across the data ecosystem.</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CARE principles complement the existing FAIR principles.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While the FAIR principles are about making it easier to share and reuse data, the CARE principles ensure that data is used ethically and with appropriate governance.</a:t>
            </a:r>
            <a:endParaRPr sz="1400">
              <a:latin typeface="Arial"/>
              <a:ea typeface="Arial"/>
              <a:cs typeface="Arial"/>
              <a:sym typeface="Arial"/>
            </a:endParaRPr>
          </a:p>
        </p:txBody>
      </p:sp>
      <p:sp>
        <p:nvSpPr>
          <p:cNvPr id="410" name="Google Shape;410;g26371439041_0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solidFill>
                  <a:srgbClr val="1F1F1F"/>
                </a:solidFill>
                <a:latin typeface="Arial"/>
                <a:ea typeface="Arial"/>
                <a:cs typeface="Arial"/>
                <a:sym typeface="Arial"/>
              </a:rPr>
              <a:t>ABOUT THE ARDC</a:t>
            </a:r>
            <a:endParaRPr b="1"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100">
                <a:solidFill>
                  <a:srgbClr val="404041"/>
                </a:solidFill>
                <a:latin typeface="Arial"/>
                <a:ea typeface="Arial"/>
                <a:cs typeface="Arial"/>
                <a:sym typeface="Arial"/>
              </a:rPr>
              <a:t>The ARDC is Australia’s leading research data infrastructure facility.</a:t>
            </a:r>
            <a:endParaRPr sz="11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100">
                <a:solidFill>
                  <a:srgbClr val="444746"/>
                </a:solidFill>
                <a:latin typeface="Arial"/>
                <a:ea typeface="Arial"/>
                <a:cs typeface="Arial"/>
                <a:sym typeface="Arial"/>
              </a:rPr>
              <a:t>The ARDC is enabled by the Australian Government’s National Collaborative Research Infrastructure Strategy (NCRIS).</a:t>
            </a:r>
            <a:endParaRPr sz="1100">
              <a:solidFill>
                <a:srgbClr val="444746"/>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100">
                <a:solidFill>
                  <a:srgbClr val="1F1F1F"/>
                </a:solidFill>
                <a:latin typeface="Arial"/>
                <a:ea typeface="Arial"/>
                <a:cs typeface="Arial"/>
                <a:sym typeface="Arial"/>
              </a:rPr>
              <a:t>OUR PURPOSE is to provide Australian researchers with competitive advantage through data.</a:t>
            </a:r>
            <a:endParaRPr sz="11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100">
                <a:solidFill>
                  <a:srgbClr val="1F1F1F"/>
                </a:solidFill>
                <a:latin typeface="Arial"/>
                <a:ea typeface="Arial"/>
                <a:cs typeface="Arial"/>
                <a:sym typeface="Arial"/>
              </a:rPr>
              <a:t>OUR MISSION is to accelerate research and innovation by driving excellence in the creation, analysis and retention of high‐quality data assets.</a:t>
            </a:r>
            <a:endParaRPr sz="1100">
              <a:solidFill>
                <a:srgbClr val="444746"/>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sz="14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sz="14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b="1" lang="en-GB" sz="1000">
                <a:latin typeface="Arial"/>
                <a:ea typeface="Arial"/>
                <a:cs typeface="Arial"/>
                <a:sym typeface="Arial"/>
              </a:rPr>
              <a:t>Images </a:t>
            </a:r>
            <a:r>
              <a:rPr b="1" lang="en-GB" sz="1000">
                <a:solidFill>
                  <a:srgbClr val="404041"/>
                </a:solidFill>
                <a:latin typeface="Arial"/>
                <a:ea typeface="Arial"/>
                <a:cs typeface="Arial"/>
                <a:sym typeface="Arial"/>
              </a:rPr>
              <a:t>Clockwise</a:t>
            </a:r>
            <a:br>
              <a:rPr lang="en-GB" sz="1000">
                <a:solidFill>
                  <a:srgbClr val="404041"/>
                </a:solidFill>
                <a:latin typeface="Arial"/>
                <a:ea typeface="Arial"/>
                <a:cs typeface="Arial"/>
                <a:sym typeface="Arial"/>
              </a:rPr>
            </a:br>
            <a:r>
              <a:rPr lang="en-GB" sz="1000">
                <a:solidFill>
                  <a:srgbClr val="404041"/>
                </a:solidFill>
                <a:latin typeface="Arial"/>
                <a:ea typeface="Arial"/>
                <a:cs typeface="Arial"/>
                <a:sym typeface="Arial"/>
              </a:rPr>
              <a:t>Liz Stokes, ARDC, presenting at the ARDC Skills Summit - </a:t>
            </a:r>
            <a:r>
              <a:rPr lang="en-GB" sz="1000">
                <a:latin typeface="Arial"/>
                <a:ea typeface="Arial"/>
                <a:cs typeface="Arial"/>
                <a:sym typeface="Arial"/>
              </a:rPr>
              <a:t>Renee Nowytarger  /  ARDC</a:t>
            </a:r>
            <a:endParaRPr sz="1000">
              <a:solidFill>
                <a:srgbClr val="404041"/>
              </a:solidFill>
              <a:latin typeface="Arial"/>
              <a:ea typeface="Arial"/>
              <a:cs typeface="Arial"/>
              <a:sym typeface="Arial"/>
            </a:endParaRPr>
          </a:p>
          <a:p>
            <a:pPr indent="0" lvl="0" marL="0" marR="0" rtl="0" algn="l">
              <a:lnSpc>
                <a:spcPct val="100000"/>
              </a:lnSpc>
              <a:spcBef>
                <a:spcPts val="0"/>
              </a:spcBef>
              <a:spcAft>
                <a:spcPts val="0"/>
              </a:spcAft>
              <a:buClr>
                <a:srgbClr val="404041"/>
              </a:buClr>
              <a:buSzPts val="1200"/>
              <a:buFont typeface="Proxima Nova"/>
              <a:buNone/>
            </a:pPr>
            <a:r>
              <a:rPr lang="en-GB" sz="1000">
                <a:solidFill>
                  <a:srgbClr val="404041"/>
                </a:solidFill>
                <a:latin typeface="Arial"/>
                <a:ea typeface="Arial"/>
                <a:cs typeface="Arial"/>
                <a:sym typeface="Arial"/>
              </a:rPr>
              <a:t>Grant Sarra, facilitator, and Uncle Michael Williams, former head of the Aboriginal and Torres Strait Islander Studies unit at The University of Queensland, at the event, Bringing Data to Life: Co-Designing a Language Data Commons - </a:t>
            </a:r>
            <a:r>
              <a:rPr lang="en-GB" sz="1000">
                <a:latin typeface="Arial"/>
                <a:ea typeface="Arial"/>
                <a:cs typeface="Arial"/>
                <a:sym typeface="Arial"/>
              </a:rPr>
              <a:t>Marc Grimwade  /  ARDC</a:t>
            </a:r>
            <a:endParaRPr sz="1000">
              <a:solidFill>
                <a:srgbClr val="404041"/>
              </a:solidFill>
              <a:latin typeface="Arial"/>
              <a:ea typeface="Arial"/>
              <a:cs typeface="Arial"/>
              <a:sym typeface="Arial"/>
            </a:endParaRPr>
          </a:p>
          <a:p>
            <a:pPr indent="0" lvl="0" marL="0" marR="0" rtl="0" algn="l">
              <a:lnSpc>
                <a:spcPct val="100000"/>
              </a:lnSpc>
              <a:spcBef>
                <a:spcPts val="0"/>
              </a:spcBef>
              <a:spcAft>
                <a:spcPts val="0"/>
              </a:spcAft>
              <a:buClr>
                <a:srgbClr val="404041"/>
              </a:buClr>
              <a:buSzPts val="1200"/>
              <a:buFont typeface="Proxima Nova"/>
              <a:buNone/>
            </a:pPr>
            <a:r>
              <a:rPr lang="en-GB" sz="1000">
                <a:solidFill>
                  <a:srgbClr val="404041"/>
                </a:solidFill>
                <a:latin typeface="Arial"/>
                <a:ea typeface="Arial"/>
                <a:cs typeface="Arial"/>
                <a:sym typeface="Arial"/>
              </a:rPr>
              <a:t>Dr Paul Coddington and Darcelle Malby, ARDC, with partners from the ARDC Nectar Research Cloud nodes - </a:t>
            </a:r>
            <a:r>
              <a:rPr lang="en-GB" sz="1000">
                <a:latin typeface="Arial"/>
                <a:ea typeface="Arial"/>
                <a:cs typeface="Arial"/>
                <a:sym typeface="Arial"/>
              </a:rPr>
              <a:t>Marc Grimwade  /ARDC</a:t>
            </a:r>
            <a:endParaRPr sz="1000">
              <a:latin typeface="Arial"/>
              <a:ea typeface="Arial"/>
              <a:cs typeface="Arial"/>
              <a:sym typeface="Arial"/>
            </a:endParaRPr>
          </a:p>
          <a:p>
            <a:pPr indent="0" lvl="0" marL="0" rtl="0" algn="l">
              <a:spcBef>
                <a:spcPts val="0"/>
              </a:spcBef>
              <a:spcAft>
                <a:spcPts val="0"/>
              </a:spcAft>
              <a:buClr>
                <a:schemeClr val="dk1"/>
              </a:buClr>
              <a:buSzPts val="1200"/>
              <a:buFont typeface="Proxima Nova"/>
              <a:buNone/>
            </a:pPr>
            <a:r>
              <a:rPr lang="en-GB" sz="1000">
                <a:solidFill>
                  <a:srgbClr val="404041"/>
                </a:solidFill>
                <a:latin typeface="Arial"/>
                <a:ea typeface="Arial"/>
                <a:cs typeface="Arial"/>
                <a:sym typeface="Arial"/>
              </a:rPr>
              <a:t>Associate Professor Sandra Philips, Western Sydney University, at the event, Bringing Data to Life: Co‑Designing a Language Data Commons  - </a:t>
            </a:r>
            <a:r>
              <a:rPr lang="en-GB" sz="1000">
                <a:latin typeface="Arial"/>
                <a:ea typeface="Arial"/>
                <a:cs typeface="Arial"/>
                <a:sym typeface="Arial"/>
              </a:rPr>
              <a:t>Marc Grimwade  /  ARDC</a:t>
            </a:r>
            <a:endParaRPr sz="1000">
              <a:solidFill>
                <a:srgbClr val="404041"/>
              </a:solidFill>
              <a:latin typeface="Arial"/>
              <a:ea typeface="Arial"/>
              <a:cs typeface="Arial"/>
              <a:sym typeface="Arial"/>
            </a:endParaRPr>
          </a:p>
          <a:p>
            <a:pPr indent="0" lvl="0" marL="0" marR="0" rtl="0" algn="l">
              <a:lnSpc>
                <a:spcPct val="100000"/>
              </a:lnSpc>
              <a:spcBef>
                <a:spcPts val="0"/>
              </a:spcBef>
              <a:spcAft>
                <a:spcPts val="0"/>
              </a:spcAft>
              <a:buClr>
                <a:srgbClr val="404041"/>
              </a:buClr>
              <a:buSzPts val="1200"/>
              <a:buFont typeface="Proxima Nova"/>
              <a:buNone/>
            </a:pPr>
            <a:r>
              <a:t/>
            </a:r>
            <a:endParaRPr sz="1000">
              <a:latin typeface="Arial"/>
              <a:ea typeface="Arial"/>
              <a:cs typeface="Arial"/>
              <a:sym typeface="Arial"/>
            </a:endParaRPr>
          </a:p>
          <a:p>
            <a:pPr indent="0" lvl="0" marL="0" rtl="0" algn="l">
              <a:spcBef>
                <a:spcPts val="0"/>
              </a:spcBef>
              <a:spcAft>
                <a:spcPts val="0"/>
              </a:spcAft>
              <a:buNone/>
            </a:pPr>
            <a:r>
              <a:t/>
            </a:r>
            <a:endParaRPr sz="1400">
              <a:solidFill>
                <a:srgbClr val="40404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sz="1400">
              <a:latin typeface="Arial"/>
              <a:ea typeface="Arial"/>
              <a:cs typeface="Arial"/>
              <a:sym typeface="Arial"/>
            </a:endParaRPr>
          </a:p>
        </p:txBody>
      </p:sp>
      <p:sp>
        <p:nvSpPr>
          <p:cNvPr id="420" name="Google Shape;42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82721ec1ed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3" name="Google Shape;433;g382721ec1ed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1400">
                <a:solidFill>
                  <a:srgbClr val="000000"/>
                </a:solidFill>
                <a:latin typeface="Arial"/>
                <a:ea typeface="Arial"/>
                <a:cs typeface="Arial"/>
                <a:sym typeface="Arial"/>
              </a:rPr>
              <a:t>ARDC HOST INSTITUTIONS and MEMBERS</a:t>
            </a:r>
            <a:endParaRPr b="1" sz="1400">
              <a:solidFill>
                <a:srgbClr val="000000"/>
              </a:solidFill>
              <a:latin typeface="Arial"/>
              <a:ea typeface="Arial"/>
              <a:cs typeface="Arial"/>
              <a:sym typeface="Arial"/>
            </a:endParaRPr>
          </a:p>
          <a:p>
            <a:pPr indent="0" lvl="0" marL="0" rtl="0" algn="l">
              <a:spcBef>
                <a:spcPts val="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0"/>
              </a:spcAft>
              <a:buClr>
                <a:schemeClr val="dk1"/>
              </a:buClr>
              <a:buFont typeface="Arial"/>
              <a:buNone/>
            </a:pPr>
            <a:r>
              <a:rPr lang="en-GB" sz="1400">
                <a:latin typeface="Arial"/>
                <a:ea typeface="Arial"/>
                <a:cs typeface="Arial"/>
                <a:sym typeface="Arial"/>
              </a:rPr>
              <a:t>The ARDC has over 90 staff embedded at host institutions around Australia, including:</a:t>
            </a:r>
            <a:br>
              <a:rPr lang="en-GB" sz="1400">
                <a:latin typeface="Arial"/>
                <a:ea typeface="Arial"/>
                <a:cs typeface="Arial"/>
                <a:sym typeface="Arial"/>
              </a:rPr>
            </a:b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Australian National University</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CSIRO</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Curtin University</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Federation University (our first Regional university host)</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Monash University</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The University of Adelaide</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The University of Melbourne</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The University of Queensland</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University of Technology Sydney</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UNSW Sydney</a:t>
            </a:r>
            <a:endParaRPr sz="1400">
              <a:solidFill>
                <a:srgbClr val="000000"/>
              </a:solidFill>
              <a:latin typeface="Arial"/>
              <a:ea typeface="Arial"/>
              <a:cs typeface="Arial"/>
              <a:sym typeface="Arial"/>
            </a:endParaRPr>
          </a:p>
          <a:p>
            <a:pPr indent="0" lvl="0" marL="0" rtl="0" algn="l">
              <a:spcBef>
                <a:spcPts val="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0"/>
              </a:spcAft>
              <a:buNone/>
            </a:pPr>
            <a:r>
              <a:rPr lang="en-GB" sz="1400">
                <a:solidFill>
                  <a:srgbClr val="000000"/>
                </a:solidFill>
                <a:latin typeface="Arial"/>
                <a:ea typeface="Arial"/>
                <a:cs typeface="Arial"/>
                <a:sym typeface="Arial"/>
              </a:rPr>
              <a:t>ARDC also has 28 </a:t>
            </a:r>
            <a:r>
              <a:rPr i="0" lang="en-GB" sz="1400" u="none" strike="noStrike">
                <a:solidFill>
                  <a:srgbClr val="000000"/>
                </a:solidFill>
                <a:latin typeface="Arial"/>
                <a:ea typeface="Arial"/>
                <a:cs typeface="Arial"/>
                <a:sym typeface="Arial"/>
              </a:rPr>
              <a:t>member institutions</a:t>
            </a:r>
            <a:r>
              <a:rPr lang="en-GB" sz="1400">
                <a:solidFill>
                  <a:srgbClr val="000000"/>
                </a:solidFill>
                <a:latin typeface="Arial"/>
                <a:ea typeface="Arial"/>
                <a:cs typeface="Arial"/>
                <a:sym typeface="Arial"/>
              </a:rPr>
              <a:t>, including universities and medical research institutes.</a:t>
            </a:r>
            <a:endParaRPr i="0" sz="1400" u="none" strike="noStrike">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000000"/>
                </a:solidFill>
                <a:latin typeface="Arial"/>
                <a:ea typeface="Arial"/>
                <a:cs typeface="Arial"/>
                <a:sym typeface="Arial"/>
              </a:rPr>
              <a:t>ARDC members:</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Char char="●"/>
            </a:pPr>
            <a:r>
              <a:rPr lang="en-GB" sz="1400">
                <a:solidFill>
                  <a:srgbClr val="000000"/>
                </a:solidFill>
                <a:latin typeface="Arial"/>
                <a:ea typeface="Arial"/>
                <a:cs typeface="Arial"/>
                <a:sym typeface="Arial"/>
              </a:rPr>
              <a:t>participate in the development of Australia’s digital research infrastructure</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Char char="●"/>
            </a:pPr>
            <a:r>
              <a:rPr lang="en-GB" sz="1400">
                <a:solidFill>
                  <a:srgbClr val="000000"/>
                </a:solidFill>
                <a:latin typeface="Arial"/>
                <a:ea typeface="Arial"/>
                <a:cs typeface="Arial"/>
                <a:sym typeface="Arial"/>
              </a:rPr>
              <a:t>help shape the ARDC’s emphasis and activities</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Char char="●"/>
            </a:pPr>
            <a:r>
              <a:rPr lang="en-GB" sz="1400">
                <a:solidFill>
                  <a:srgbClr val="000000"/>
                </a:solidFill>
                <a:latin typeface="Arial"/>
                <a:ea typeface="Arial"/>
                <a:cs typeface="Arial"/>
                <a:sym typeface="Arial"/>
              </a:rPr>
              <a:t>are recognised as a champion of good research data management</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Char char="●"/>
            </a:pPr>
            <a:r>
              <a:rPr lang="en-GB" sz="1400">
                <a:solidFill>
                  <a:srgbClr val="000000"/>
                </a:solidFill>
                <a:latin typeface="Arial"/>
                <a:ea typeface="Arial"/>
                <a:cs typeface="Arial"/>
                <a:sym typeface="Arial"/>
              </a:rPr>
              <a:t>attend and vote at Annual General Meetings.</a:t>
            </a:r>
            <a:endParaRPr sz="1400">
              <a:solidFill>
                <a:srgbClr val="000000"/>
              </a:solidFill>
              <a:latin typeface="Arial"/>
              <a:ea typeface="Arial"/>
              <a:cs typeface="Arial"/>
              <a:sym typeface="Arial"/>
            </a:endParaRPr>
          </a:p>
          <a:p>
            <a:pPr indent="0" lvl="0" marL="0" rtl="0" algn="l">
              <a:spcBef>
                <a:spcPts val="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ARDC welcomes membership applications from Australian universities and research data-generating organisations.</a:t>
            </a:r>
            <a:endParaRPr sz="1400">
              <a:latin typeface="Arial"/>
              <a:ea typeface="Arial"/>
              <a:cs typeface="Arial"/>
              <a:sym typeface="Arial"/>
            </a:endParaRPr>
          </a:p>
          <a:p>
            <a:pPr indent="0" lvl="0" marL="0" rtl="0" algn="l">
              <a:spcBef>
                <a:spcPts val="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0"/>
              </a:spcAft>
              <a:buNone/>
            </a:pPr>
            <a:r>
              <a:rPr i="0" lang="en-GB" sz="1400" u="none" strike="noStrike">
                <a:solidFill>
                  <a:srgbClr val="000000"/>
                </a:solidFill>
                <a:latin typeface="Arial"/>
                <a:ea typeface="Arial"/>
                <a:cs typeface="Arial"/>
                <a:sym typeface="Arial"/>
              </a:rPr>
              <a:t>If you don’t see your institution on this list, get in touch to see how you can become a member (NB. </a:t>
            </a:r>
            <a:r>
              <a:rPr lang="en-GB" sz="1400">
                <a:solidFill>
                  <a:srgbClr val="000000"/>
                </a:solidFill>
                <a:latin typeface="Arial"/>
                <a:ea typeface="Arial"/>
                <a:cs typeface="Arial"/>
                <a:sym typeface="Arial"/>
              </a:rPr>
              <a:t>the Director, Outreach, ARDC </a:t>
            </a:r>
            <a:r>
              <a:rPr i="0" lang="en-GB" sz="1400" u="none" strike="noStrike">
                <a:solidFill>
                  <a:srgbClr val="000000"/>
                </a:solidFill>
                <a:latin typeface="Arial"/>
                <a:ea typeface="Arial"/>
                <a:cs typeface="Arial"/>
                <a:sym typeface="Arial"/>
              </a:rPr>
              <a:t>manages memberships)</a:t>
            </a:r>
            <a:endParaRPr sz="1400">
              <a:latin typeface="Arial"/>
              <a:ea typeface="Arial"/>
              <a:cs typeface="Arial"/>
              <a:sym typeface="Arial"/>
            </a:endParaRPr>
          </a:p>
          <a:p>
            <a:pPr indent="0" lvl="0" marL="0" rtl="0" algn="l">
              <a:spcBef>
                <a:spcPts val="0"/>
              </a:spcBef>
              <a:spcAft>
                <a:spcPts val="0"/>
              </a:spcAft>
              <a:buNone/>
            </a:pPr>
            <a:br>
              <a:rPr lang="en-GB" sz="1400">
                <a:latin typeface="Arial"/>
                <a:ea typeface="Arial"/>
                <a:cs typeface="Arial"/>
                <a:sym typeface="Arial"/>
              </a:rPr>
            </a:br>
            <a:endParaRPr sz="1400">
              <a:latin typeface="Arial"/>
              <a:ea typeface="Arial"/>
              <a:cs typeface="Arial"/>
              <a:sym typeface="Arial"/>
            </a:endParaRPr>
          </a:p>
        </p:txBody>
      </p:sp>
      <p:sp>
        <p:nvSpPr>
          <p:cNvPr id="434" name="Google Shape;434;g382721ec1ed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f18402407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g2f18402407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1400">
                <a:solidFill>
                  <a:srgbClr val="1F1F1F"/>
                </a:solidFill>
                <a:latin typeface="Arial"/>
                <a:ea typeface="Arial"/>
                <a:cs typeface="Arial"/>
                <a:sym typeface="Arial"/>
              </a:rPr>
              <a:t>NCRIS NATIONAL RESEARCH INFRASTRUCTURE - SUPPORTING AUSTRALIAN RESEARCH</a:t>
            </a:r>
            <a:endParaRPr b="1" sz="1400">
              <a:solidFill>
                <a:srgbClr val="1F1F1F"/>
              </a:solidFill>
              <a:latin typeface="Arial"/>
              <a:ea typeface="Arial"/>
              <a:cs typeface="Arial"/>
              <a:sym typeface="Arial"/>
            </a:endParaRPr>
          </a:p>
          <a:p>
            <a:pPr indent="0" lvl="0" marL="0" rtl="0" algn="l">
              <a:spcBef>
                <a:spcPts val="0"/>
              </a:spcBef>
              <a:spcAft>
                <a:spcPts val="0"/>
              </a:spcAft>
              <a:buNone/>
            </a:pPr>
            <a:r>
              <a:t/>
            </a:r>
            <a:endParaRPr sz="1400">
              <a:solidFill>
                <a:srgbClr val="1F1F1F"/>
              </a:solidFill>
              <a:latin typeface="Arial"/>
              <a:ea typeface="Arial"/>
              <a:cs typeface="Arial"/>
              <a:sym typeface="Arial"/>
            </a:endParaRPr>
          </a:p>
          <a:p>
            <a:pPr indent="0" lvl="0" marL="0" rtl="0" algn="l">
              <a:spcBef>
                <a:spcPts val="0"/>
              </a:spcBef>
              <a:spcAft>
                <a:spcPts val="0"/>
              </a:spcAft>
              <a:buNone/>
            </a:pPr>
            <a:r>
              <a:rPr lang="en-GB" sz="1400">
                <a:solidFill>
                  <a:srgbClr val="1F1F1F"/>
                </a:solidFill>
                <a:latin typeface="Arial"/>
                <a:ea typeface="Arial"/>
                <a:cs typeface="Arial"/>
                <a:sym typeface="Arial"/>
              </a:rPr>
              <a:t>The ARDC is enabled by the Australian Government’s National Collaborative Research Infrastructure Strategy (NCRIS), which is a unique program that has been running since 2006 and is the envy of the research community in the rest of the world. </a:t>
            </a:r>
            <a:endParaRPr sz="1400">
              <a:solidFill>
                <a:srgbClr val="1F1F1F"/>
              </a:solidFill>
              <a:latin typeface="Arial"/>
              <a:ea typeface="Arial"/>
              <a:cs typeface="Arial"/>
              <a:sym typeface="Arial"/>
            </a:endParaRPr>
          </a:p>
          <a:p>
            <a:pPr indent="0" lvl="0" marL="0" rtl="0" algn="l">
              <a:spcBef>
                <a:spcPts val="0"/>
              </a:spcBef>
              <a:spcAft>
                <a:spcPts val="0"/>
              </a:spcAft>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The National Collaborative Research Infrastructure Strategy (NCRIS) gives researchers access to equipment, data, services and expertise to enable world-leading research for the benefit of all Australians.</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All facilities are established as partnerships with coinvestment from the Australian Government.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Building world class research infrastructure is challenging and no single organisation can do this alone, so partnerships and collaborations with universities and research institutes are critical for making this happen.</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Cutting edge research requires cutting edge infrastructure to drive research and industry innovation. </a:t>
            </a:r>
            <a:endParaRPr sz="1400">
              <a:solidFill>
                <a:srgbClr val="1F1F1F"/>
              </a:solidFill>
              <a:latin typeface="Arial"/>
              <a:ea typeface="Arial"/>
              <a:cs typeface="Arial"/>
              <a:sym typeface="Arial"/>
            </a:endParaRPr>
          </a:p>
          <a:p>
            <a:pPr indent="0" lvl="0" marL="0" rtl="0" algn="l">
              <a:spcBef>
                <a:spcPts val="0"/>
              </a:spcBef>
              <a:spcAft>
                <a:spcPts val="0"/>
              </a:spcAft>
              <a:buNone/>
            </a:pPr>
            <a:br>
              <a:rPr lang="en-GB" sz="1400">
                <a:latin typeface="Arial"/>
                <a:ea typeface="Arial"/>
                <a:cs typeface="Arial"/>
                <a:sym typeface="Arial"/>
              </a:rPr>
            </a:br>
            <a:r>
              <a:rPr lang="en-GB" sz="1400">
                <a:latin typeface="Arial"/>
                <a:ea typeface="Arial"/>
                <a:cs typeface="Arial"/>
                <a:sym typeface="Arial"/>
              </a:rPr>
              <a:t>The ARDC is one of 28 </a:t>
            </a:r>
            <a:r>
              <a:rPr lang="en-GB" sz="1400">
                <a:solidFill>
                  <a:srgbClr val="222222"/>
                </a:solidFill>
                <a:latin typeface="Arial"/>
                <a:ea typeface="Arial"/>
                <a:cs typeface="Arial"/>
                <a:sym typeface="Arial"/>
              </a:rPr>
              <a:t>n</a:t>
            </a:r>
            <a:r>
              <a:rPr i="0" lang="en-GB" sz="1400" u="none" strike="noStrike">
                <a:solidFill>
                  <a:srgbClr val="222222"/>
                </a:solidFill>
                <a:latin typeface="Arial"/>
                <a:ea typeface="Arial"/>
                <a:cs typeface="Arial"/>
                <a:sym typeface="Arial"/>
              </a:rPr>
              <a:t>ational research infrastructure capabilit</a:t>
            </a:r>
            <a:r>
              <a:rPr lang="en-GB" sz="1400">
                <a:solidFill>
                  <a:srgbClr val="222222"/>
                </a:solidFill>
                <a:latin typeface="Arial"/>
                <a:ea typeface="Arial"/>
                <a:cs typeface="Arial"/>
                <a:sym typeface="Arial"/>
              </a:rPr>
              <a:t>ies enabled under this program.</a:t>
            </a:r>
            <a:endParaRPr i="0" sz="1400" u="none" strike="noStrike">
              <a:solidFill>
                <a:srgbClr val="222222"/>
              </a:solidFill>
              <a:latin typeface="Arial"/>
              <a:ea typeface="Arial"/>
              <a:cs typeface="Arial"/>
              <a:sym typeface="Arial"/>
            </a:endParaRPr>
          </a:p>
          <a:p>
            <a:pPr indent="0" lvl="0" marL="0" rtl="0" algn="l">
              <a:spcBef>
                <a:spcPts val="0"/>
              </a:spcBef>
              <a:spcAft>
                <a:spcPts val="0"/>
              </a:spcAft>
              <a:buNone/>
            </a:pPr>
            <a:r>
              <a:t/>
            </a:r>
            <a:endParaRPr sz="1400">
              <a:solidFill>
                <a:srgbClr val="222222"/>
              </a:solidFill>
              <a:latin typeface="Arial"/>
              <a:ea typeface="Arial"/>
              <a:cs typeface="Arial"/>
              <a:sym typeface="Arial"/>
            </a:endParaRPr>
          </a:p>
          <a:p>
            <a:pPr indent="0" lvl="0" marL="0" rtl="0" algn="l">
              <a:spcBef>
                <a:spcPts val="0"/>
              </a:spcBef>
              <a:spcAft>
                <a:spcPts val="0"/>
              </a:spcAft>
              <a:buNone/>
            </a:pPr>
            <a:r>
              <a:rPr i="0" lang="en-GB" sz="1400" u="none" strike="noStrike">
                <a:solidFill>
                  <a:srgbClr val="222222"/>
                </a:solidFill>
                <a:latin typeface="Arial"/>
                <a:ea typeface="Arial"/>
                <a:cs typeface="Arial"/>
                <a:sym typeface="Arial"/>
              </a:rPr>
              <a:t>To find out more about </a:t>
            </a:r>
            <a:r>
              <a:rPr lang="en-GB" sz="1400">
                <a:solidFill>
                  <a:srgbClr val="222222"/>
                </a:solidFill>
                <a:latin typeface="Arial"/>
                <a:ea typeface="Arial"/>
                <a:cs typeface="Arial"/>
                <a:sym typeface="Arial"/>
              </a:rPr>
              <a:t>all of the national research infrastructure NCRIS</a:t>
            </a:r>
            <a:r>
              <a:rPr i="0" lang="en-GB" sz="1400" u="none" strike="noStrike">
                <a:solidFill>
                  <a:srgbClr val="222222"/>
                </a:solidFill>
                <a:latin typeface="Arial"/>
                <a:ea typeface="Arial"/>
                <a:cs typeface="Arial"/>
                <a:sym typeface="Arial"/>
              </a:rPr>
              <a:t> services, visit </a:t>
            </a:r>
            <a:r>
              <a:rPr lang="en-GB" sz="1400">
                <a:solidFill>
                  <a:srgbClr val="222222"/>
                </a:solidFill>
                <a:latin typeface="Arial"/>
                <a:ea typeface="Arial"/>
                <a:cs typeface="Arial"/>
                <a:sym typeface="Arial"/>
              </a:rPr>
              <a:t>Research Infrastructure Connected </a:t>
            </a:r>
            <a:r>
              <a:rPr lang="en-GB" sz="1400" u="sng">
                <a:solidFill>
                  <a:schemeClr val="hlink"/>
                </a:solidFill>
                <a:latin typeface="Arial"/>
                <a:ea typeface="Arial"/>
                <a:cs typeface="Arial"/>
                <a:sym typeface="Arial"/>
                <a:hlinkClick r:id="rId2"/>
              </a:rPr>
              <a:t>https://riconnected.org.au/</a:t>
            </a:r>
            <a:r>
              <a:rPr lang="en-GB" sz="1400">
                <a:solidFill>
                  <a:srgbClr val="222222"/>
                </a:solidFill>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Calibri"/>
              <a:buNone/>
            </a:pPr>
            <a:r>
              <a:rPr i="1" lang="en-GB" sz="1400">
                <a:latin typeface="Arial"/>
                <a:ea typeface="Arial"/>
                <a:cs typeface="Arial"/>
                <a:sym typeface="Arial"/>
              </a:rPr>
              <a:t>Background note: Most of the NCRIS capabilities have their own logo, except:</a:t>
            </a:r>
            <a:endParaRPr i="1" sz="1400">
              <a:latin typeface="Arial"/>
              <a:ea typeface="Arial"/>
              <a:cs typeface="Arial"/>
              <a:sym typeface="Arial"/>
            </a:endParaRPr>
          </a:p>
          <a:p>
            <a:pPr indent="-171450" lvl="0" marL="171450" rtl="0" algn="l">
              <a:lnSpc>
                <a:spcPct val="100000"/>
              </a:lnSpc>
              <a:spcBef>
                <a:spcPts val="0"/>
              </a:spcBef>
              <a:spcAft>
                <a:spcPts val="0"/>
              </a:spcAft>
              <a:buClr>
                <a:schemeClr val="dk1"/>
              </a:buClr>
              <a:buSzPts val="1400"/>
              <a:buChar char="-"/>
            </a:pPr>
            <a:r>
              <a:rPr i="1" lang="en-GB" sz="1400">
                <a:latin typeface="Arial"/>
                <a:ea typeface="Arial"/>
                <a:cs typeface="Arial"/>
                <a:sym typeface="Arial"/>
              </a:rPr>
              <a:t>NDF (uses ANSTO logo + “Nuclear Deuteration Facility” underneath</a:t>
            </a:r>
            <a:endParaRPr i="1" sz="1400">
              <a:latin typeface="Arial"/>
              <a:ea typeface="Arial"/>
              <a:cs typeface="Arial"/>
              <a:sym typeface="Arial"/>
            </a:endParaRPr>
          </a:p>
          <a:p>
            <a:pPr indent="-171450" lvl="0" marL="171450" rtl="0" algn="l">
              <a:lnSpc>
                <a:spcPct val="100000"/>
              </a:lnSpc>
              <a:spcBef>
                <a:spcPts val="0"/>
              </a:spcBef>
              <a:spcAft>
                <a:spcPts val="0"/>
              </a:spcAft>
              <a:buClr>
                <a:schemeClr val="dk1"/>
              </a:buClr>
              <a:buSzPts val="1400"/>
              <a:buChar char="-"/>
            </a:pPr>
            <a:r>
              <a:rPr i="1" lang="en-GB" sz="1400">
                <a:latin typeface="Arial"/>
                <a:ea typeface="Arial"/>
                <a:cs typeface="Arial"/>
                <a:sym typeface="Arial"/>
              </a:rPr>
              <a:t>NSF (uses ANSTO logo + “Australian Centre for Neutron Scattering” and “Centre for Accelerator Science”)</a:t>
            </a:r>
            <a:endParaRPr i="1" sz="1400">
              <a:latin typeface="Arial"/>
              <a:ea typeface="Arial"/>
              <a:cs typeface="Arial"/>
              <a:sym typeface="Arial"/>
            </a:endParaRPr>
          </a:p>
          <a:p>
            <a:pPr indent="-171450" lvl="0" marL="171450" rtl="0" algn="l">
              <a:lnSpc>
                <a:spcPct val="100000"/>
              </a:lnSpc>
              <a:spcBef>
                <a:spcPts val="0"/>
              </a:spcBef>
              <a:spcAft>
                <a:spcPts val="0"/>
              </a:spcAft>
              <a:buClr>
                <a:schemeClr val="dk1"/>
              </a:buClr>
              <a:buSzPts val="1400"/>
              <a:buChar char="-"/>
            </a:pPr>
            <a:r>
              <a:rPr i="1" lang="en-GB" sz="1400">
                <a:latin typeface="Arial"/>
                <a:ea typeface="Arial"/>
                <a:cs typeface="Arial"/>
                <a:sym typeface="Arial"/>
              </a:rPr>
              <a:t>ACDP (uses CSIRO logo)</a:t>
            </a:r>
            <a:endParaRPr i="1" sz="1400">
              <a:latin typeface="Arial"/>
              <a:ea typeface="Arial"/>
              <a:cs typeface="Arial"/>
              <a:sym typeface="Arial"/>
            </a:endParaRPr>
          </a:p>
          <a:p>
            <a:pPr indent="0" lvl="0" marL="0" rtl="0" algn="l">
              <a:spcBef>
                <a:spcPts val="0"/>
              </a:spcBef>
              <a:spcAft>
                <a:spcPts val="0"/>
              </a:spcAft>
              <a:buNone/>
            </a:pPr>
            <a:br>
              <a:rPr lang="en-GB" sz="1800">
                <a:latin typeface="Arial"/>
                <a:ea typeface="Arial"/>
                <a:cs typeface="Arial"/>
                <a:sym typeface="Arial"/>
              </a:rPr>
            </a:br>
            <a:endParaRPr sz="1800">
              <a:latin typeface="Arial"/>
              <a:ea typeface="Arial"/>
              <a:cs typeface="Arial"/>
              <a:sym typeface="Arial"/>
            </a:endParaRPr>
          </a:p>
        </p:txBody>
      </p:sp>
      <p:sp>
        <p:nvSpPr>
          <p:cNvPr id="442" name="Google Shape;442;g2f18402407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1400">
                <a:latin typeface="Arial"/>
                <a:ea typeface="Arial"/>
                <a:cs typeface="Arial"/>
                <a:sym typeface="Arial"/>
              </a:rPr>
              <a:t>WHAT IS A RESEARCH DATA COMMONS?</a:t>
            </a:r>
            <a:endParaRPr sz="1400">
              <a:solidFill>
                <a:srgbClr val="1F1F1F"/>
              </a:solidFill>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SzPts val="1100"/>
              <a:buNone/>
            </a:pPr>
            <a:r>
              <a:rPr lang="en-GB" sz="1400">
                <a:latin typeface="Arial"/>
                <a:ea typeface="Arial"/>
                <a:cs typeface="Arial"/>
                <a:sym typeface="Arial"/>
              </a:rPr>
              <a:t>A research data commons brings together people, skills, data, and related resources such as storage, compute, software, and models into one system. </a:t>
            </a:r>
            <a:endParaRPr sz="1400">
              <a:latin typeface="Arial"/>
              <a:ea typeface="Arial"/>
              <a:cs typeface="Arial"/>
              <a:sym typeface="Arial"/>
            </a:endParaRPr>
          </a:p>
          <a:p>
            <a:pPr indent="0" lvl="0" marL="0" rtl="0" algn="l">
              <a:spcBef>
                <a:spcPts val="0"/>
              </a:spcBef>
              <a:spcAft>
                <a:spcPts val="0"/>
              </a:spcAft>
              <a:buSzPts val="1100"/>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By providing integrated resources and easy-to-use interfaces, it to enables researchers to speed up their existing research, and to undertake research that wasn’t possible before</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p:txBody>
      </p:sp>
      <p:sp>
        <p:nvSpPr>
          <p:cNvPr id="492" name="Google Shape;49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6fd166e5f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26fd166e5f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solidFill>
                  <a:srgbClr val="1F1F1F"/>
                </a:solidFill>
                <a:latin typeface="Arial"/>
                <a:ea typeface="Arial"/>
                <a:cs typeface="Arial"/>
                <a:sym typeface="Arial"/>
              </a:rPr>
              <a:t>ARDC STRATEGIC PRIORITIES JANUARY 2024 - JUNE 2025 (18 MONTHS)</a:t>
            </a:r>
            <a:endParaRPr b="1" sz="1400">
              <a:solidFill>
                <a:srgbClr val="40404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GB" sz="1400">
                <a:solidFill>
                  <a:srgbClr val="404041"/>
                </a:solidFill>
                <a:latin typeface="Arial"/>
                <a:ea typeface="Arial"/>
                <a:cs typeface="Arial"/>
                <a:sym typeface="Arial"/>
              </a:rPr>
              <a:t>Between January 2024 and June 2025 we are conducting significant co-design activities for the Thematic Research Data Commons, as well as activities for the underpinning national cloud, national information infrastructure, skills and Research Link Australia and policy.</a:t>
            </a:r>
            <a:endParaRPr sz="1400">
              <a:solidFill>
                <a:srgbClr val="40404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t/>
            </a:r>
            <a:endParaRPr sz="1400">
              <a:solidFill>
                <a:srgbClr val="404041"/>
              </a:solidFill>
              <a:latin typeface="Arial"/>
              <a:ea typeface="Arial"/>
              <a:cs typeface="Arial"/>
              <a:sym typeface="Arial"/>
            </a:endParaRPr>
          </a:p>
          <a:p>
            <a:pPr indent="0" lvl="0" marL="0" rtl="0" algn="l">
              <a:lnSpc>
                <a:spcPct val="115000"/>
              </a:lnSpc>
              <a:spcBef>
                <a:spcPts val="1200"/>
              </a:spcBef>
              <a:spcAft>
                <a:spcPts val="1200"/>
              </a:spcAft>
              <a:buClr>
                <a:schemeClr val="dk1"/>
              </a:buClr>
              <a:buSzPts val="1100"/>
              <a:buFont typeface="Arial"/>
              <a:buNone/>
            </a:pPr>
            <a:r>
              <a:t/>
            </a:r>
            <a:endParaRPr sz="1400">
              <a:solidFill>
                <a:srgbClr val="404041"/>
              </a:solidFill>
              <a:latin typeface="Arial"/>
              <a:ea typeface="Arial"/>
              <a:cs typeface="Arial"/>
              <a:sym typeface="Arial"/>
            </a:endParaRPr>
          </a:p>
        </p:txBody>
      </p:sp>
      <p:sp>
        <p:nvSpPr>
          <p:cNvPr id="503" name="Google Shape;503;g26fd166e5f8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be586af6fc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g2be586af6fc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solidFill>
                  <a:srgbClr val="1F1F1F"/>
                </a:solidFill>
                <a:latin typeface="Arial"/>
                <a:ea typeface="Arial"/>
                <a:cs typeface="Arial"/>
                <a:sym typeface="Arial"/>
              </a:rPr>
              <a:t>THEMATIC RESEARCH DATA COMMONS</a:t>
            </a:r>
            <a:endParaRPr b="1"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We’re building enduring and targeted data infrastructure to meet the needs of research communities.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Together with our partners, we’re building research data commons that bring together people, skills, and data, with related resources such as storage, compute, and software.</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This is to ensure Australian researchers have access to high-quality national data assets, platforms, infrastructure, policies, people and training - to transform the lives of our community.</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ARDC recognises that the necessary scale of infrastructure, and the underpinning multi-party collaborations, cannot emerge entirely from individual research organisation investment and activity.</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The Thematic Research Data Commons enables us to support the maximum number of researchers through a small number of priority areas selected strategically rather than competitively.</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The Thematic RDCs are building on the ARDC’s experience creating national digital </a:t>
            </a:r>
            <a:r>
              <a:rPr lang="en-GB" sz="1400">
                <a:solidFill>
                  <a:srgbClr val="1F1F1F"/>
                </a:solidFill>
                <a:latin typeface="Arial"/>
                <a:ea typeface="Arial"/>
                <a:cs typeface="Arial"/>
                <a:sym typeface="Arial"/>
              </a:rPr>
              <a:t>research</a:t>
            </a:r>
            <a:r>
              <a:rPr lang="en-GB" sz="1400">
                <a:solidFill>
                  <a:srgbClr val="1F1F1F"/>
                </a:solidFill>
                <a:latin typeface="Arial"/>
                <a:ea typeface="Arial"/>
                <a:cs typeface="Arial"/>
                <a:sym typeface="Arial"/>
              </a:rPr>
              <a:t> infrastructure for researchers.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There are 3 strategic Research Data Commons developed with the research community:</a:t>
            </a:r>
            <a:endParaRPr sz="1400">
              <a:solidFill>
                <a:srgbClr val="1F1F1F"/>
              </a:solidFill>
              <a:latin typeface="Arial"/>
              <a:ea typeface="Arial"/>
              <a:cs typeface="Arial"/>
              <a:sym typeface="Arial"/>
            </a:endParaRPr>
          </a:p>
          <a:p>
            <a:pPr indent="-317500" lvl="0" marL="457200" rtl="0" algn="l">
              <a:spcBef>
                <a:spcPts val="0"/>
              </a:spcBef>
              <a:spcAft>
                <a:spcPts val="0"/>
              </a:spcAft>
              <a:buClr>
                <a:srgbClr val="1F1F1F"/>
              </a:buClr>
              <a:buSzPts val="1400"/>
              <a:buChar char="-"/>
            </a:pPr>
            <a:r>
              <a:rPr lang="en-GB" sz="1400">
                <a:solidFill>
                  <a:srgbClr val="1F1F1F"/>
                </a:solidFill>
                <a:latin typeface="Arial"/>
                <a:ea typeface="Arial"/>
                <a:cs typeface="Arial"/>
                <a:sym typeface="Arial"/>
              </a:rPr>
              <a:t>People RDC for health and medical researchers</a:t>
            </a:r>
            <a:endParaRPr sz="1400">
              <a:solidFill>
                <a:srgbClr val="1F1F1F"/>
              </a:solidFill>
              <a:latin typeface="Arial"/>
              <a:ea typeface="Arial"/>
              <a:cs typeface="Arial"/>
              <a:sym typeface="Arial"/>
            </a:endParaRPr>
          </a:p>
          <a:p>
            <a:pPr indent="-317500" lvl="0" marL="457200" rtl="0" algn="l">
              <a:spcBef>
                <a:spcPts val="0"/>
              </a:spcBef>
              <a:spcAft>
                <a:spcPts val="0"/>
              </a:spcAft>
              <a:buClr>
                <a:srgbClr val="1F1F1F"/>
              </a:buClr>
              <a:buSzPts val="1400"/>
              <a:buChar char="-"/>
            </a:pPr>
            <a:r>
              <a:rPr lang="en-GB" sz="1400">
                <a:solidFill>
                  <a:srgbClr val="1F1F1F"/>
                </a:solidFill>
                <a:latin typeface="Arial"/>
                <a:ea typeface="Arial"/>
                <a:cs typeface="Arial"/>
                <a:sym typeface="Arial"/>
              </a:rPr>
              <a:t>Planet RDC for earth and environmental science researchers; and </a:t>
            </a:r>
            <a:endParaRPr sz="1400">
              <a:solidFill>
                <a:srgbClr val="1F1F1F"/>
              </a:solidFill>
              <a:latin typeface="Arial"/>
              <a:ea typeface="Arial"/>
              <a:cs typeface="Arial"/>
              <a:sym typeface="Arial"/>
            </a:endParaRPr>
          </a:p>
          <a:p>
            <a:pPr indent="-317500" lvl="0" marL="457200" rtl="0" algn="l">
              <a:spcBef>
                <a:spcPts val="0"/>
              </a:spcBef>
              <a:spcAft>
                <a:spcPts val="0"/>
              </a:spcAft>
              <a:buClr>
                <a:srgbClr val="1F1F1F"/>
              </a:buClr>
              <a:buSzPts val="1400"/>
              <a:buChar char="-"/>
            </a:pPr>
            <a:r>
              <a:rPr lang="en-GB" sz="1400">
                <a:solidFill>
                  <a:srgbClr val="1F1F1F"/>
                </a:solidFill>
                <a:latin typeface="Arial"/>
                <a:ea typeface="Arial"/>
                <a:cs typeface="Arial"/>
                <a:sym typeface="Arial"/>
              </a:rPr>
              <a:t>HASS and Indigenous RDC for HASS and Indigenous Research Data Communities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1F1F1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latin typeface="Arial"/>
                <a:ea typeface="Arial"/>
                <a:cs typeface="Arial"/>
                <a:sym typeface="Arial"/>
              </a:rPr>
              <a:t>Subscribing to our newsletter is a great way to keep up to date with what ARDC is doing in this space.</a:t>
            </a:r>
            <a:endParaRPr sz="1400">
              <a:solidFill>
                <a:srgbClr val="1F1F1F"/>
              </a:solidFill>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b="1" lang="en-GB" sz="1000">
                <a:latin typeface="Arial"/>
                <a:ea typeface="Arial"/>
                <a:cs typeface="Arial"/>
                <a:sym typeface="Arial"/>
              </a:rPr>
              <a:t>Image credits clockwise</a:t>
            </a:r>
            <a:endParaRPr b="1" sz="1000">
              <a:latin typeface="Arial"/>
              <a:ea typeface="Arial"/>
              <a:cs typeface="Arial"/>
              <a:sym typeface="Arial"/>
            </a:endParaRPr>
          </a:p>
          <a:p>
            <a:pPr indent="0" lvl="0" marL="0" rtl="0" algn="l">
              <a:spcBef>
                <a:spcPts val="0"/>
              </a:spcBef>
              <a:spcAft>
                <a:spcPts val="0"/>
              </a:spcAft>
              <a:buClr>
                <a:schemeClr val="dk1"/>
              </a:buClr>
              <a:buSzPts val="1200"/>
              <a:buFont typeface="Proxima Nova"/>
              <a:buNone/>
            </a:pPr>
            <a:r>
              <a:rPr lang="en-GB" sz="1000">
                <a:latin typeface="Arial"/>
                <a:ea typeface="Arial"/>
                <a:cs typeface="Arial"/>
                <a:sym typeface="Arial"/>
              </a:rPr>
              <a:t>Gorodenkoff - 236237514 / adobestock.com</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Proxima Nova"/>
              <a:buNone/>
            </a:pPr>
            <a:r>
              <a:rPr lang="en-GB" sz="1000">
                <a:latin typeface="Arial"/>
                <a:ea typeface="Arial"/>
                <a:cs typeface="Arial"/>
                <a:sym typeface="Arial"/>
              </a:rPr>
              <a:t>themorningglory - 391783296 / adobestock.com</a:t>
            </a:r>
            <a:endParaRPr sz="1000">
              <a:latin typeface="Arial"/>
              <a:ea typeface="Arial"/>
              <a:cs typeface="Arial"/>
              <a:sym typeface="Arial"/>
            </a:endParaRPr>
          </a:p>
          <a:p>
            <a:pPr indent="0" lvl="0" marL="0" rtl="0" algn="l">
              <a:spcBef>
                <a:spcPts val="0"/>
              </a:spcBef>
              <a:spcAft>
                <a:spcPts val="0"/>
              </a:spcAft>
              <a:buClr>
                <a:schemeClr val="dk1"/>
              </a:buClr>
              <a:buSzPts val="1200"/>
              <a:buFont typeface="Proxima Nova"/>
              <a:buNone/>
            </a:pPr>
            <a:r>
              <a:rPr lang="en-GB" sz="1000">
                <a:latin typeface="Arial"/>
                <a:ea typeface="Arial"/>
                <a:cs typeface="Arial"/>
                <a:sym typeface="Arial"/>
              </a:rPr>
              <a:t>Mario Purisic -  jG1z5o7NCq4  / unsplash.com</a:t>
            </a:r>
            <a:endParaRPr sz="1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p:txBody>
      </p:sp>
      <p:sp>
        <p:nvSpPr>
          <p:cNvPr id="508" name="Google Shape;508;g2be586af6fc_0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2628dfcfd4e_0_1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g2628dfcfd4e_0_1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PEOPLE RESEARCH DATA COMMONS</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1F1F1F"/>
                </a:solidFill>
              </a:rPr>
              <a:t>The ARDC People Research Data Commons (</a:t>
            </a:r>
            <a:r>
              <a:rPr lang="en-GB" sz="1400" u="sng">
                <a:solidFill>
                  <a:srgbClr val="1155CC"/>
                </a:solidFill>
                <a:hlinkClick r:id="rId2">
                  <a:extLst>
                    <a:ext uri="{A12FA001-AC4F-418D-AE19-62706E023703}">
                      <ahyp:hlinkClr val="tx"/>
                    </a:ext>
                  </a:extLst>
                </a:hlinkClick>
              </a:rPr>
              <a:t>People RDC</a:t>
            </a:r>
            <a:r>
              <a:rPr lang="en-GB" sz="1400">
                <a:solidFill>
                  <a:srgbClr val="1F1F1F"/>
                </a:solidFill>
              </a:rPr>
              <a:t>) is delivering national-scale data infrastructure for health research and translation.</a:t>
            </a:r>
            <a:endParaRPr sz="1400">
              <a:solidFill>
                <a:srgbClr val="1F1F1F"/>
              </a:solidFill>
            </a:endParaRPr>
          </a:p>
          <a:p>
            <a:pPr indent="0" lvl="0" marL="0" rtl="0" algn="l">
              <a:spcBef>
                <a:spcPts val="1000"/>
              </a:spcBef>
              <a:spcAft>
                <a:spcPts val="0"/>
              </a:spcAft>
              <a:buClr>
                <a:schemeClr val="dk1"/>
              </a:buClr>
              <a:buSzPts val="1100"/>
              <a:buFont typeface="Arial"/>
              <a:buNone/>
            </a:pPr>
            <a:r>
              <a:rPr lang="en-GB" sz="1400">
                <a:solidFill>
                  <a:srgbClr val="1F1F1F"/>
                </a:solidFill>
              </a:rPr>
              <a:t>Researchers, innovators and policymakers seek to improve health outcomes for society, which requires data and digital platforms that span multiple layers of government, health service operations, health research studies, institutes, facilities and the private sector. </a:t>
            </a:r>
            <a:endParaRPr sz="1400">
              <a:latin typeface="Arial"/>
              <a:ea typeface="Arial"/>
              <a:cs typeface="Arial"/>
              <a:sym typeface="Arial"/>
            </a:endParaRPr>
          </a:p>
          <a:p>
            <a:pPr indent="0" lvl="0" marL="0" rtl="0" algn="l">
              <a:spcBef>
                <a:spcPts val="100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u="sng">
                <a:solidFill>
                  <a:schemeClr val="hlink"/>
                </a:solidFill>
                <a:latin typeface="Arial"/>
                <a:ea typeface="Arial"/>
                <a:cs typeface="Arial"/>
                <a:sym typeface="Arial"/>
                <a:hlinkClick r:id="rId3"/>
              </a:rPr>
              <a:t>https://ardc.edu.au/collaborations/strategic-activities/people-research-data-commons/</a:t>
            </a: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0"/>
              </a:spcAft>
              <a:buNone/>
            </a:pPr>
            <a:br>
              <a:rPr lang="en-GB" sz="1400">
                <a:latin typeface="Arial"/>
                <a:ea typeface="Arial"/>
                <a:cs typeface="Arial"/>
                <a:sym typeface="Arial"/>
              </a:rPr>
            </a:br>
            <a:r>
              <a:rPr b="1" lang="en-GB" sz="1000">
                <a:latin typeface="Arial"/>
                <a:ea typeface="Arial"/>
                <a:cs typeface="Arial"/>
                <a:sym typeface="Arial"/>
              </a:rPr>
              <a:t>Image credit</a:t>
            </a:r>
            <a:endParaRPr b="1" sz="1000">
              <a:latin typeface="Arial"/>
              <a:ea typeface="Arial"/>
              <a:cs typeface="Arial"/>
              <a:sym typeface="Arial"/>
            </a:endParaRPr>
          </a:p>
          <a:p>
            <a:pPr indent="0" lvl="0" marL="0" rtl="0" algn="l">
              <a:spcBef>
                <a:spcPts val="0"/>
              </a:spcBef>
              <a:spcAft>
                <a:spcPts val="0"/>
              </a:spcAft>
              <a:buClr>
                <a:schemeClr val="dk1"/>
              </a:buClr>
              <a:buSzPts val="1200"/>
              <a:buFont typeface="Proxima Nova"/>
              <a:buNone/>
            </a:pPr>
            <a:r>
              <a:rPr lang="en-GB" sz="1000">
                <a:latin typeface="Arial"/>
                <a:ea typeface="Arial"/>
                <a:cs typeface="Arial"/>
                <a:sym typeface="Arial"/>
              </a:rPr>
              <a:t>Gorodenkoff - 236237514 / adobestock.com</a:t>
            </a:r>
            <a:endParaRPr sz="1000">
              <a:latin typeface="Arial"/>
              <a:ea typeface="Arial"/>
              <a:cs typeface="Arial"/>
              <a:sym typeface="Arial"/>
            </a:endParaRPr>
          </a:p>
          <a:p>
            <a:pPr indent="0" lvl="0" marL="0" rtl="0" algn="l">
              <a:spcBef>
                <a:spcPts val="0"/>
              </a:spcBef>
              <a:spcAft>
                <a:spcPts val="0"/>
              </a:spcAft>
              <a:buSzPts val="1100"/>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p:txBody>
      </p:sp>
      <p:sp>
        <p:nvSpPr>
          <p:cNvPr id="521" name="Google Shape;521;g2628dfcfd4e_0_1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e7b60e34f5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e7b60e34f5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GB" sz="1400">
                <a:latin typeface="Arial"/>
                <a:ea typeface="Arial"/>
                <a:cs typeface="Arial"/>
                <a:sym typeface="Arial"/>
              </a:rPr>
              <a:t>PEOPLE RESEARCH DATA COMMONS DESIGN AND DELIVERY</a:t>
            </a:r>
            <a:endParaRPr b="1" sz="1400">
              <a:latin typeface="Arial"/>
              <a:ea typeface="Arial"/>
              <a:cs typeface="Arial"/>
              <a:sym typeface="Arial"/>
            </a:endParaRPr>
          </a:p>
          <a:p>
            <a:pPr indent="0" lvl="0" marL="0" rtl="0" algn="l">
              <a:spcBef>
                <a:spcPts val="1000"/>
              </a:spcBef>
              <a:spcAft>
                <a:spcPts val="0"/>
              </a:spcAft>
              <a:buNone/>
            </a:pPr>
            <a:r>
              <a:t/>
            </a:r>
            <a:endParaRPr sz="1400">
              <a:solidFill>
                <a:srgbClr val="1F1F1F"/>
              </a:solidFill>
            </a:endParaRPr>
          </a:p>
          <a:p>
            <a:pPr indent="0" lvl="0" marL="0" rtl="0" algn="l">
              <a:spcBef>
                <a:spcPts val="1000"/>
              </a:spcBef>
              <a:spcAft>
                <a:spcPts val="0"/>
              </a:spcAft>
              <a:buClr>
                <a:schemeClr val="dk1"/>
              </a:buClr>
              <a:buSzPts val="1100"/>
              <a:buFont typeface="Arial"/>
              <a:buNone/>
            </a:pPr>
            <a:r>
              <a:rPr lang="en-GB" sz="1400">
                <a:solidFill>
                  <a:srgbClr val="1F1F1F"/>
                </a:solidFill>
              </a:rPr>
              <a:t>The People RDC is addressing some of Australia’s core digital health research challenges:</a:t>
            </a:r>
            <a:endParaRPr sz="1400">
              <a:solidFill>
                <a:srgbClr val="1F1F1F"/>
              </a:solidFill>
            </a:endParaRPr>
          </a:p>
          <a:p>
            <a:pPr indent="-317500" lvl="0" marL="457200" rtl="0" algn="l">
              <a:lnSpc>
                <a:spcPct val="115000"/>
              </a:lnSpc>
              <a:spcBef>
                <a:spcPts val="1000"/>
              </a:spcBef>
              <a:spcAft>
                <a:spcPts val="0"/>
              </a:spcAft>
              <a:buClr>
                <a:srgbClr val="404041"/>
              </a:buClr>
              <a:buSzPts val="1400"/>
              <a:buFont typeface="Calibri"/>
              <a:buChar char="●"/>
            </a:pPr>
            <a:r>
              <a:rPr lang="en-GB" sz="1400">
                <a:solidFill>
                  <a:srgbClr val="404041"/>
                </a:solidFill>
              </a:rPr>
              <a:t>FAIR Assets - Findable, accessible, interoperable, re-usable data for health research</a:t>
            </a:r>
            <a:endParaRPr sz="1400">
              <a:solidFill>
                <a:srgbClr val="404041"/>
              </a:solidFill>
            </a:endParaRPr>
          </a:p>
          <a:p>
            <a:pPr indent="-317500" lvl="0" marL="457200" rtl="0" algn="l">
              <a:lnSpc>
                <a:spcPct val="115000"/>
              </a:lnSpc>
              <a:spcBef>
                <a:spcPts val="0"/>
              </a:spcBef>
              <a:spcAft>
                <a:spcPts val="0"/>
              </a:spcAft>
              <a:buClr>
                <a:srgbClr val="404041"/>
              </a:buClr>
              <a:buSzPts val="1400"/>
              <a:buFont typeface="Calibri"/>
              <a:buChar char="●"/>
            </a:pPr>
            <a:r>
              <a:rPr lang="en-GB" sz="1400">
                <a:solidFill>
                  <a:srgbClr val="404041"/>
                </a:solidFill>
              </a:rPr>
              <a:t>Secure Data Access - Trusted research environments and  data governance</a:t>
            </a:r>
            <a:endParaRPr sz="1400">
              <a:solidFill>
                <a:srgbClr val="404041"/>
              </a:solidFill>
            </a:endParaRPr>
          </a:p>
          <a:p>
            <a:pPr indent="-317500" lvl="0" marL="457200" rtl="0" algn="l">
              <a:lnSpc>
                <a:spcPct val="115000"/>
              </a:lnSpc>
              <a:spcBef>
                <a:spcPts val="0"/>
              </a:spcBef>
              <a:spcAft>
                <a:spcPts val="0"/>
              </a:spcAft>
              <a:buClr>
                <a:srgbClr val="404041"/>
              </a:buClr>
              <a:buSzPts val="1400"/>
              <a:buFont typeface="Calibri"/>
              <a:buChar char="●"/>
            </a:pPr>
            <a:r>
              <a:rPr lang="en-GB" sz="1400">
                <a:solidFill>
                  <a:srgbClr val="404041"/>
                </a:solidFill>
              </a:rPr>
              <a:t>Data Integration - Data standards, common data models, ontologies, and vocabularies</a:t>
            </a:r>
            <a:endParaRPr sz="1400">
              <a:solidFill>
                <a:srgbClr val="404041"/>
              </a:solidFill>
            </a:endParaRPr>
          </a:p>
          <a:p>
            <a:pPr indent="-317500" lvl="0" marL="457200" rtl="0" algn="l">
              <a:lnSpc>
                <a:spcPct val="115000"/>
              </a:lnSpc>
              <a:spcBef>
                <a:spcPts val="0"/>
              </a:spcBef>
              <a:spcAft>
                <a:spcPts val="0"/>
              </a:spcAft>
              <a:buClr>
                <a:srgbClr val="404041"/>
              </a:buClr>
              <a:buSzPts val="1400"/>
              <a:buFont typeface="Calibri"/>
              <a:buChar char="●"/>
            </a:pPr>
            <a:r>
              <a:rPr lang="en-GB" sz="1400">
                <a:solidFill>
                  <a:srgbClr val="404041"/>
                </a:solidFill>
              </a:rPr>
              <a:t>Advanced Analytics - Modelling, Machine Learning, Natural Language Processing, and Large Language Models applied to sensitive health data.</a:t>
            </a:r>
            <a:br>
              <a:rPr lang="en-GB" sz="1400">
                <a:solidFill>
                  <a:srgbClr val="404041"/>
                </a:solidFill>
              </a:rPr>
            </a:br>
            <a:endParaRPr sz="1400">
              <a:solidFill>
                <a:srgbClr val="1F1F1F"/>
              </a:solidFill>
            </a:endParaRPr>
          </a:p>
          <a:p>
            <a:pPr indent="0" lvl="0" marL="0" rtl="0" algn="l">
              <a:spcBef>
                <a:spcPts val="600"/>
              </a:spcBef>
              <a:spcAft>
                <a:spcPts val="0"/>
              </a:spcAft>
              <a:buNone/>
            </a:pPr>
            <a:r>
              <a:rPr lang="en-GB" sz="1400">
                <a:solidFill>
                  <a:srgbClr val="1F1F1F"/>
                </a:solidFill>
              </a:rPr>
              <a:t>Many of the data challenges in health research arise from the sensitive nature of health data and jurisdictional and regulatory requirements that lead to a heterogenous digital infrastructure ecosystem. </a:t>
            </a:r>
            <a:endParaRPr sz="1400">
              <a:solidFill>
                <a:srgbClr val="1F1F1F"/>
              </a:solidFill>
            </a:endParaRPr>
          </a:p>
          <a:p>
            <a:pPr indent="0" lvl="0" marL="0" rtl="0" algn="l">
              <a:spcBef>
                <a:spcPts val="1540"/>
              </a:spcBef>
              <a:spcAft>
                <a:spcPts val="0"/>
              </a:spcAft>
              <a:buNone/>
            </a:pPr>
            <a:r>
              <a:rPr lang="en-GB" sz="1400">
                <a:solidFill>
                  <a:srgbClr val="1F1F1F"/>
                </a:solidFill>
              </a:rPr>
              <a:t>The ability to deliver consistent practices, technical interoperability and common standards across this diversity will be a defining feature of the People RDC.</a:t>
            </a:r>
            <a:endParaRPr sz="1400">
              <a:solidFill>
                <a:srgbClr val="1F1F1F"/>
              </a:solidFill>
            </a:endParaRPr>
          </a:p>
          <a:p>
            <a:pPr indent="0" lvl="0" marL="0" rtl="0" algn="l">
              <a:spcBef>
                <a:spcPts val="1540"/>
              </a:spcBef>
              <a:spcAft>
                <a:spcPts val="0"/>
              </a:spcAft>
              <a:buNone/>
            </a:pPr>
            <a:r>
              <a:rPr lang="en-GB" sz="1400">
                <a:solidFill>
                  <a:srgbClr val="1F1F1F"/>
                </a:solidFill>
              </a:rPr>
              <a:t>Once developed and implemented, the national capabilities built through these 4 focus areas will be brought together and applied to improve health services and address specific disease areas.</a:t>
            </a:r>
            <a:endParaRPr sz="1400">
              <a:solidFill>
                <a:srgbClr val="1F1F1F"/>
              </a:solidFill>
            </a:endParaRPr>
          </a:p>
          <a:p>
            <a:pPr indent="0" lvl="0" marL="0" rtl="0" algn="l">
              <a:spcBef>
                <a:spcPts val="1540"/>
              </a:spcBef>
              <a:spcAft>
                <a:spcPts val="0"/>
              </a:spcAft>
              <a:buNone/>
            </a:pPr>
            <a:r>
              <a:t/>
            </a:r>
            <a:endParaRPr b="1" sz="1400">
              <a:solidFill>
                <a:srgbClr val="1F1F1F"/>
              </a:solidFill>
            </a:endParaRPr>
          </a:p>
          <a:p>
            <a:pPr indent="0" lvl="0" marL="0" rtl="0" algn="l">
              <a:lnSpc>
                <a:spcPct val="115000"/>
              </a:lnSpc>
              <a:spcBef>
                <a:spcPts val="1540"/>
              </a:spcBef>
              <a:spcAft>
                <a:spcPts val="0"/>
              </a:spcAft>
              <a:buNone/>
            </a:pPr>
            <a:r>
              <a:t/>
            </a:r>
            <a:endParaRPr sz="1400">
              <a:solidFill>
                <a:srgbClr val="404041"/>
              </a:solidFill>
            </a:endParaRPr>
          </a:p>
          <a:p>
            <a:pPr indent="0" lvl="0" marL="0" rtl="0" algn="l">
              <a:lnSpc>
                <a:spcPct val="115000"/>
              </a:lnSpc>
              <a:spcBef>
                <a:spcPts val="600"/>
              </a:spcBef>
              <a:spcAft>
                <a:spcPts val="600"/>
              </a:spcAft>
              <a:buClr>
                <a:schemeClr val="dk1"/>
              </a:buClr>
              <a:buSzPts val="1100"/>
              <a:buFont typeface="Arial"/>
              <a:buNone/>
            </a:pPr>
            <a:r>
              <a:t/>
            </a:r>
            <a:endParaRPr sz="1400"/>
          </a:p>
        </p:txBody>
      </p:sp>
      <p:sp>
        <p:nvSpPr>
          <p:cNvPr id="530" name="Google Shape;530;g2e7b60e34f5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a01d91ee92_0_11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a01d91ee92_0_119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HEALTH DATA AUSTRALIA</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A major output from HeSANDA was the delivery of a national catalogue of Australian health data called Health Data Australia. </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VIDEO: What is HDA? Introducing HDA.</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On the Health Data Australia website, health and medical researchers can register a description of their research so it’s easy to discover. </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The service is currently available for clinical trial data and will be expanded with other data types, including government and cohort data.</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Researchers seeking data can discover and request clinical trial data from around Australia. </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GB" sz="1400">
                <a:solidFill>
                  <a:srgbClr val="404041"/>
                </a:solidFill>
                <a:latin typeface="Arial"/>
                <a:ea typeface="Arial"/>
                <a:cs typeface="Arial"/>
                <a:sym typeface="Arial"/>
              </a:rPr>
              <a:t>205</a:t>
            </a:r>
            <a:r>
              <a:rPr lang="en-GB" sz="1400">
                <a:solidFill>
                  <a:srgbClr val="404041"/>
                </a:solidFill>
                <a:latin typeface="Arial"/>
                <a:ea typeface="Arial"/>
                <a:cs typeface="Arial"/>
                <a:sym typeface="Arial"/>
              </a:rPr>
              <a:t> datasets in Health Data Australia in the first year.</a:t>
            </a:r>
            <a:endParaRPr sz="1400">
              <a:solidFill>
                <a:srgbClr val="40404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GB" sz="1400">
                <a:solidFill>
                  <a:srgbClr val="404041"/>
                </a:solidFill>
                <a:latin typeface="Arial"/>
                <a:ea typeface="Arial"/>
                <a:cs typeface="Arial"/>
                <a:sym typeface="Arial"/>
              </a:rPr>
              <a:t>72</a:t>
            </a:r>
            <a:r>
              <a:rPr lang="en-GB" sz="1400">
                <a:solidFill>
                  <a:srgbClr val="404041"/>
                </a:solidFill>
                <a:latin typeface="Arial"/>
                <a:ea typeface="Arial"/>
                <a:cs typeface="Arial"/>
                <a:sym typeface="Arial"/>
              </a:rPr>
              <a:t> organisations participating in Health Data Australia across 9 nodes.</a:t>
            </a:r>
            <a:endParaRPr sz="1400">
              <a:solidFill>
                <a:srgbClr val="404041"/>
              </a:solidFill>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Access Health Data Australia at </a:t>
            </a:r>
            <a:r>
              <a:rPr lang="en-GB" sz="1400" u="sng">
                <a:solidFill>
                  <a:schemeClr val="hlink"/>
                </a:solidFill>
                <a:latin typeface="Arial"/>
                <a:ea typeface="Arial"/>
                <a:cs typeface="Arial"/>
                <a:sym typeface="Arial"/>
                <a:hlinkClick r:id="rId2"/>
              </a:rPr>
              <a:t>researchdata.edu.au/health/</a:t>
            </a: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100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None/>
            </a:pPr>
            <a:r>
              <a:t/>
            </a:r>
            <a:endParaRPr sz="1400">
              <a:latin typeface="Figtree"/>
              <a:ea typeface="Figtree"/>
              <a:cs typeface="Figtree"/>
              <a:sym typeface="Figtree"/>
            </a:endParaRPr>
          </a:p>
        </p:txBody>
      </p:sp>
      <p:sp>
        <p:nvSpPr>
          <p:cNvPr id="542" name="Google Shape;542;g2a01d91ee92_0_119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2bd09950ab6_2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g2bd09950ab6_2_1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EXAMPLE: </a:t>
            </a:r>
            <a:r>
              <a:rPr b="1" lang="en-GB" sz="1400">
                <a:latin typeface="Arial"/>
                <a:ea typeface="Arial"/>
                <a:cs typeface="Arial"/>
                <a:sym typeface="Arial"/>
              </a:rPr>
              <a:t>Health Studies Australian National Data Asset (HeSANDA)</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u="sng">
                <a:solidFill>
                  <a:schemeClr val="hlink"/>
                </a:solidFill>
                <a:latin typeface="Arial"/>
                <a:ea typeface="Arial"/>
                <a:cs typeface="Arial"/>
                <a:sym typeface="Arial"/>
                <a:hlinkClick r:id="rId2"/>
              </a:rPr>
              <a:t>VIDEO</a:t>
            </a:r>
            <a:r>
              <a:rPr lang="en-GB" sz="1400">
                <a:latin typeface="Arial"/>
                <a:ea typeface="Arial"/>
                <a:cs typeface="Arial"/>
                <a:sym typeface="Arial"/>
              </a:rPr>
              <a:t>: Setup your clinical trial for data sharing</a:t>
            </a:r>
            <a:endParaRPr sz="14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The People RDC builds on our experience creating national digital research infrastructure for health and medical researchers. </a:t>
            </a:r>
            <a:br>
              <a:rPr lang="en-GB" sz="1400">
                <a:solidFill>
                  <a:srgbClr val="404041"/>
                </a:solidFill>
                <a:latin typeface="Arial"/>
                <a:ea typeface="Arial"/>
                <a:cs typeface="Arial"/>
                <a:sym typeface="Arial"/>
              </a:rPr>
            </a:br>
            <a:br>
              <a:rPr lang="en-GB" sz="1400">
                <a:solidFill>
                  <a:srgbClr val="404041"/>
                </a:solidFill>
                <a:latin typeface="Arial"/>
                <a:ea typeface="Arial"/>
                <a:cs typeface="Arial"/>
                <a:sym typeface="Arial"/>
              </a:rPr>
            </a:br>
            <a:r>
              <a:rPr lang="en-GB" sz="1400">
                <a:solidFill>
                  <a:srgbClr val="404041"/>
                </a:solidFill>
                <a:latin typeface="Arial"/>
                <a:ea typeface="Arial"/>
                <a:cs typeface="Arial"/>
                <a:sym typeface="Arial"/>
              </a:rPr>
              <a:t>One example is, HeSANDA, our Health Studies National Data Asset, which is a national research infrastructure that is enabling researchers to share, access</a:t>
            </a:r>
            <a:r>
              <a:rPr lang="en-GB" sz="1400">
                <a:latin typeface="Arial"/>
                <a:ea typeface="Arial"/>
                <a:cs typeface="Arial"/>
                <a:sym typeface="Arial"/>
              </a:rPr>
              <a:t> and reuse health research data to increase research impact and integrity. </a:t>
            </a:r>
            <a:endParaRPr sz="1400">
              <a:latin typeface="Arial"/>
              <a:ea typeface="Arial"/>
              <a:cs typeface="Arial"/>
              <a:sym typeface="Arial"/>
            </a:endParaRPr>
          </a:p>
          <a:p>
            <a:pPr indent="0" lvl="0" marL="0" rtl="0" algn="l">
              <a:spcBef>
                <a:spcPts val="600"/>
              </a:spcBef>
              <a:spcAft>
                <a:spcPts val="0"/>
              </a:spcAft>
              <a:buClr>
                <a:schemeClr val="dk1"/>
              </a:buClr>
              <a:buSzPts val="1100"/>
              <a:buFont typeface="Arial"/>
              <a:buNone/>
            </a:pPr>
            <a:br>
              <a:rPr lang="en-GB" sz="1400">
                <a:latin typeface="Arial"/>
                <a:ea typeface="Arial"/>
                <a:cs typeface="Arial"/>
                <a:sym typeface="Arial"/>
              </a:rPr>
            </a:br>
            <a:r>
              <a:rPr lang="en-GB" sz="1400">
                <a:latin typeface="Arial"/>
                <a:ea typeface="Arial"/>
                <a:cs typeface="Arial"/>
                <a:sym typeface="Arial"/>
              </a:rPr>
              <a:t>The first phase of HeSANDA has worked alongside the health research community to support the sharing of clinical trials data.</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program includes 91 collaborators from 72 organisations, including 18 universities, 10 medical research institutes, 19 health service operators and 16 clinical trials networks.</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Potential Benefits of HeSANDA include:</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Collaboration</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New health and medical research</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Reduce costs, duplication, saves time</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Extends the life of initial research</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Contributes to data integrity</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next phase of the program has started already to expand the coverage beyond clinical trials data to data from observational studies such as cohort studies, and will integrate technologies to enable secure analysis of data.</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u="sng">
                <a:solidFill>
                  <a:schemeClr val="hlink"/>
                </a:solidFill>
                <a:latin typeface="Arial"/>
                <a:ea typeface="Arial"/>
                <a:cs typeface="Arial"/>
                <a:sym typeface="Arial"/>
                <a:hlinkClick r:id="rId3"/>
              </a:rPr>
              <a:t>https://ardc.edu.au/program/health-studies-australian-national-data-asset/</a:t>
            </a: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400">
              <a:latin typeface="Arial"/>
              <a:ea typeface="Arial"/>
              <a:cs typeface="Arial"/>
              <a:sym typeface="Arial"/>
            </a:endParaRPr>
          </a:p>
        </p:txBody>
      </p:sp>
      <p:sp>
        <p:nvSpPr>
          <p:cNvPr id="555" name="Google Shape;555;g2bd09950ab6_2_1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82079cea7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82079cea71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Media Lib: </a:t>
            </a:r>
            <a:r>
              <a:rPr lang="en-GB" u="sng">
                <a:solidFill>
                  <a:schemeClr val="hlink"/>
                </a:solidFill>
                <a:hlinkClick r:id="rId2"/>
              </a:rPr>
              <a:t>https://drive.google.com/drive/folders/1zVjb9m7syJiW172bs0IOv0mvOfCDt4iW</a:t>
            </a:r>
            <a:r>
              <a:rPr lang="en-GB"/>
              <a:t> (ARDC internal only)</a:t>
            </a:r>
            <a:endParaRPr/>
          </a:p>
        </p:txBody>
      </p:sp>
      <p:sp>
        <p:nvSpPr>
          <p:cNvPr id="567" name="Google Shape;567;g382079cea71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821550b64a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3821550b64a_0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g3821550b64a_0_3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834c35fae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834c35fae7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g3834c35fae7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821550b64a_0_2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3821550b64a_0_2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g3821550b64a_0_25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82721ec1ed_0_4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382721ec1ed_0_47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g382721ec1ed_0_47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410100b155_1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3410100b155_1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g3410100b155_1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410100b155_2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3410100b155_2_2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410100b155_2_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3410100b155_2_6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42c7e1baab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342c7e1baab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2" name="Google Shape;642;g342c7e1baab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5" name="Google Shape;65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IN NUMBERS</a:t>
            </a:r>
            <a:endParaRPr b="1" sz="14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200"/>
              <a:buFont typeface="Calibri"/>
              <a:buNone/>
            </a:pPr>
            <a:r>
              <a:t/>
            </a:r>
            <a:endParaRPr sz="14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GB" sz="1400">
                <a:solidFill>
                  <a:schemeClr val="dk1"/>
                </a:solidFill>
                <a:latin typeface="Arial"/>
                <a:ea typeface="Arial"/>
                <a:cs typeface="Arial"/>
                <a:sym typeface="Arial"/>
              </a:rPr>
              <a:t>Nectar is a federated cloud service, with 7 partner nodes in Melbourne, Sydney, Brisbane and Hobart in Australia as well as Auckland in New Zealand.</a:t>
            </a:r>
            <a:endParaRPr sz="1400">
              <a:latin typeface="Arial"/>
              <a:ea typeface="Arial"/>
              <a:cs typeface="Arial"/>
              <a:sym typeface="Arial"/>
            </a:endParaRPr>
          </a:p>
          <a:p>
            <a:pPr indent="0" lvl="0" marL="0" rtl="0" algn="l">
              <a:lnSpc>
                <a:spcPct val="115000"/>
              </a:lnSpc>
              <a:spcBef>
                <a:spcPts val="0"/>
              </a:spcBef>
              <a:spcAft>
                <a:spcPts val="0"/>
              </a:spcAft>
              <a:buNone/>
            </a:pPr>
            <a:r>
              <a:t/>
            </a:r>
            <a:endParaRPr sz="1400">
              <a:latin typeface="Arial"/>
              <a:ea typeface="Arial"/>
              <a:cs typeface="Arial"/>
              <a:sym typeface="Arial"/>
            </a:endParaRPr>
          </a:p>
          <a:p>
            <a:pPr indent="0" lvl="0" marL="0" rtl="0" algn="l">
              <a:lnSpc>
                <a:spcPct val="115000"/>
              </a:lnSpc>
              <a:spcBef>
                <a:spcPts val="0"/>
              </a:spcBef>
              <a:spcAft>
                <a:spcPts val="0"/>
              </a:spcAft>
              <a:buNone/>
            </a:pPr>
            <a:r>
              <a:rPr lang="en-GB" sz="1400">
                <a:solidFill>
                  <a:schemeClr val="dk1"/>
                </a:solidFill>
                <a:latin typeface="Arial"/>
                <a:ea typeface="Arial"/>
                <a:cs typeface="Arial"/>
                <a:sym typeface="Arial"/>
              </a:rPr>
              <a:t>We also have strong international connections as members of the OpenInfra Foundation. </a:t>
            </a:r>
            <a:endParaRPr sz="1400">
              <a:latin typeface="Arial"/>
              <a:ea typeface="Arial"/>
              <a:cs typeface="Arial"/>
              <a:sym typeface="Arial"/>
            </a:endParaRPr>
          </a:p>
          <a:p>
            <a:pPr indent="0" lvl="0" marL="0" rtl="0" algn="l">
              <a:lnSpc>
                <a:spcPct val="115000"/>
              </a:lnSpc>
              <a:spcBef>
                <a:spcPts val="0"/>
              </a:spcBef>
              <a:spcAft>
                <a:spcPts val="0"/>
              </a:spcAft>
              <a:buNone/>
            </a:pPr>
            <a:r>
              <a:t/>
            </a:r>
            <a:endParaRPr sz="1400">
              <a:latin typeface="Arial"/>
              <a:ea typeface="Arial"/>
              <a:cs typeface="Arial"/>
              <a:sym typeface="Arial"/>
            </a:endParaRPr>
          </a:p>
          <a:p>
            <a:pPr indent="0" lvl="0" marL="0" rtl="0" algn="l">
              <a:lnSpc>
                <a:spcPct val="115000"/>
              </a:lnSpc>
              <a:spcBef>
                <a:spcPts val="0"/>
              </a:spcBef>
              <a:spcAft>
                <a:spcPts val="0"/>
              </a:spcAft>
              <a:buNone/>
            </a:pPr>
            <a:r>
              <a:rPr lang="en-GB" sz="1400">
                <a:solidFill>
                  <a:schemeClr val="dk1"/>
                </a:solidFill>
                <a:latin typeface="Arial"/>
                <a:ea typeface="Arial"/>
                <a:cs typeface="Arial"/>
                <a:sym typeface="Arial"/>
              </a:rPr>
              <a:t>Nectar uses the OpenStack open source cloud software and other open source technologies, and we are also contributors to the development of this software. </a:t>
            </a:r>
            <a:endParaRPr sz="1400">
              <a:latin typeface="Arial"/>
              <a:ea typeface="Arial"/>
              <a:cs typeface="Arial"/>
              <a:sym typeface="Arial"/>
            </a:endParaRPr>
          </a:p>
          <a:p>
            <a:pPr indent="0" lvl="0" marL="0" rtl="0" algn="l">
              <a:lnSpc>
                <a:spcPct val="115000"/>
              </a:lnSpc>
              <a:spcBef>
                <a:spcPts val="0"/>
              </a:spcBef>
              <a:spcAft>
                <a:spcPts val="0"/>
              </a:spcAft>
              <a:buNone/>
            </a:pPr>
            <a:r>
              <a:t/>
            </a:r>
            <a:endParaRPr sz="1400">
              <a:latin typeface="Arial"/>
              <a:ea typeface="Arial"/>
              <a:cs typeface="Arial"/>
              <a:sym typeface="Arial"/>
            </a:endParaRPr>
          </a:p>
          <a:p>
            <a:pPr indent="0" lvl="0" marL="0" rtl="0" algn="l">
              <a:lnSpc>
                <a:spcPct val="115000"/>
              </a:lnSpc>
              <a:spcBef>
                <a:spcPts val="0"/>
              </a:spcBef>
              <a:spcAft>
                <a:spcPts val="0"/>
              </a:spcAft>
              <a:buNone/>
            </a:pPr>
            <a:r>
              <a:rPr lang="en-GB" sz="1400">
                <a:solidFill>
                  <a:schemeClr val="dk1"/>
                </a:solidFill>
                <a:latin typeface="Arial"/>
                <a:ea typeface="Arial"/>
                <a:cs typeface="Arial"/>
                <a:sym typeface="Arial"/>
              </a:rPr>
              <a:t>Its versatile cloud infrastructure can be used in many different ways to support research, such as a virtual desktop for a single researcher, or a powerful computational server that can be shared by researchers in Australia and internationally.</a:t>
            </a:r>
            <a:endParaRPr sz="1400">
              <a:latin typeface="Arial"/>
              <a:ea typeface="Arial"/>
              <a:cs typeface="Arial"/>
              <a:sym typeface="Arial"/>
            </a:endParaRPr>
          </a:p>
          <a:p>
            <a:pPr indent="0" lvl="0" marL="0" rtl="0" algn="l">
              <a:lnSpc>
                <a:spcPct val="115000"/>
              </a:lnSpc>
              <a:spcBef>
                <a:spcPts val="0"/>
              </a:spcBef>
              <a:spcAft>
                <a:spcPts val="0"/>
              </a:spcAft>
              <a:buNone/>
            </a:pPr>
            <a:r>
              <a:t/>
            </a:r>
            <a:endParaRPr sz="1400">
              <a:latin typeface="Arial"/>
              <a:ea typeface="Arial"/>
              <a:cs typeface="Arial"/>
              <a:sym typeface="Arial"/>
            </a:endParaRPr>
          </a:p>
          <a:p>
            <a:pPr indent="0" lvl="0" marL="0" rtl="0" algn="l">
              <a:lnSpc>
                <a:spcPct val="115000"/>
              </a:lnSpc>
              <a:spcBef>
                <a:spcPts val="0"/>
              </a:spcBef>
              <a:spcAft>
                <a:spcPts val="0"/>
              </a:spcAft>
              <a:buNone/>
            </a:pPr>
            <a:r>
              <a:rPr lang="en-GB" sz="1400" u="sng">
                <a:solidFill>
                  <a:schemeClr val="hlink"/>
                </a:solidFill>
                <a:latin typeface="Arial"/>
                <a:ea typeface="Arial"/>
                <a:cs typeface="Arial"/>
                <a:sym typeface="Arial"/>
                <a:hlinkClick r:id="rId2"/>
              </a:rPr>
              <a:t>https://ardc.edu.au/services/nectar-research-cloud</a:t>
            </a:r>
            <a:r>
              <a:rPr lang="en-GB" u="sng">
                <a:solidFill>
                  <a:schemeClr val="hlink"/>
                </a:solidFill>
                <a:latin typeface="Arial"/>
                <a:ea typeface="Arial"/>
                <a:cs typeface="Arial"/>
                <a:sym typeface="Arial"/>
                <a:hlinkClick r:id="rId3"/>
              </a:rPr>
              <a:t>/</a:t>
            </a:r>
            <a:r>
              <a:rPr lang="en-GB">
                <a:solidFill>
                  <a:schemeClr val="dk1"/>
                </a:solidFill>
                <a:latin typeface="Arial"/>
                <a:ea typeface="Arial"/>
                <a:cs typeface="Arial"/>
                <a:sym typeface="Arial"/>
              </a:rPr>
              <a:t> </a:t>
            </a:r>
            <a:endParaRPr>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Calibri"/>
              <a:buNone/>
            </a:pPr>
            <a:r>
              <a:t/>
            </a:r>
            <a:endParaRPr>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Calibri"/>
              <a:buNone/>
            </a:pPr>
            <a:r>
              <a:t/>
            </a:r>
            <a:endParaRPr>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Calibri"/>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p:txBody>
      </p:sp>
      <p:sp>
        <p:nvSpPr>
          <p:cNvPr id="656" name="Google Shape;656;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3255c1d65c0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3255c1d65c0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GB" sz="1400">
                <a:latin typeface="Arial"/>
                <a:ea typeface="Arial"/>
                <a:cs typeface="Arial"/>
                <a:sym typeface="Arial"/>
              </a:rPr>
              <a:t>SERVICES POWERED BY THE ARDC NECTAR RESEARCH CLOUD </a:t>
            </a:r>
            <a:endParaRPr b="1" sz="14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GB" sz="1400">
                <a:latin typeface="Arial"/>
                <a:ea typeface="Arial"/>
                <a:cs typeface="Arial"/>
                <a:sym typeface="Arial"/>
              </a:rPr>
              <a:t>Stemformatics (</a:t>
            </a:r>
            <a:r>
              <a:rPr lang="en-GB" sz="1400">
                <a:solidFill>
                  <a:srgbClr val="212529"/>
                </a:solidFill>
                <a:highlight>
                  <a:srgbClr val="FFFFFF"/>
                </a:highlight>
                <a:latin typeface="Roboto"/>
                <a:ea typeface="Roboto"/>
                <a:cs typeface="Roboto"/>
                <a:sym typeface="Roboto"/>
              </a:rPr>
              <a:t>Visualise hundreds of gene expression datasets)</a:t>
            </a:r>
            <a:endParaRPr sz="1400">
              <a:solidFill>
                <a:srgbClr val="212529"/>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1400">
                <a:solidFill>
                  <a:srgbClr val="212529"/>
                </a:solidFill>
                <a:highlight>
                  <a:srgbClr val="FFFFFF"/>
                </a:highlight>
                <a:latin typeface="Roboto"/>
                <a:ea typeface="Roboto"/>
                <a:cs typeface="Roboto"/>
                <a:sym typeface="Roboto"/>
              </a:rPr>
              <a:t>NIF (</a:t>
            </a:r>
            <a:r>
              <a:rPr lang="en-GB" sz="1500">
                <a:solidFill>
                  <a:schemeClr val="dk2"/>
                </a:solidFill>
                <a:latin typeface="Arial"/>
                <a:ea typeface="Arial"/>
                <a:cs typeface="Arial"/>
                <a:sym typeface="Arial"/>
              </a:rPr>
              <a:t>National Imaging Facility (NIF) is Australia's advanced imaging network. We provide open access to flagship imaging equipment, expertise, tools, data and analysis.</a:t>
            </a:r>
            <a:r>
              <a:rPr lang="en-GB" sz="1400">
                <a:solidFill>
                  <a:srgbClr val="212529"/>
                </a:solidFill>
                <a:highlight>
                  <a:srgbClr val="FFFFFF"/>
                </a:highlight>
                <a:latin typeface="Roboto"/>
                <a:ea typeface="Roboto"/>
                <a:cs typeface="Roboto"/>
                <a:sym typeface="Roboto"/>
              </a:rPr>
              <a:t>)</a:t>
            </a:r>
            <a:endParaRPr sz="1400">
              <a:solidFill>
                <a:srgbClr val="212529"/>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1400">
                <a:solidFill>
                  <a:srgbClr val="212529"/>
                </a:solidFill>
                <a:highlight>
                  <a:srgbClr val="FFFFFF"/>
                </a:highlight>
                <a:latin typeface="Roboto"/>
                <a:ea typeface="Roboto"/>
                <a:cs typeface="Roboto"/>
                <a:sym typeface="Roboto"/>
              </a:rPr>
              <a:t>Galaxy Aust - </a:t>
            </a:r>
            <a:r>
              <a:rPr lang="en-GB">
                <a:solidFill>
                  <a:srgbClr val="2C3143"/>
                </a:solidFill>
                <a:latin typeface="Roboto"/>
                <a:ea typeface="Roboto"/>
                <a:cs typeface="Roboto"/>
                <a:sym typeface="Roboto"/>
              </a:rPr>
              <a:t>Galaxy Australia has the following core features:</a:t>
            </a:r>
            <a:endParaRPr>
              <a:solidFill>
                <a:srgbClr val="2C3143"/>
              </a:solidFill>
              <a:latin typeface="Roboto"/>
              <a:ea typeface="Roboto"/>
              <a:cs typeface="Roboto"/>
              <a:sym typeface="Roboto"/>
            </a:endParaRPr>
          </a:p>
          <a:p>
            <a:pPr indent="-304800" lvl="0" marL="457200" rtl="0" algn="l">
              <a:lnSpc>
                <a:spcPct val="115000"/>
              </a:lnSpc>
              <a:spcBef>
                <a:spcPts val="0"/>
              </a:spcBef>
              <a:spcAft>
                <a:spcPts val="0"/>
              </a:spcAft>
              <a:buClr>
                <a:srgbClr val="2C3143"/>
              </a:buClr>
              <a:buSzPts val="1200"/>
              <a:buFont typeface="Roboto"/>
              <a:buChar char="●"/>
            </a:pPr>
            <a:r>
              <a:rPr lang="en-GB">
                <a:solidFill>
                  <a:srgbClr val="2C3143"/>
                </a:solidFill>
                <a:latin typeface="Roboto"/>
                <a:ea typeface="Roboto"/>
                <a:cs typeface="Roboto"/>
                <a:sym typeface="Roboto"/>
              </a:rPr>
              <a:t>Hundreds of frequently used community reference genomes and annotation datasets</a:t>
            </a:r>
            <a:endParaRPr>
              <a:solidFill>
                <a:srgbClr val="2C3143"/>
              </a:solidFill>
              <a:latin typeface="Roboto"/>
              <a:ea typeface="Roboto"/>
              <a:cs typeface="Roboto"/>
              <a:sym typeface="Roboto"/>
            </a:endParaRPr>
          </a:p>
          <a:p>
            <a:pPr indent="-304800" lvl="0" marL="457200" rtl="0" algn="l">
              <a:lnSpc>
                <a:spcPct val="115000"/>
              </a:lnSpc>
              <a:spcBef>
                <a:spcPts val="0"/>
              </a:spcBef>
              <a:spcAft>
                <a:spcPts val="0"/>
              </a:spcAft>
              <a:buClr>
                <a:srgbClr val="2C3143"/>
              </a:buClr>
              <a:buSzPts val="1200"/>
              <a:buFont typeface="Roboto"/>
              <a:buChar char="●"/>
            </a:pPr>
            <a:r>
              <a:rPr lang="en-GB">
                <a:solidFill>
                  <a:srgbClr val="2C3143"/>
                </a:solidFill>
                <a:latin typeface="Roboto"/>
                <a:ea typeface="Roboto"/>
                <a:cs typeface="Roboto"/>
                <a:sym typeface="Roboto"/>
              </a:rPr>
              <a:t>Thousands of bioinformatics data analysis and visualisation tools</a:t>
            </a:r>
            <a:endParaRPr>
              <a:solidFill>
                <a:srgbClr val="2C3143"/>
              </a:solidFill>
              <a:latin typeface="Roboto"/>
              <a:ea typeface="Roboto"/>
              <a:cs typeface="Roboto"/>
              <a:sym typeface="Roboto"/>
            </a:endParaRPr>
          </a:p>
          <a:p>
            <a:pPr indent="-304800" lvl="0" marL="457200" rtl="0" algn="l">
              <a:lnSpc>
                <a:spcPct val="115000"/>
              </a:lnSpc>
              <a:spcBef>
                <a:spcPts val="0"/>
              </a:spcBef>
              <a:spcAft>
                <a:spcPts val="0"/>
              </a:spcAft>
              <a:buClr>
                <a:srgbClr val="2C3143"/>
              </a:buClr>
              <a:buSzPts val="1200"/>
              <a:buFont typeface="Roboto"/>
              <a:buChar char="●"/>
            </a:pPr>
            <a:r>
              <a:rPr lang="en-GB">
                <a:solidFill>
                  <a:srgbClr val="2C3143"/>
                </a:solidFill>
                <a:latin typeface="Roboto"/>
                <a:ea typeface="Roboto"/>
                <a:cs typeface="Roboto"/>
                <a:sym typeface="Roboto"/>
              </a:rPr>
              <a:t>A workflow system that allow tools to be chained together</a:t>
            </a:r>
            <a:endParaRPr>
              <a:solidFill>
                <a:srgbClr val="2C3143"/>
              </a:solidFill>
              <a:latin typeface="Roboto"/>
              <a:ea typeface="Roboto"/>
              <a:cs typeface="Roboto"/>
              <a:sym typeface="Roboto"/>
            </a:endParaRPr>
          </a:p>
          <a:p>
            <a:pPr indent="-304800" lvl="0" marL="457200" rtl="0" algn="l">
              <a:lnSpc>
                <a:spcPct val="115000"/>
              </a:lnSpc>
              <a:spcBef>
                <a:spcPts val="0"/>
              </a:spcBef>
              <a:spcAft>
                <a:spcPts val="0"/>
              </a:spcAft>
              <a:buClr>
                <a:srgbClr val="2C3143"/>
              </a:buClr>
              <a:buSzPts val="1200"/>
              <a:buFont typeface="Roboto"/>
              <a:buChar char="●"/>
            </a:pPr>
            <a:r>
              <a:rPr lang="en-GB">
                <a:solidFill>
                  <a:srgbClr val="2C3143"/>
                </a:solidFill>
                <a:latin typeface="Roboto"/>
                <a:ea typeface="Roboto"/>
                <a:cs typeface="Roboto"/>
                <a:sym typeface="Roboto"/>
              </a:rPr>
              <a:t>Sharing of generated content such as data libraries, usage histories, workflows and visualisations</a:t>
            </a:r>
            <a:endParaRPr>
              <a:solidFill>
                <a:srgbClr val="2C3143"/>
              </a:solidFill>
              <a:latin typeface="Roboto"/>
              <a:ea typeface="Roboto"/>
              <a:cs typeface="Roboto"/>
              <a:sym typeface="Roboto"/>
            </a:endParaRPr>
          </a:p>
          <a:p>
            <a:pPr indent="-304800" lvl="0" marL="457200" rtl="0" algn="l">
              <a:lnSpc>
                <a:spcPct val="115000"/>
              </a:lnSpc>
              <a:spcBef>
                <a:spcPts val="0"/>
              </a:spcBef>
              <a:spcAft>
                <a:spcPts val="0"/>
              </a:spcAft>
              <a:buClr>
                <a:srgbClr val="2C3143"/>
              </a:buClr>
              <a:buSzPts val="1200"/>
              <a:buFont typeface="Roboto"/>
              <a:buChar char="●"/>
            </a:pPr>
            <a:r>
              <a:rPr lang="en-GB">
                <a:solidFill>
                  <a:srgbClr val="2C3143"/>
                </a:solidFill>
                <a:latin typeface="Roboto"/>
                <a:ea typeface="Roboto"/>
                <a:cs typeface="Roboto"/>
                <a:sym typeface="Roboto"/>
              </a:rPr>
              <a:t>Extensive online training</a:t>
            </a:r>
            <a:endParaRPr>
              <a:solidFill>
                <a:srgbClr val="2C3143"/>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t/>
            </a:r>
            <a:endParaRPr sz="1400">
              <a:solidFill>
                <a:srgbClr val="212529"/>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GB" sz="1400">
                <a:latin typeface="Arial"/>
                <a:ea typeface="Arial"/>
                <a:cs typeface="Arial"/>
                <a:sym typeface="Arial"/>
              </a:rPr>
              <a:t>As well as providing the ARDC Nectar Research Cloud for researchers to use for compute and storage, we also run a number of cloud </a:t>
            </a:r>
            <a:r>
              <a:rPr lang="en-GB" sz="1400">
                <a:latin typeface="Arial"/>
                <a:ea typeface="Arial"/>
                <a:cs typeface="Arial"/>
                <a:sym typeface="Arial"/>
              </a:rPr>
              <a:t>services</a:t>
            </a:r>
            <a:r>
              <a:rPr lang="en-GB" sz="1400">
                <a:latin typeface="Arial"/>
                <a:ea typeface="Arial"/>
                <a:cs typeface="Arial"/>
                <a:sym typeface="Arial"/>
              </a:rPr>
              <a:t> for researchers which are powered by Nectar. </a:t>
            </a:r>
            <a:endParaRPr sz="14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GB" sz="1400">
                <a:latin typeface="Arial"/>
                <a:ea typeface="Arial"/>
                <a:cs typeface="Arial"/>
                <a:sym typeface="Arial"/>
              </a:rPr>
              <a:t>Services powered by Nectar include:</a:t>
            </a:r>
            <a:endParaRPr sz="1400">
              <a:latin typeface="Arial"/>
              <a:ea typeface="Arial"/>
              <a:cs typeface="Arial"/>
              <a:sym typeface="Arial"/>
            </a:endParaRPr>
          </a:p>
          <a:p>
            <a:pPr indent="-317500" lvl="0" marL="457200" rtl="0" algn="l">
              <a:lnSpc>
                <a:spcPct val="115000"/>
              </a:lnSpc>
              <a:spcBef>
                <a:spcPts val="0"/>
              </a:spcBef>
              <a:spcAft>
                <a:spcPts val="0"/>
              </a:spcAft>
              <a:buClr>
                <a:schemeClr val="dk1"/>
              </a:buClr>
              <a:buSzPts val="1400"/>
              <a:buChar char="●"/>
            </a:pPr>
            <a:r>
              <a:rPr lang="en-GB" sz="1400">
                <a:latin typeface="Arial"/>
                <a:ea typeface="Arial"/>
                <a:cs typeface="Arial"/>
                <a:sym typeface="Arial"/>
              </a:rPr>
              <a:t>Virtual Desktop Service</a:t>
            </a:r>
            <a:endParaRPr sz="1400">
              <a:latin typeface="Arial"/>
              <a:ea typeface="Arial"/>
              <a:cs typeface="Arial"/>
              <a:sym typeface="Arial"/>
            </a:endParaRPr>
          </a:p>
          <a:p>
            <a:pPr indent="-317500" lvl="0" marL="457200" rtl="0" algn="l">
              <a:lnSpc>
                <a:spcPct val="115000"/>
              </a:lnSpc>
              <a:spcBef>
                <a:spcPts val="0"/>
              </a:spcBef>
              <a:spcAft>
                <a:spcPts val="0"/>
              </a:spcAft>
              <a:buClr>
                <a:schemeClr val="dk1"/>
              </a:buClr>
              <a:buSzPts val="1400"/>
              <a:buChar char="●"/>
            </a:pPr>
            <a:r>
              <a:rPr lang="en-GB" sz="1400">
                <a:latin typeface="Arial"/>
                <a:ea typeface="Arial"/>
                <a:cs typeface="Arial"/>
                <a:sym typeface="Arial"/>
              </a:rPr>
              <a:t>Jupyter Notebook Service</a:t>
            </a:r>
            <a:endParaRPr sz="1400">
              <a:latin typeface="Arial"/>
              <a:ea typeface="Arial"/>
              <a:cs typeface="Arial"/>
              <a:sym typeface="Arial"/>
            </a:endParaRPr>
          </a:p>
          <a:p>
            <a:pPr indent="-317500" lvl="0" marL="457200" rtl="0" algn="l">
              <a:lnSpc>
                <a:spcPct val="115000"/>
              </a:lnSpc>
              <a:spcBef>
                <a:spcPts val="0"/>
              </a:spcBef>
              <a:spcAft>
                <a:spcPts val="0"/>
              </a:spcAft>
              <a:buClr>
                <a:schemeClr val="dk1"/>
              </a:buClr>
              <a:buSzPts val="1400"/>
              <a:buChar char="●"/>
            </a:pPr>
            <a:r>
              <a:rPr lang="en-GB" sz="1400">
                <a:latin typeface="Arial"/>
                <a:ea typeface="Arial"/>
                <a:cs typeface="Arial"/>
                <a:sym typeface="Arial"/>
              </a:rPr>
              <a:t>National GPU Service</a:t>
            </a:r>
            <a:endParaRPr sz="1400">
              <a:latin typeface="Arial"/>
              <a:ea typeface="Arial"/>
              <a:cs typeface="Arial"/>
              <a:sym typeface="Arial"/>
            </a:endParaRPr>
          </a:p>
          <a:p>
            <a:pPr indent="-317500" lvl="0" marL="457200" rtl="0" algn="l">
              <a:lnSpc>
                <a:spcPct val="115000"/>
              </a:lnSpc>
              <a:spcBef>
                <a:spcPts val="0"/>
              </a:spcBef>
              <a:spcAft>
                <a:spcPts val="0"/>
              </a:spcAft>
              <a:buClr>
                <a:schemeClr val="dk1"/>
              </a:buClr>
              <a:buSzPts val="1400"/>
              <a:buChar char="●"/>
            </a:pPr>
            <a:r>
              <a:rPr lang="en-GB" sz="1400">
                <a:latin typeface="Arial"/>
                <a:ea typeface="Arial"/>
                <a:cs typeface="Arial"/>
                <a:sym typeface="Arial"/>
              </a:rPr>
              <a:t>Kubernetes Services</a:t>
            </a:r>
            <a:endParaRPr sz="1400">
              <a:latin typeface="Arial"/>
              <a:ea typeface="Arial"/>
              <a:cs typeface="Arial"/>
              <a:sym typeface="Arial"/>
            </a:endParaRPr>
          </a:p>
          <a:p>
            <a:pPr indent="-317500" lvl="0" marL="457200" rtl="0" algn="l">
              <a:lnSpc>
                <a:spcPct val="115000"/>
              </a:lnSpc>
              <a:spcBef>
                <a:spcPts val="0"/>
              </a:spcBef>
              <a:spcAft>
                <a:spcPts val="0"/>
              </a:spcAft>
              <a:buClr>
                <a:schemeClr val="dk1"/>
              </a:buClr>
              <a:buSzPts val="1400"/>
              <a:buChar char="●"/>
            </a:pPr>
            <a:r>
              <a:rPr lang="en-GB" sz="1400">
                <a:latin typeface="Arial"/>
                <a:ea typeface="Arial"/>
                <a:cs typeface="Arial"/>
                <a:sym typeface="Arial"/>
              </a:rPr>
              <a:t>BinderHub Service</a:t>
            </a:r>
            <a:endParaRPr sz="1400">
              <a:latin typeface="Arial"/>
              <a:ea typeface="Arial"/>
              <a:cs typeface="Arial"/>
              <a:sym typeface="Arial"/>
            </a:endParaRPr>
          </a:p>
          <a:p>
            <a:pPr indent="0" lvl="0" marL="0" rtl="0" algn="l">
              <a:lnSpc>
                <a:spcPct val="115000"/>
              </a:lnSpc>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t/>
            </a:r>
            <a:endParaRPr/>
          </a:p>
        </p:txBody>
      </p:sp>
      <p:sp>
        <p:nvSpPr>
          <p:cNvPr id="722" name="Google Shape;722;g3255c1d65c0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3410100b155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3410100b155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g3410100b155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338b1eda3d5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338b1eda3d5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Proxima Nova"/>
              <a:buNone/>
            </a:pPr>
            <a:r>
              <a:rPr lang="en-GB" sz="1000">
                <a:latin typeface="Arial"/>
                <a:ea typeface="Arial"/>
                <a:cs typeface="Arial"/>
                <a:sym typeface="Arial"/>
              </a:rPr>
              <a:t>Video at: </a:t>
            </a:r>
            <a:r>
              <a:rPr lang="en-GB" sz="1100" u="sng">
                <a:solidFill>
                  <a:schemeClr val="hlink"/>
                </a:solidFill>
                <a:latin typeface="Arial"/>
                <a:ea typeface="Arial"/>
                <a:cs typeface="Arial"/>
                <a:sym typeface="Arial"/>
                <a:hlinkClick r:id="rId2"/>
              </a:rPr>
              <a:t>https://fightmnd.org.au/cure/for-researchers/fightmnd-scientific-seminar-series/</a:t>
            </a:r>
            <a:r>
              <a:rPr lang="en-GB" sz="1000">
                <a:latin typeface="Arial"/>
                <a:ea typeface="Arial"/>
                <a:cs typeface="Arial"/>
                <a:sym typeface="Arial"/>
              </a:rPr>
              <a:t> at 2700 mins</a:t>
            </a:r>
            <a:endParaRPr sz="1000">
              <a:latin typeface="Arial"/>
              <a:ea typeface="Arial"/>
              <a:cs typeface="Arial"/>
              <a:sym typeface="Arial"/>
            </a:endParaRPr>
          </a:p>
          <a:p>
            <a:pPr indent="0" lvl="0" marL="0" rtl="0" algn="l">
              <a:spcBef>
                <a:spcPts val="0"/>
              </a:spcBef>
              <a:spcAft>
                <a:spcPts val="0"/>
              </a:spcAft>
              <a:buNone/>
            </a:pPr>
            <a:r>
              <a:t/>
            </a:r>
            <a:endParaRPr/>
          </a:p>
        </p:txBody>
      </p:sp>
      <p:sp>
        <p:nvSpPr>
          <p:cNvPr id="762" name="Google Shape;762;g338b1eda3d5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bcffc4a86c_0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2bcffc4a86c_0_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0000"/>
              </a:lnSpc>
              <a:spcBef>
                <a:spcPts val="0"/>
              </a:spcBef>
              <a:spcAft>
                <a:spcPts val="0"/>
              </a:spcAft>
              <a:buClr>
                <a:schemeClr val="dk1"/>
              </a:buClr>
              <a:buSzPts val="1100"/>
              <a:buFont typeface="Arial"/>
              <a:buNone/>
            </a:pPr>
            <a:r>
              <a:rPr b="1" lang="en-GB" sz="1400">
                <a:latin typeface="Arial"/>
                <a:ea typeface="Arial"/>
                <a:cs typeface="Arial"/>
                <a:sym typeface="Arial"/>
              </a:rPr>
              <a:t>DIGITAL RESEARCH SKILLS </a:t>
            </a:r>
            <a:endParaRPr sz="1400">
              <a:latin typeface="Arial"/>
              <a:ea typeface="Arial"/>
              <a:cs typeface="Arial"/>
              <a:sym typeface="Arial"/>
            </a:endParaRPr>
          </a:p>
          <a:p>
            <a:pPr indent="0" lvl="0" marL="0" rtl="0" algn="l">
              <a:lnSpc>
                <a:spcPct val="110000"/>
              </a:lnSpc>
              <a:spcBef>
                <a:spcPts val="500"/>
              </a:spcBef>
              <a:spcAft>
                <a:spcPts val="0"/>
              </a:spcAft>
              <a:buClr>
                <a:schemeClr val="dk1"/>
              </a:buClr>
              <a:buSzPts val="1100"/>
              <a:buFont typeface="Arial"/>
              <a:buNone/>
            </a:pPr>
            <a:r>
              <a:rPr lang="en-GB" sz="1400">
                <a:latin typeface="Arial"/>
                <a:ea typeface="Arial"/>
                <a:cs typeface="Arial"/>
                <a:sym typeface="Arial"/>
              </a:rPr>
              <a:t>ARDC provides national leadership, working together with research institutions and research infrastructure in building Digital Research skills. This will ensure both the research and the research infrastructure workforce have the skills required to effectively use Digital Research Infrastructure now and into the future.</a:t>
            </a:r>
            <a:endParaRPr sz="1400">
              <a:latin typeface="Arial"/>
              <a:ea typeface="Arial"/>
              <a:cs typeface="Arial"/>
              <a:sym typeface="Arial"/>
            </a:endParaRPr>
          </a:p>
          <a:p>
            <a:pPr indent="0" lvl="0" marL="0" rtl="0" algn="l">
              <a:lnSpc>
                <a:spcPct val="110000"/>
              </a:lnSpc>
              <a:spcBef>
                <a:spcPts val="500"/>
              </a:spcBef>
              <a:spcAft>
                <a:spcPts val="0"/>
              </a:spcAft>
              <a:buClr>
                <a:schemeClr val="dk1"/>
              </a:buClr>
              <a:buSzPts val="1100"/>
              <a:buFont typeface="Arial"/>
              <a:buNone/>
            </a:pPr>
            <a:r>
              <a:rPr lang="en-GB" sz="1400">
                <a:latin typeface="Arial"/>
                <a:ea typeface="Arial"/>
                <a:cs typeface="Arial"/>
                <a:sym typeface="Arial"/>
              </a:rPr>
              <a:t>Learn more visit https://ardc.edu.au/program/skills-and-workforce-development/   </a:t>
            </a:r>
            <a:endParaRPr sz="1400">
              <a:latin typeface="Arial"/>
              <a:ea typeface="Arial"/>
              <a:cs typeface="Arial"/>
              <a:sym typeface="Arial"/>
            </a:endParaRPr>
          </a:p>
          <a:p>
            <a:pPr indent="0" lvl="0" marL="0" rtl="0" algn="l">
              <a:lnSpc>
                <a:spcPct val="110000"/>
              </a:lnSpc>
              <a:spcBef>
                <a:spcPts val="500"/>
              </a:spcBef>
              <a:spcAft>
                <a:spcPts val="500"/>
              </a:spcAft>
              <a:buClr>
                <a:schemeClr val="dk1"/>
              </a:buClr>
              <a:buSzPts val="1100"/>
              <a:buFont typeface="Arial"/>
              <a:buNone/>
            </a:pPr>
            <a:r>
              <a:t/>
            </a:r>
            <a:endParaRPr sz="1400">
              <a:latin typeface="Arial"/>
              <a:ea typeface="Arial"/>
              <a:cs typeface="Arial"/>
              <a:sym typeface="Arial"/>
            </a:endParaRPr>
          </a:p>
        </p:txBody>
      </p:sp>
      <p:sp>
        <p:nvSpPr>
          <p:cNvPr id="778" name="Google Shape;778;g2bcffc4a86c_0_6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338b1eda3d5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338b1eda3d5_0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Quick walkthrough</a:t>
            </a:r>
            <a:endParaRPr/>
          </a:p>
        </p:txBody>
      </p:sp>
      <p:sp>
        <p:nvSpPr>
          <p:cNvPr id="789" name="Google Shape;789;g338b1eda3d5_0_2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338e6d685a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338e6d685a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Quick HDA Demo</a:t>
            </a:r>
            <a:endParaRPr/>
          </a:p>
        </p:txBody>
      </p:sp>
      <p:sp>
        <p:nvSpPr>
          <p:cNvPr id="800" name="Google Shape;800;g338e6d685a3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338b1eda3d5_0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1" name="Google Shape;811;g338b1eda3d5_0_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EXAMPLE: Health Studies Australian National Data Asset (HeSANDA)</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The People RDC builds on our experience creating national digital research infrastructure for health and medical researchers. </a:t>
            </a:r>
            <a:br>
              <a:rPr lang="en-GB" sz="1400">
                <a:solidFill>
                  <a:srgbClr val="404041"/>
                </a:solidFill>
                <a:latin typeface="Arial"/>
                <a:ea typeface="Arial"/>
                <a:cs typeface="Arial"/>
                <a:sym typeface="Arial"/>
              </a:rPr>
            </a:br>
            <a:br>
              <a:rPr lang="en-GB" sz="1400">
                <a:solidFill>
                  <a:srgbClr val="404041"/>
                </a:solidFill>
                <a:latin typeface="Arial"/>
                <a:ea typeface="Arial"/>
                <a:cs typeface="Arial"/>
                <a:sym typeface="Arial"/>
              </a:rPr>
            </a:br>
            <a:r>
              <a:rPr lang="en-GB" sz="1400">
                <a:solidFill>
                  <a:srgbClr val="404041"/>
                </a:solidFill>
                <a:latin typeface="Arial"/>
                <a:ea typeface="Arial"/>
                <a:cs typeface="Arial"/>
                <a:sym typeface="Arial"/>
              </a:rPr>
              <a:t>One example is, HeSANDA, our Health Studies National Data Asset, which is a national research infrastructure that is enabling researchers to share, access</a:t>
            </a:r>
            <a:r>
              <a:rPr lang="en-GB" sz="1400">
                <a:latin typeface="Arial"/>
                <a:ea typeface="Arial"/>
                <a:cs typeface="Arial"/>
                <a:sym typeface="Arial"/>
              </a:rPr>
              <a:t> and reuse health research data to increase research impact and integrity. </a:t>
            </a:r>
            <a:endParaRPr sz="1400">
              <a:latin typeface="Arial"/>
              <a:ea typeface="Arial"/>
              <a:cs typeface="Arial"/>
              <a:sym typeface="Arial"/>
            </a:endParaRPr>
          </a:p>
          <a:p>
            <a:pPr indent="0" lvl="0" marL="0" rtl="0" algn="l">
              <a:spcBef>
                <a:spcPts val="600"/>
              </a:spcBef>
              <a:spcAft>
                <a:spcPts val="0"/>
              </a:spcAft>
              <a:buClr>
                <a:schemeClr val="dk1"/>
              </a:buClr>
              <a:buSzPts val="1100"/>
              <a:buFont typeface="Arial"/>
              <a:buNone/>
            </a:pPr>
            <a:br>
              <a:rPr lang="en-GB" sz="1400">
                <a:latin typeface="Arial"/>
                <a:ea typeface="Arial"/>
                <a:cs typeface="Arial"/>
                <a:sym typeface="Arial"/>
              </a:rPr>
            </a:br>
            <a:r>
              <a:rPr lang="en-GB" sz="1400">
                <a:latin typeface="Arial"/>
                <a:ea typeface="Arial"/>
                <a:cs typeface="Arial"/>
                <a:sym typeface="Arial"/>
              </a:rPr>
              <a:t>The first phase of HeSANDA has worked alongside the health research community to support the sharing of clinical trials data.</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program includes 91 collaborators from 72 organisations, including 18 universities, 10 medical research institutes, 19 health service operators and 16 clinical trials networks.</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Potential Benefits of HeSANDA include:</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Collaboration</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New health and medical research</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Reduce costs, duplication, saves time</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Extends the life of initial research</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latin typeface="Arial"/>
                <a:ea typeface="Arial"/>
                <a:cs typeface="Arial"/>
                <a:sym typeface="Arial"/>
              </a:rPr>
              <a:t>Contributes to data integrity</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next phase of the program has started already to expand the coverage beyond clinical trials data to data from observational studies such as cohort studies, and will integrate technologies to enable secure analysis of data.</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u="sng">
                <a:solidFill>
                  <a:schemeClr val="hlink"/>
                </a:solidFill>
                <a:latin typeface="Arial"/>
                <a:ea typeface="Arial"/>
                <a:cs typeface="Arial"/>
                <a:sym typeface="Arial"/>
                <a:hlinkClick r:id="rId2"/>
              </a:rPr>
              <a:t>https://ardc.edu.au/program/health-studies-australian-national-data-asset/</a:t>
            </a: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400">
              <a:latin typeface="Arial"/>
              <a:ea typeface="Arial"/>
              <a:cs typeface="Arial"/>
              <a:sym typeface="Arial"/>
            </a:endParaRPr>
          </a:p>
        </p:txBody>
      </p:sp>
      <p:sp>
        <p:nvSpPr>
          <p:cNvPr id="812" name="Google Shape;812;g338b1eda3d5_0_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338b1eda3d5_0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338b1eda3d5_0_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sz="1100">
                <a:latin typeface="Arial"/>
                <a:ea typeface="Arial"/>
                <a:cs typeface="Arial"/>
                <a:sym typeface="Arial"/>
              </a:rPr>
              <a:t>72 organisations are leading the way and have created a national data sharing infrastructure network for Australia.</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100">
                <a:latin typeface="Arial"/>
                <a:ea typeface="Arial"/>
                <a:cs typeface="Arial"/>
                <a:sym typeface="Arial"/>
              </a:rPr>
              <a:t>They’re grouped into 9 nodes:</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298450" lvl="0" marL="457200" rtl="0" algn="l">
              <a:spcBef>
                <a:spcPts val="0"/>
              </a:spcBef>
              <a:spcAft>
                <a:spcPts val="0"/>
              </a:spcAft>
              <a:buClr>
                <a:schemeClr val="dk1"/>
              </a:buClr>
              <a:buSzPts val="1100"/>
              <a:buChar char="-"/>
            </a:pPr>
            <a:r>
              <a:rPr lang="en-GB" sz="1100">
                <a:latin typeface="Arial"/>
                <a:ea typeface="Arial"/>
                <a:cs typeface="Arial"/>
                <a:sym typeface="Arial"/>
              </a:rPr>
              <a:t>7 of our nodes provide regional coverage in most states and territories</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298450" lvl="0" marL="457200" rtl="0" algn="l">
              <a:spcBef>
                <a:spcPts val="0"/>
              </a:spcBef>
              <a:spcAft>
                <a:spcPts val="0"/>
              </a:spcAft>
              <a:buClr>
                <a:schemeClr val="dk1"/>
              </a:buClr>
              <a:buSzPts val="1100"/>
              <a:buChar char="-"/>
            </a:pPr>
            <a:r>
              <a:rPr lang="en-GB" sz="1100">
                <a:latin typeface="Arial"/>
                <a:ea typeface="Arial"/>
                <a:cs typeface="Arial"/>
                <a:sym typeface="Arial"/>
              </a:rPr>
              <a:t>And the other 2 nodes have specialisations - 1 in cancer trials - and 1 in mental health trials</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100">
                <a:latin typeface="Arial"/>
                <a:ea typeface="Arial"/>
                <a:cs typeface="Arial"/>
                <a:sym typeface="Arial"/>
              </a:rPr>
              <a:t>We’re working together as a national community of trials to agree on those standards.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None/>
            </a:pPr>
            <a:r>
              <a:rPr lang="en-GB" sz="1100">
                <a:latin typeface="Arial"/>
                <a:ea typeface="Arial"/>
                <a:cs typeface="Arial"/>
                <a:sym typeface="Arial"/>
              </a:rPr>
              <a:t>And then each Node is working with their partners to implement the standards in a way that works best for their organisations.</a:t>
            </a:r>
            <a:endParaRPr/>
          </a:p>
        </p:txBody>
      </p:sp>
      <p:sp>
        <p:nvSpPr>
          <p:cNvPr id="826" name="Google Shape;826;g338b1eda3d5_0_4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338e6d685a3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338e6d685a3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Quick HDA Demo</a:t>
            </a:r>
            <a:endParaRPr/>
          </a:p>
        </p:txBody>
      </p:sp>
      <p:sp>
        <p:nvSpPr>
          <p:cNvPr id="833" name="Google Shape;833;g338e6d685a3_0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338b1eda3d5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338b1eda3d5_0_6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GB"/>
              <a:t>4. Contributing to HeSANDA</a:t>
            </a:r>
            <a:endParaRPr/>
          </a:p>
          <a:p>
            <a:pPr indent="0" lvl="0" marL="0" rtl="0" algn="l">
              <a:spcBef>
                <a:spcPts val="0"/>
              </a:spcBef>
              <a:spcAft>
                <a:spcPts val="0"/>
              </a:spcAft>
              <a:buNone/>
            </a:pPr>
            <a:r>
              <a:rPr lang="en-GB"/>
              <a:t>4.1. Who can contribute?</a:t>
            </a:r>
            <a:endParaRPr/>
          </a:p>
          <a:p>
            <a:pPr indent="0" lvl="0" marL="0" rtl="0" algn="l">
              <a:spcBef>
                <a:spcPts val="0"/>
              </a:spcBef>
              <a:spcAft>
                <a:spcPts val="0"/>
              </a:spcAft>
              <a:buNone/>
            </a:pPr>
            <a:r>
              <a:rPr lang="en-GB"/>
              <a:t>If your institute is a member of a HeSANDA Node Network, you can contact the node directly. See list</a:t>
            </a:r>
            <a:endParaRPr/>
          </a:p>
          <a:p>
            <a:pPr indent="0" lvl="0" marL="0" rtl="0" algn="l">
              <a:spcBef>
                <a:spcPts val="0"/>
              </a:spcBef>
              <a:spcAft>
                <a:spcPts val="0"/>
              </a:spcAft>
              <a:buNone/>
            </a:pPr>
            <a:r>
              <a:rPr lang="en-GB"/>
              <a:t>here under the title ‘The Partners’ to see if your institute is affiliated with HeSANDA. If your institute is</a:t>
            </a:r>
            <a:endParaRPr/>
          </a:p>
          <a:p>
            <a:pPr indent="0" lvl="0" marL="0" rtl="0" algn="l">
              <a:spcBef>
                <a:spcPts val="0"/>
              </a:spcBef>
              <a:spcAft>
                <a:spcPts val="0"/>
              </a:spcAft>
              <a:buNone/>
            </a:pPr>
            <a:r>
              <a:rPr lang="en-GB"/>
              <a:t>not affiliated, email contact@ardc.edu.au</a:t>
            </a:r>
            <a:endParaRPr/>
          </a:p>
          <a:p>
            <a:pPr indent="0" lvl="0" marL="0" rtl="0" algn="l">
              <a:spcBef>
                <a:spcPts val="0"/>
              </a:spcBef>
              <a:spcAft>
                <a:spcPts val="0"/>
              </a:spcAft>
              <a:buNone/>
            </a:pPr>
            <a:r>
              <a:t/>
            </a:r>
            <a:endParaRPr/>
          </a:p>
        </p:txBody>
      </p:sp>
      <p:sp>
        <p:nvSpPr>
          <p:cNvPr id="843" name="Google Shape;843;g338b1eda3d5_0_6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338b1eda3d5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338b1eda3d5_0_8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2" name="Google Shape;852;g338b1eda3d5_0_8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338b1eda3d5_0_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338b1eda3d5_0_9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2" name="Google Shape;862;g338b1eda3d5_0_9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338b1eda3d5_0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338b1eda3d5_0_1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3" name="Google Shape;873;g338b1eda3d5_0_10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338b1eda3d5_0_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338b1eda3d5_0_1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4" name="Google Shape;884;g338b1eda3d5_0_1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338b1eda3d5_0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338b1eda3d5_0_1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Webinars</a:t>
            </a:r>
            <a:endParaRPr/>
          </a:p>
          <a:p>
            <a:pPr indent="0" lvl="0" marL="0" rtl="0" algn="l">
              <a:spcBef>
                <a:spcPts val="0"/>
              </a:spcBef>
              <a:spcAft>
                <a:spcPts val="0"/>
              </a:spcAft>
              <a:buNone/>
            </a:pPr>
            <a:r>
              <a:rPr lang="en-GB"/>
              <a:t>https://vimeo.com/954602843 </a:t>
            </a:r>
            <a:endParaRPr/>
          </a:p>
          <a:p>
            <a:pPr indent="0" lvl="0" marL="0" rtl="0" algn="l">
              <a:spcBef>
                <a:spcPts val="0"/>
              </a:spcBef>
              <a:spcAft>
                <a:spcPts val="0"/>
              </a:spcAft>
              <a:buNone/>
            </a:pPr>
            <a:r>
              <a:rPr lang="en-GB"/>
              <a:t>https://www.youtube.com/watch?v=au5WFzdXF7M </a:t>
            </a:r>
            <a:endParaRPr/>
          </a:p>
          <a:p>
            <a:pPr indent="0" lvl="0" marL="0" rtl="0" algn="l">
              <a:spcBef>
                <a:spcPts val="0"/>
              </a:spcBef>
              <a:spcAft>
                <a:spcPts val="0"/>
              </a:spcAft>
              <a:buNone/>
            </a:pPr>
            <a:r>
              <a:rPr lang="en-GB"/>
              <a:t>Upcoming</a:t>
            </a:r>
            <a:endParaRPr/>
          </a:p>
        </p:txBody>
      </p:sp>
      <p:sp>
        <p:nvSpPr>
          <p:cNvPr id="892" name="Google Shape;892;g338b1eda3d5_0_11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338b1eda3d5_0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338b1eda3d5_0_1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Resource Hub Demo</a:t>
            </a:r>
            <a:endParaRPr/>
          </a:p>
          <a:p>
            <a:pPr indent="0" lvl="0" marL="0" rtl="0" algn="l">
              <a:spcBef>
                <a:spcPts val="0"/>
              </a:spcBef>
              <a:spcAft>
                <a:spcPts val="0"/>
              </a:spcAft>
              <a:buNone/>
            </a:pPr>
            <a:r>
              <a:rPr lang="en-GB" u="sng">
                <a:solidFill>
                  <a:schemeClr val="hlink"/>
                </a:solidFill>
                <a:hlinkClick r:id="rId2"/>
              </a:rPr>
              <a:t>https://ardc.edu.au/resource-hub/</a:t>
            </a:r>
            <a:r>
              <a:rPr lang="en-GB"/>
              <a:t>   </a:t>
            </a:r>
            <a:endParaRPr/>
          </a:p>
          <a:p>
            <a:pPr indent="0" lvl="0" marL="0" rtl="0" algn="l">
              <a:spcBef>
                <a:spcPts val="0"/>
              </a:spcBef>
              <a:spcAft>
                <a:spcPts val="0"/>
              </a:spcAft>
              <a:buNone/>
            </a:pPr>
            <a:r>
              <a:rPr lang="en-GB"/>
              <a:t> </a:t>
            </a:r>
            <a:endParaRPr/>
          </a:p>
          <a:p>
            <a:pPr indent="0" lvl="0" marL="0" rtl="0" algn="l">
              <a:spcBef>
                <a:spcPts val="0"/>
              </a:spcBef>
              <a:spcAft>
                <a:spcPts val="0"/>
              </a:spcAft>
              <a:buNone/>
            </a:pPr>
            <a:r>
              <a:t/>
            </a:r>
            <a:endParaRPr/>
          </a:p>
        </p:txBody>
      </p:sp>
      <p:sp>
        <p:nvSpPr>
          <p:cNvPr id="902" name="Google Shape;902;g338b1eda3d5_0_1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338b1eda3d5_0_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338b1eda3d5_0_1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If </a:t>
            </a:r>
            <a:r>
              <a:rPr lang="en-GB"/>
              <a:t>the website is working - quick walkthrough - </a:t>
            </a:r>
            <a:r>
              <a:rPr lang="en-GB" u="sng">
                <a:solidFill>
                  <a:schemeClr val="hlink"/>
                </a:solidFill>
                <a:hlinkClick r:id="rId2"/>
              </a:rPr>
              <a:t>https://dresa.org.au/</a:t>
            </a:r>
            <a:r>
              <a:rPr lang="en-GB"/>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 </a:t>
            </a:r>
            <a:endParaRPr/>
          </a:p>
          <a:p>
            <a:pPr indent="0" lvl="0" marL="0" rtl="0" algn="l">
              <a:spcBef>
                <a:spcPts val="0"/>
              </a:spcBef>
              <a:spcAft>
                <a:spcPts val="0"/>
              </a:spcAft>
              <a:buNone/>
            </a:pPr>
            <a:r>
              <a:t/>
            </a:r>
            <a:endParaRPr/>
          </a:p>
        </p:txBody>
      </p:sp>
      <p:sp>
        <p:nvSpPr>
          <p:cNvPr id="912" name="Google Shape;912;g338b1eda3d5_0_1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338b1eda3d5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23" name="Google Shape;923;g338b1eda3d5_0_1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4" name="Google Shape;924;g338b1eda3d5_0_1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338b1eda3d5_0_1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338b1eda3d5_0_16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8" name="Google Shape;938;g338b1eda3d5_0_16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338b1eda3d5_0_1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7" name="Google Shape;947;g338b1eda3d5_0_1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RESOURCES FOR HEALTH AND MEDICAL RESEARCHERS</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People RDC builds on the ARDC’s experience creating national digital research infrastructure for health and medical science researchers.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Find </a:t>
            </a:r>
            <a:r>
              <a:rPr lang="en-GB" sz="1400">
                <a:latin typeface="Arial"/>
                <a:ea typeface="Arial"/>
                <a:cs typeface="Arial"/>
                <a:sym typeface="Arial"/>
              </a:rPr>
              <a:t>existing </a:t>
            </a:r>
            <a:r>
              <a:rPr lang="en-GB" sz="1400">
                <a:solidFill>
                  <a:schemeClr val="dk1"/>
                </a:solidFill>
                <a:latin typeface="Arial"/>
                <a:ea typeface="Arial"/>
                <a:cs typeface="Arial"/>
                <a:sym typeface="Arial"/>
              </a:rPr>
              <a:t>resources for researchers and get involved with the People </a:t>
            </a:r>
            <a:r>
              <a:rPr lang="en-GB" sz="1400">
                <a:latin typeface="Arial"/>
                <a:ea typeface="Arial"/>
                <a:cs typeface="Arial"/>
                <a:sym typeface="Arial"/>
              </a:rPr>
              <a:t>RDC</a:t>
            </a:r>
            <a:r>
              <a:rPr lang="en-GB" sz="1400">
                <a:solidFill>
                  <a:schemeClr val="dk1"/>
                </a:solidFill>
                <a:latin typeface="Arial"/>
                <a:ea typeface="Arial"/>
                <a:cs typeface="Arial"/>
                <a:sym typeface="Arial"/>
              </a:rPr>
              <a:t> </a:t>
            </a:r>
            <a:r>
              <a:rPr b="1" lang="en-GB" sz="1400">
                <a:solidFill>
                  <a:srgbClr val="1F1F1F"/>
                </a:solidFill>
              </a:rPr>
              <a:t>at </a:t>
            </a:r>
            <a:r>
              <a:rPr b="1" lang="en-GB" sz="1400" u="sng">
                <a:solidFill>
                  <a:srgbClr val="1155CC"/>
                </a:solidFill>
                <a:hlinkClick r:id="rId2">
                  <a:extLst>
                    <a:ext uri="{A12FA001-AC4F-418D-AE19-62706E023703}">
                      <ahyp:hlinkClr val="tx"/>
                    </a:ext>
                  </a:extLst>
                </a:hlinkClick>
              </a:rPr>
              <a:t>https://bit.ly/ARDCPeople</a:t>
            </a:r>
            <a:r>
              <a:rPr b="1" lang="en-GB" sz="1400">
                <a:solidFill>
                  <a:srgbClr val="1F1F1F"/>
                </a:solidFill>
              </a:rPr>
              <a:t> &gt;</a:t>
            </a:r>
            <a:endParaRPr sz="1400">
              <a:latin typeface="Arial"/>
              <a:ea typeface="Arial"/>
              <a:cs typeface="Arial"/>
              <a:sym typeface="Arial"/>
            </a:endParaRPr>
          </a:p>
          <a:p>
            <a:pPr indent="0" lvl="0" marL="0" rtl="0" algn="l">
              <a:lnSpc>
                <a:spcPct val="100000"/>
              </a:lnSpc>
              <a:spcBef>
                <a:spcPts val="0"/>
              </a:spcBef>
              <a:spcAft>
                <a:spcPts val="0"/>
              </a:spcAft>
              <a:buSzPts val="1100"/>
              <a:buNone/>
            </a:pPr>
            <a:r>
              <a:t/>
            </a:r>
            <a:endParaRPr sz="1400">
              <a:latin typeface="Arial"/>
              <a:ea typeface="Arial"/>
              <a:cs typeface="Arial"/>
              <a:sym typeface="Arial"/>
            </a:endParaRPr>
          </a:p>
          <a:p>
            <a:pPr indent="0" lvl="0" marL="0" rtl="0" algn="l">
              <a:lnSpc>
                <a:spcPct val="100000"/>
              </a:lnSpc>
              <a:spcBef>
                <a:spcPts val="0"/>
              </a:spcBef>
              <a:spcAft>
                <a:spcPts val="0"/>
              </a:spcAft>
              <a:buSzPts val="1100"/>
              <a:buNone/>
            </a:pPr>
            <a:r>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rPr b="1" i="1" lang="en-GB" sz="1000">
                <a:latin typeface="Arial"/>
                <a:ea typeface="Arial"/>
                <a:cs typeface="Arial"/>
                <a:sym typeface="Arial"/>
              </a:rPr>
              <a:t>Image credit</a:t>
            </a:r>
            <a:endParaRPr b="1" i="1" sz="1000">
              <a:latin typeface="Arial"/>
              <a:ea typeface="Arial"/>
              <a:cs typeface="Arial"/>
              <a:sym typeface="Arial"/>
            </a:endParaRPr>
          </a:p>
          <a:p>
            <a:pPr indent="0" lvl="0" marL="0" rtl="0" algn="l">
              <a:spcBef>
                <a:spcPts val="0"/>
              </a:spcBef>
              <a:spcAft>
                <a:spcPts val="0"/>
              </a:spcAft>
              <a:buClr>
                <a:schemeClr val="dk1"/>
              </a:buClr>
              <a:buSzPts val="1200"/>
              <a:buFont typeface="Proxima Nova"/>
              <a:buNone/>
            </a:pPr>
            <a:r>
              <a:rPr i="1" lang="en-GB" sz="1000">
                <a:latin typeface="Arial"/>
                <a:ea typeface="Arial"/>
                <a:cs typeface="Arial"/>
                <a:sym typeface="Arial"/>
              </a:rPr>
              <a:t>Gorodenkoff - 236237514 / adobestock.com</a:t>
            </a:r>
            <a:endParaRPr i="1" sz="1000">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2f26276dfd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1" name="Google Shape;961;g2f26276dfd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highlight>
                  <a:srgbClr val="FFFFFF"/>
                </a:highlight>
                <a:latin typeface="Arial"/>
                <a:ea typeface="Arial"/>
                <a:cs typeface="Arial"/>
                <a:sym typeface="Arial"/>
              </a:rPr>
              <a:t>&lt;PROMO for all audiences&gt;</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GB" sz="1400">
                <a:highlight>
                  <a:srgbClr val="FFFFFF"/>
                </a:highlight>
                <a:latin typeface="Arial"/>
                <a:ea typeface="Arial"/>
                <a:cs typeface="Arial"/>
                <a:sym typeface="Arial"/>
              </a:rPr>
              <a:t>INTERNATIONAL DATA WEEK 2025</a:t>
            </a:r>
            <a:r>
              <a:rPr lang="en-GB" sz="1400">
                <a:highlight>
                  <a:srgbClr val="FFFFFF"/>
                </a:highlight>
                <a:latin typeface="Arial"/>
                <a:ea typeface="Arial"/>
                <a:cs typeface="Arial"/>
                <a:sym typeface="Arial"/>
              </a:rPr>
              <a:t>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highlight>
                  <a:srgbClr val="FFFFFF"/>
                </a:highlight>
                <a:latin typeface="Arial"/>
                <a:ea typeface="Arial"/>
                <a:cs typeface="Arial"/>
                <a:sym typeface="Arial"/>
              </a:rPr>
              <a:t>The ARDC is excited to be delivering International Data Week 2025 ARDC on behalf of RDA, CODATA and WDS</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highlight>
                  <a:srgbClr val="FFFFFF"/>
                </a:highlight>
                <a:latin typeface="Arial"/>
                <a:ea typeface="Arial"/>
                <a:cs typeface="Arial"/>
                <a:sym typeface="Arial"/>
              </a:rPr>
              <a:t>It will be held in Brisbane Australia 13-16 October 2025.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highlight>
                  <a:srgbClr val="FFFFFF"/>
                </a:highlight>
                <a:latin typeface="Arial"/>
                <a:ea typeface="Arial"/>
                <a:cs typeface="Arial"/>
                <a:sym typeface="Arial"/>
              </a:rPr>
              <a:t>Save the date and start planning your visit.</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highlight>
                  <a:srgbClr val="FFFFFF"/>
                </a:highlight>
                <a:latin typeface="Arial"/>
                <a:ea typeface="Arial"/>
                <a:cs typeface="Arial"/>
                <a:sym typeface="Arial"/>
              </a:rPr>
              <a:t>Visit us at ardc.edu.au to sign up for updates</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i="1" lang="en-GB" sz="1000">
                <a:latin typeface="Arial"/>
                <a:ea typeface="Arial"/>
                <a:cs typeface="Arial"/>
                <a:sym typeface="Arial"/>
              </a:rPr>
              <a:t>Image credit</a:t>
            </a:r>
            <a:endParaRPr b="1" i="1" sz="10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i="1" lang="en-GB" sz="1000">
                <a:latin typeface="Arial"/>
                <a:ea typeface="Arial"/>
                <a:cs typeface="Arial"/>
                <a:sym typeface="Arial"/>
              </a:rPr>
              <a:t>Mel Campbell - 433531668 / adobestock.com</a:t>
            </a:r>
            <a:endParaRPr>
              <a:highlight>
                <a:srgbClr val="FFFFFF"/>
              </a:highlight>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342e17d6ce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342e17d6ce2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8" name="Google Shape;968;g342e17d6ce2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338b1eda3d5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338b1eda3d5_0_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Quick HDA Demo</a:t>
            </a:r>
            <a:endParaRPr/>
          </a:p>
        </p:txBody>
      </p:sp>
      <p:sp>
        <p:nvSpPr>
          <p:cNvPr id="974" name="Google Shape;974;g338b1eda3d5_0_5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3410100b155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5" name="Google Shape;985;g3410100b155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solidFill>
                  <a:schemeClr val="dk1"/>
                </a:solidFill>
                <a:highlight>
                  <a:schemeClr val="lt1"/>
                </a:highlight>
                <a:latin typeface="Arial"/>
                <a:ea typeface="Arial"/>
                <a:cs typeface="Arial"/>
                <a:sym typeface="Arial"/>
              </a:rPr>
              <a:t>ARDC RESEARCH DATA AUSTRALIA</a:t>
            </a:r>
            <a:endParaRPr b="1"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latin typeface="Arial"/>
                <a:ea typeface="Arial"/>
                <a:cs typeface="Arial"/>
                <a:sym typeface="Arial"/>
              </a:rPr>
              <a:t>Operating since 2011, </a:t>
            </a:r>
            <a:r>
              <a:rPr lang="en-GB" sz="1400">
                <a:solidFill>
                  <a:schemeClr val="dk1"/>
                </a:solidFill>
                <a:latin typeface="Arial"/>
                <a:ea typeface="Arial"/>
                <a:cs typeface="Arial"/>
                <a:sym typeface="Arial"/>
              </a:rPr>
              <a:t>Research Data Australia (RDA) is a free, searchable portal which brings together research data collections from projects and institutions across Australia. </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latin typeface="Arial"/>
                <a:ea typeface="Arial"/>
                <a:cs typeface="Arial"/>
                <a:sym typeface="Arial"/>
              </a:rPr>
              <a:t>Data owners or managers can create metadata records in their own repositories which are then published in RDA.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latin typeface="Arial"/>
                <a:ea typeface="Arial"/>
                <a:cs typeface="Arial"/>
                <a:sym typeface="Arial"/>
              </a:rPr>
              <a:t>The data itself is stored and published with the source institution.</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Researchers can find, access and reuse data for research from 100+ Australian research organisations, government agencies and cultural institutions in ARDC’s Research Data Australia portal.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There are 193,945 research data collections  catalogued.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They can search data by subjects, themed collections, projects and more.</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RDA provides metadata and links to data held by publishing partners.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Did you know that RDA is a portal service as well?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One portal allows you to search for Australian Research Grants. You can find principal research funders, project descriptions, grant identifiers and connections to related datasets and publications.</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highlight>
                  <a:srgbClr val="FFFFFF"/>
                </a:highlight>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i="1" lang="en-GB" sz="1000">
                <a:latin typeface="Arial"/>
                <a:ea typeface="Arial"/>
                <a:cs typeface="Arial"/>
                <a:sym typeface="Arial"/>
              </a:rPr>
              <a:t>Image credit</a:t>
            </a:r>
            <a:endParaRPr i="1" sz="1400">
              <a:latin typeface="Arial"/>
              <a:ea typeface="Arial"/>
              <a:cs typeface="Arial"/>
              <a:sym typeface="Arial"/>
            </a:endParaRPr>
          </a:p>
          <a:p>
            <a:pPr indent="0" lvl="0" marL="0" rtl="0" algn="l">
              <a:spcBef>
                <a:spcPts val="0"/>
              </a:spcBef>
              <a:spcAft>
                <a:spcPts val="0"/>
              </a:spcAft>
              <a:buNone/>
            </a:pPr>
            <a:r>
              <a:rPr lang="en-GB" sz="1050">
                <a:solidFill>
                  <a:srgbClr val="444746"/>
                </a:solidFill>
                <a:latin typeface="Roboto"/>
                <a:ea typeface="Roboto"/>
                <a:cs typeface="Roboto"/>
                <a:sym typeface="Roboto"/>
              </a:rPr>
              <a:t>Clockwise from top: Language Data Commons of Australia (LDaCA), Australian Child and Youth Wellbeing Atlas and Australian Coronial Law Library are all examples of data assets discoverable in ARDC Research Data Australia.</a:t>
            </a:r>
            <a:endParaRPr>
              <a:latin typeface="Arial"/>
              <a:ea typeface="Arial"/>
              <a:cs typeface="Arial"/>
              <a:sym typeface="Arial"/>
            </a:endParaRPr>
          </a:p>
        </p:txBody>
      </p:sp>
      <p:sp>
        <p:nvSpPr>
          <p:cNvPr id="986" name="Google Shape;986;g3410100b155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4" name="Google Shape;99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solidFill>
                  <a:schemeClr val="dk1"/>
                </a:solidFill>
                <a:latin typeface="Arial"/>
                <a:ea typeface="Arial"/>
                <a:cs typeface="Arial"/>
                <a:sym typeface="Arial"/>
              </a:rPr>
              <a:t>ARDC NECTAR RESEARCH CLOUD</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lnSpc>
                <a:spcPct val="90000"/>
              </a:lnSpc>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Australia’s national research cloud, is specifically designed for research computing </a:t>
            </a:r>
            <a:r>
              <a:rPr lang="en-GB" sz="1400">
                <a:solidFill>
                  <a:srgbClr val="444746"/>
                </a:solidFill>
                <a:latin typeface="Arial"/>
                <a:ea typeface="Arial"/>
                <a:cs typeface="Arial"/>
                <a:sym typeface="Arial"/>
              </a:rPr>
              <a:t>is specifically designed for research computing, and enabling services, platforms and data collections &lt;aligned with the Research Data Commons OR for researchers, industry, government and communities&gt;.</a:t>
            </a:r>
            <a:r>
              <a:rPr lang="en-GB" sz="1400">
                <a:solidFill>
                  <a:srgbClr val="404041"/>
                </a:solidFill>
                <a:latin typeface="Arial"/>
                <a:ea typeface="Arial"/>
                <a:cs typeface="Arial"/>
                <a:sym typeface="Arial"/>
              </a:rPr>
              <a:t> </a:t>
            </a:r>
            <a:endParaRPr sz="1400">
              <a:solidFill>
                <a:srgbClr val="404041"/>
              </a:solidFill>
              <a:latin typeface="Arial"/>
              <a:ea typeface="Arial"/>
              <a:cs typeface="Arial"/>
              <a:sym typeface="Arial"/>
            </a:endParaRPr>
          </a:p>
          <a:p>
            <a:pPr indent="0" lvl="0" marL="0" rtl="0" algn="l">
              <a:lnSpc>
                <a:spcPct val="90000"/>
              </a:lnSpc>
              <a:spcBef>
                <a:spcPts val="0"/>
              </a:spcBef>
              <a:spcAft>
                <a:spcPts val="0"/>
              </a:spcAft>
              <a:buClr>
                <a:schemeClr val="dk1"/>
              </a:buClr>
              <a:buSzPts val="1100"/>
              <a:buFont typeface="Arial"/>
              <a:buNone/>
            </a:pPr>
            <a:r>
              <a:t/>
            </a:r>
            <a:endParaRPr sz="1400">
              <a:solidFill>
                <a:srgbClr val="404041"/>
              </a:solidFill>
              <a:latin typeface="Arial"/>
              <a:ea typeface="Arial"/>
              <a:cs typeface="Arial"/>
              <a:sym typeface="Arial"/>
            </a:endParaRPr>
          </a:p>
          <a:p>
            <a:pPr indent="0" lvl="0" marL="0" rtl="0" algn="l">
              <a:lnSpc>
                <a:spcPct val="90000"/>
              </a:lnSpc>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Launched in 2012, Nectar provides Australia’s research community with fast, interactive, self-service access to large-scale computing infrastructure, software and data. </a:t>
            </a:r>
            <a:endParaRPr sz="1400">
              <a:solidFill>
                <a:srgbClr val="404041"/>
              </a:solidFill>
              <a:latin typeface="Arial"/>
              <a:ea typeface="Arial"/>
              <a:cs typeface="Arial"/>
              <a:sym typeface="Arial"/>
            </a:endParaRPr>
          </a:p>
          <a:p>
            <a:pPr indent="0" lvl="0" marL="0" rtl="0" algn="l">
              <a:lnSpc>
                <a:spcPct val="90000"/>
              </a:lnSpc>
              <a:spcBef>
                <a:spcPts val="0"/>
              </a:spcBef>
              <a:spcAft>
                <a:spcPts val="0"/>
              </a:spcAft>
              <a:buClr>
                <a:schemeClr val="dk1"/>
              </a:buClr>
              <a:buSzPts val="1100"/>
              <a:buFont typeface="Arial"/>
              <a:buNone/>
            </a:pPr>
            <a:r>
              <a:t/>
            </a:r>
            <a:endParaRPr sz="1400">
              <a:solidFill>
                <a:srgbClr val="404041"/>
              </a:solidFill>
              <a:latin typeface="Arial"/>
              <a:ea typeface="Arial"/>
              <a:cs typeface="Arial"/>
              <a:sym typeface="Arial"/>
            </a:endParaRPr>
          </a:p>
          <a:p>
            <a:pPr indent="0" lvl="0" marL="0" rtl="0" algn="l">
              <a:lnSpc>
                <a:spcPct val="90000"/>
              </a:lnSpc>
              <a:spcBef>
                <a:spcPts val="0"/>
              </a:spcBef>
              <a:spcAft>
                <a:spcPts val="0"/>
              </a:spcAft>
              <a:buClr>
                <a:schemeClr val="dk1"/>
              </a:buClr>
              <a:buSzPts val="1100"/>
              <a:buFont typeface="Arial"/>
              <a:buNone/>
            </a:pPr>
            <a:r>
              <a:rPr lang="en-GB" sz="1400">
                <a:solidFill>
                  <a:srgbClr val="404041"/>
                </a:solidFill>
                <a:latin typeface="Arial"/>
                <a:ea typeface="Arial"/>
                <a:cs typeface="Arial"/>
                <a:sym typeface="Arial"/>
              </a:rPr>
              <a:t>A powerful platform for collaboration, it allows researchers and research support staff to access compute resources, software and data from their offices and homes and easily share them with collaborators at other institutions.</a:t>
            </a:r>
            <a:endParaRPr sz="1400">
              <a:solidFill>
                <a:srgbClr val="434343"/>
              </a:solidFill>
              <a:latin typeface="Arial"/>
              <a:ea typeface="Arial"/>
              <a:cs typeface="Arial"/>
              <a:sym typeface="Arial"/>
            </a:endParaRPr>
          </a:p>
          <a:p>
            <a:pPr indent="0" lvl="0" marL="0" rtl="0" algn="l">
              <a:lnSpc>
                <a:spcPct val="115000"/>
              </a:lnSpc>
              <a:spcBef>
                <a:spcPts val="0"/>
              </a:spcBef>
              <a:spcAft>
                <a:spcPts val="0"/>
              </a:spcAft>
              <a:buNone/>
            </a:pPr>
            <a:r>
              <a:t/>
            </a:r>
            <a:endParaRPr sz="1000">
              <a:solidFill>
                <a:srgbClr val="434343"/>
              </a:solidFill>
              <a:latin typeface="Arial"/>
              <a:ea typeface="Arial"/>
              <a:cs typeface="Arial"/>
              <a:sym typeface="Arial"/>
            </a:endParaRPr>
          </a:p>
          <a:p>
            <a:pPr indent="0" lvl="0" marL="0" rtl="0" algn="l">
              <a:lnSpc>
                <a:spcPct val="115000"/>
              </a:lnSpc>
              <a:spcBef>
                <a:spcPts val="0"/>
              </a:spcBef>
              <a:spcAft>
                <a:spcPts val="0"/>
              </a:spcAft>
              <a:buNone/>
            </a:pPr>
            <a:r>
              <a:t/>
            </a:r>
            <a:endParaRPr sz="1000">
              <a:solidFill>
                <a:srgbClr val="434343"/>
              </a:solidFill>
              <a:latin typeface="Arial"/>
              <a:ea typeface="Arial"/>
              <a:cs typeface="Arial"/>
              <a:sym typeface="Arial"/>
            </a:endParaRPr>
          </a:p>
          <a:p>
            <a:pPr indent="0" lvl="0" marL="0" rtl="0" algn="l">
              <a:spcBef>
                <a:spcPts val="0"/>
              </a:spcBef>
              <a:spcAft>
                <a:spcPts val="0"/>
              </a:spcAft>
              <a:buClr>
                <a:schemeClr val="dk1"/>
              </a:buClr>
              <a:buFont typeface="Arial"/>
              <a:buNone/>
            </a:pPr>
            <a:r>
              <a:rPr b="1" i="1" lang="en-GB" sz="1000">
                <a:latin typeface="Arial"/>
                <a:ea typeface="Arial"/>
                <a:cs typeface="Arial"/>
                <a:sym typeface="Arial"/>
              </a:rPr>
              <a:t>Image credits clockwise</a:t>
            </a:r>
            <a:endParaRPr b="1" sz="10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i="1" lang="en-GB" sz="1000">
                <a:latin typeface="Arial"/>
                <a:ea typeface="Arial"/>
                <a:cs typeface="Arial"/>
                <a:sym typeface="Arial"/>
              </a:rPr>
              <a:t>Image —Loic Le Guilly  / ARDC - The team behind the ARDC Nectar Research Cloud – team members from the nodes and the ARDC at a technical workshop in 2024</a:t>
            </a:r>
            <a:endParaRPr i="1" sz="1000">
              <a:latin typeface="Arial"/>
              <a:ea typeface="Arial"/>
              <a:cs typeface="Arial"/>
              <a:sym typeface="Arial"/>
            </a:endParaRPr>
          </a:p>
          <a:p>
            <a:pPr indent="0" lvl="0" marL="0" rtl="0" algn="l">
              <a:spcBef>
                <a:spcPts val="0"/>
              </a:spcBef>
              <a:spcAft>
                <a:spcPts val="0"/>
              </a:spcAft>
              <a:buClr>
                <a:schemeClr val="lt1"/>
              </a:buClr>
              <a:buSzPts val="1200"/>
              <a:buFont typeface="Calibri"/>
              <a:buNone/>
            </a:pPr>
            <a:r>
              <a:rPr i="1" lang="en-GB" sz="1000">
                <a:latin typeface="Arial"/>
                <a:ea typeface="Arial"/>
                <a:cs typeface="Arial"/>
                <a:sym typeface="Arial"/>
              </a:rPr>
              <a:t>Image —Marc Grimwade / ARDC - Jake Yip from the ARDC with Michael Mallon from QCIF, a node of the ARDC Nectar Research Cloud, at a technical workshop in 2022</a:t>
            </a:r>
            <a:endParaRPr i="1" sz="1000">
              <a:latin typeface="Arial"/>
              <a:ea typeface="Arial"/>
              <a:cs typeface="Arial"/>
              <a:sym typeface="Arial"/>
            </a:endParaRPr>
          </a:p>
          <a:p>
            <a:pPr indent="0" lvl="0" marL="0" rtl="0" algn="l">
              <a:spcBef>
                <a:spcPts val="0"/>
              </a:spcBef>
              <a:spcAft>
                <a:spcPts val="0"/>
              </a:spcAft>
              <a:buClr>
                <a:schemeClr val="lt1"/>
              </a:buClr>
              <a:buSzPts val="1200"/>
              <a:buFont typeface="Calibri"/>
              <a:buNone/>
            </a:pPr>
            <a:r>
              <a:rPr i="1" lang="en-GB" sz="1000">
                <a:latin typeface="Arial"/>
                <a:ea typeface="Arial"/>
                <a:cs typeface="Arial"/>
                <a:sym typeface="Arial"/>
              </a:rPr>
              <a:t>Image —Marc Grimwade / ARDC - Darcelle Malby and Sonia Ramza from the ARDC at an ARDC Nectar Research Cloud technical workshop in 2022</a:t>
            </a:r>
            <a:endParaRPr sz="1000">
              <a:solidFill>
                <a:srgbClr val="434343"/>
              </a:solidFill>
              <a:latin typeface="Arial"/>
              <a:ea typeface="Arial"/>
              <a:cs typeface="Arial"/>
              <a:sym typeface="Arial"/>
            </a:endParaRPr>
          </a:p>
        </p:txBody>
      </p:sp>
      <p:sp>
        <p:nvSpPr>
          <p:cNvPr id="995" name="Google Shape;99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268a555c12b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268a555c12b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&lt;PROMO for all audiences&gt;</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KEEP UP TO DATE WITH THE ARDC</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best way to keep up to </a:t>
            </a:r>
            <a:r>
              <a:rPr lang="en-GB" sz="1400">
                <a:latin typeface="Arial"/>
                <a:ea typeface="Arial"/>
                <a:cs typeface="Arial"/>
                <a:sym typeface="Arial"/>
              </a:rPr>
              <a:t>date</a:t>
            </a:r>
            <a:r>
              <a:rPr lang="en-GB" sz="1400">
                <a:latin typeface="Arial"/>
                <a:ea typeface="Arial"/>
                <a:cs typeface="Arial"/>
                <a:sym typeface="Arial"/>
              </a:rPr>
              <a:t> with digital research news and resources, is to subscribe to the ARDC Connect email newsletter.</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i="1" lang="en-GB" sz="1400">
                <a:latin typeface="Arial"/>
                <a:ea typeface="Arial"/>
                <a:cs typeface="Arial"/>
                <a:sym typeface="Arial"/>
              </a:rPr>
              <a:t>Image</a:t>
            </a:r>
            <a:endParaRPr i="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i="1" lang="en-GB" sz="1400">
                <a:latin typeface="Arial"/>
                <a:ea typeface="Arial"/>
                <a:cs typeface="Arial"/>
                <a:sym typeface="Arial"/>
              </a:rPr>
              <a:t>Gorodenkoff - 555636533 / AdobeStock.com </a:t>
            </a:r>
            <a:endParaRPr i="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p:txBody>
      </p:sp>
      <p:sp>
        <p:nvSpPr>
          <p:cNvPr id="1005" name="Google Shape;1005;g268a555c12b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338b1eda3d5_0_1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338b1eda3d5_0_1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&lt;PROMO for researchers&gt;</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RESOURCES FOR RESEARCHERS</a:t>
            </a:r>
            <a:endParaRPr b="1"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Accelerate the Research and Innovation for your researchers with the ARDC’s Resources for Researchers</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The ARDC provides curated resources for digital research on our website.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We share datasets, platforms, free tools and upskilling materials for data-intensive research in the areas of health and medical, earth and environmental science and the humanities, arts and social sciences and</a:t>
            </a:r>
            <a:r>
              <a:rPr lang="en-GB" sz="1400">
                <a:latin typeface="Arial"/>
                <a:ea typeface="Arial"/>
                <a:cs typeface="Arial"/>
                <a:sym typeface="Arial"/>
              </a:rPr>
              <a:t> </a:t>
            </a:r>
            <a:r>
              <a:rPr lang="en-GB" sz="1400">
                <a:solidFill>
                  <a:srgbClr val="1F1F1F"/>
                </a:solidFill>
                <a:latin typeface="Arial"/>
                <a:ea typeface="Arial"/>
                <a:cs typeface="Arial"/>
                <a:sym typeface="Arial"/>
              </a:rPr>
              <a:t>Indigenous research data communities</a:t>
            </a: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latin typeface="Arial"/>
                <a:ea typeface="Arial"/>
                <a:cs typeface="Arial"/>
                <a:sym typeface="Arial"/>
              </a:rPr>
              <a:t>Visit </a:t>
            </a:r>
            <a:r>
              <a:rPr lang="en-GB" sz="1400" u="sng">
                <a:solidFill>
                  <a:schemeClr val="hlink"/>
                </a:solidFill>
                <a:latin typeface="Arial"/>
                <a:ea typeface="Arial"/>
                <a:cs typeface="Arial"/>
                <a:sym typeface="Arial"/>
                <a:hlinkClick r:id="rId2"/>
              </a:rPr>
              <a:t>ardc.edu.au/researcher</a:t>
            </a: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i="1" lang="en-GB" sz="1000">
                <a:latin typeface="Arial"/>
                <a:ea typeface="Arial"/>
                <a:cs typeface="Arial"/>
                <a:sym typeface="Arial"/>
              </a:rPr>
              <a:t>Image credit</a:t>
            </a:r>
            <a:endParaRPr i="1" sz="10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i="1" lang="en-GB" sz="1000">
                <a:latin typeface="Arial"/>
                <a:ea typeface="Arial"/>
                <a:cs typeface="Arial"/>
                <a:sym typeface="Arial"/>
              </a:rPr>
              <a:t>Gorodenkoff - 555636533 / AdobeStock.com </a:t>
            </a:r>
            <a:endParaRPr i="1" sz="10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000">
              <a:latin typeface="Arial"/>
              <a:ea typeface="Arial"/>
              <a:cs typeface="Arial"/>
              <a:sym typeface="Arial"/>
            </a:endParaRPr>
          </a:p>
          <a:p>
            <a:pPr indent="0" lvl="0" marL="0" rtl="0" algn="l">
              <a:spcBef>
                <a:spcPts val="0"/>
              </a:spcBef>
              <a:spcAft>
                <a:spcPts val="0"/>
              </a:spcAft>
              <a:buNone/>
            </a:pPr>
            <a:r>
              <a:t/>
            </a:r>
            <a:endParaRPr sz="1000">
              <a:latin typeface="Arial"/>
              <a:ea typeface="Arial"/>
              <a:cs typeface="Arial"/>
              <a:sym typeface="Arial"/>
            </a:endParaRPr>
          </a:p>
        </p:txBody>
      </p:sp>
      <p:sp>
        <p:nvSpPr>
          <p:cNvPr id="1018" name="Google Shape;1018;g338b1eda3d5_0_15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2ca5933a7d1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2ca5933a7d1_0_2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ARDC International Goals</a:t>
            </a:r>
            <a:endParaRPr b="1" sz="1400">
              <a:solidFill>
                <a:schemeClr val="dk1"/>
              </a:solidFill>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solidFill>
                  <a:schemeClr val="dk1"/>
                </a:solidFill>
                <a:latin typeface="Arial"/>
                <a:ea typeface="Arial"/>
                <a:cs typeface="Arial"/>
                <a:sym typeface="Arial"/>
              </a:rPr>
              <a:t>We want to increase our involvement internationally, but do it in a way that maximises our national leverage</a:t>
            </a:r>
            <a:r>
              <a:rPr lang="en-GB" sz="1400">
                <a:latin typeface="Arial"/>
                <a:ea typeface="Arial"/>
                <a:cs typeface="Arial"/>
                <a:sym typeface="Arial"/>
              </a:rPr>
              <a:t> and m</a:t>
            </a:r>
            <a:r>
              <a:rPr lang="en-GB" sz="1400">
                <a:solidFill>
                  <a:schemeClr val="dk1"/>
                </a:solidFill>
                <a:latin typeface="Arial"/>
                <a:ea typeface="Arial"/>
                <a:cs typeface="Arial"/>
                <a:sym typeface="Arial"/>
              </a:rPr>
              <a:t>ove from a unidirectional flow of DRI IP and effort towards something more bidirectional.</a:t>
            </a:r>
            <a:endParaRPr sz="1400">
              <a:solidFill>
                <a:schemeClr val="dk1"/>
              </a:solidFill>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Our four goals are to:</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Enhance reputation through high-profile involvement</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Empower through doing, not just talking</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Expand networks to continue conversations that lead to convergence, not divergence</a:t>
            </a:r>
            <a:endParaRPr sz="1400">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Embed good practice (ideally practice that we have helped shape) for national benefit</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Note that these four goals all act to reinforce each other:</a:t>
            </a:r>
            <a:endParaRPr sz="1400">
              <a:solidFill>
                <a:schemeClr val="dk1"/>
              </a:solidFill>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Enhanced reputation means that we will sought as network partners</a:t>
            </a:r>
            <a:endParaRPr sz="1400">
              <a:solidFill>
                <a:schemeClr val="dk1"/>
              </a:solidFill>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Expanded networks give us earlier access to international developments</a:t>
            </a:r>
            <a:endParaRPr sz="1400">
              <a:solidFill>
                <a:schemeClr val="dk1"/>
              </a:solidFill>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Empowered developments contribute to reputational enhancement</a:t>
            </a:r>
            <a:endParaRPr sz="1400">
              <a:solidFill>
                <a:schemeClr val="dk1"/>
              </a:solidFill>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Empowered developments lead to more easily embeddable practice</a:t>
            </a:r>
            <a:endParaRPr sz="1400">
              <a:solidFill>
                <a:schemeClr val="dk1"/>
              </a:solidFill>
              <a:latin typeface="Arial"/>
              <a:ea typeface="Arial"/>
              <a:cs typeface="Arial"/>
              <a:sym typeface="Arial"/>
            </a:endParaRPr>
          </a:p>
          <a:p>
            <a:pPr indent="-317500" lvl="0" marL="457200" rtl="0" algn="l">
              <a:spcBef>
                <a:spcPts val="0"/>
              </a:spcBef>
              <a:spcAft>
                <a:spcPts val="0"/>
              </a:spcAft>
              <a:buClr>
                <a:schemeClr val="dk1"/>
              </a:buClr>
              <a:buSzPts val="1400"/>
              <a:buChar char="-"/>
            </a:pPr>
            <a:r>
              <a:rPr lang="en-GB" sz="1400">
                <a:solidFill>
                  <a:schemeClr val="dk1"/>
                </a:solidFill>
                <a:latin typeface="Arial"/>
                <a:ea typeface="Arial"/>
                <a:cs typeface="Arial"/>
                <a:sym typeface="Arial"/>
              </a:rPr>
              <a:t>Embedded practice increases national and international reputation of ARDC</a:t>
            </a:r>
            <a:endParaRPr sz="1400">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2bcffc4a86c_0_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2bcffc4a86c_0_9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OUR PARTNERSHIPS</a:t>
            </a:r>
            <a:endParaRPr b="1"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Partnerships are essential for Australia to develop a national research data commons and collaboration is a core value of the ARDC.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Our national and international collaborations and partnerships ensure valuable data and software assets are developed, made available and sustained for everyone.</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Over the past 10+ years, the ARDC has built strong partnerships and collaborations </a:t>
            </a:r>
            <a:r>
              <a:rPr lang="en-GB" sz="1400">
                <a:latin typeface="Arial"/>
                <a:ea typeface="Arial"/>
                <a:cs typeface="Arial"/>
                <a:sym typeface="Arial"/>
              </a:rPr>
              <a:t>at a national and international level to benefit the national infrastructure being developed to serve the research community. </a:t>
            </a:r>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The ARDC continues to expand our collaborations and partnerships.</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Our current partnerships include:</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b="1" lang="en-GB" sz="1400">
                <a:latin typeface="Arial"/>
                <a:ea typeface="Arial"/>
                <a:cs typeface="Arial"/>
                <a:sym typeface="Arial"/>
              </a:rPr>
              <a:t>National partnerships</a:t>
            </a:r>
            <a:endParaRPr b="1"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Peak bodies</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Research organisations including ARDC members and ARDC host institutions</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Research infrastructure providers including NCRIS and ARDC Nectar Research Cloud nodes</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Government (state and federal)</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Research</a:t>
            </a:r>
            <a:r>
              <a:rPr lang="en-GB" sz="1400">
                <a:latin typeface="Arial"/>
                <a:ea typeface="Arial"/>
                <a:cs typeface="Arial"/>
                <a:sym typeface="Arial"/>
              </a:rPr>
              <a:t> Activity Identifier Service (RAiD)</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Research Discipline partnerships for Thematic Research Data Commons </a:t>
            </a:r>
            <a:endParaRPr b="1" sz="1400">
              <a:latin typeface="Arial"/>
              <a:ea typeface="Arial"/>
              <a:cs typeface="Arial"/>
              <a:sym typeface="Arial"/>
            </a:endParaRPr>
          </a:p>
          <a:p>
            <a:pPr indent="-330200" lvl="0" marL="457200" rtl="0" algn="l">
              <a:spcBef>
                <a:spcPts val="0"/>
              </a:spcBef>
              <a:spcAft>
                <a:spcPts val="0"/>
              </a:spcAft>
              <a:buClr>
                <a:schemeClr val="dk1"/>
              </a:buClr>
              <a:buSzPts val="1600"/>
              <a:buChar char="●"/>
            </a:pPr>
            <a:r>
              <a:rPr lang="en-GB" sz="1400">
                <a:latin typeface="Arial"/>
                <a:ea typeface="Arial"/>
                <a:cs typeface="Arial"/>
                <a:sym typeface="Arial"/>
              </a:rPr>
              <a:t>People RDC - Health and medical research partners</a:t>
            </a:r>
            <a:endParaRPr sz="1400">
              <a:latin typeface="Arial"/>
              <a:ea typeface="Arial"/>
              <a:cs typeface="Arial"/>
              <a:sym typeface="Arial"/>
            </a:endParaRPr>
          </a:p>
          <a:p>
            <a:pPr indent="-330200" lvl="0" marL="457200" rtl="0" algn="l">
              <a:spcBef>
                <a:spcPts val="0"/>
              </a:spcBef>
              <a:spcAft>
                <a:spcPts val="0"/>
              </a:spcAft>
              <a:buClr>
                <a:schemeClr val="dk1"/>
              </a:buClr>
              <a:buSzPts val="1600"/>
              <a:buChar char="●"/>
            </a:pPr>
            <a:r>
              <a:rPr lang="en-GB" sz="1400">
                <a:latin typeface="Arial"/>
                <a:ea typeface="Arial"/>
                <a:cs typeface="Arial"/>
                <a:sym typeface="Arial"/>
              </a:rPr>
              <a:t>Planet RDC - Earth and environmental science partners</a:t>
            </a:r>
            <a:endParaRPr sz="1400">
              <a:latin typeface="Arial"/>
              <a:ea typeface="Arial"/>
              <a:cs typeface="Arial"/>
              <a:sym typeface="Arial"/>
            </a:endParaRPr>
          </a:p>
          <a:p>
            <a:pPr indent="-330200" lvl="0" marL="457200" rtl="0" algn="l">
              <a:spcBef>
                <a:spcPts val="0"/>
              </a:spcBef>
              <a:spcAft>
                <a:spcPts val="0"/>
              </a:spcAft>
              <a:buClr>
                <a:schemeClr val="dk1"/>
              </a:buClr>
              <a:buSzPts val="1600"/>
              <a:buChar char="●"/>
            </a:pPr>
            <a:r>
              <a:rPr lang="en-GB" sz="1400">
                <a:latin typeface="Arial"/>
                <a:ea typeface="Arial"/>
                <a:cs typeface="Arial"/>
                <a:sym typeface="Arial"/>
              </a:rPr>
              <a:t>HASS and Indigenous RDC - HASS and Indigenous research data community partners</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We also partner with international data and software infrastructure organisations around the world to ensure Australian researchers are best positioned to collaborate on global challenges and to optimise our own operational activities.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Our International partnerships include:</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b="1" lang="en-GB" sz="1400">
                <a:latin typeface="Arial"/>
                <a:ea typeface="Arial"/>
                <a:cs typeface="Arial"/>
                <a:sym typeface="Arial"/>
              </a:rPr>
              <a:t>International </a:t>
            </a:r>
            <a:r>
              <a:rPr b="1" lang="en-GB" sz="1400">
                <a:latin typeface="Arial"/>
                <a:ea typeface="Arial"/>
                <a:cs typeface="Arial"/>
                <a:sym typeface="Arial"/>
              </a:rPr>
              <a:t>partnerships</a:t>
            </a:r>
            <a:endParaRPr b="1"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DataCite</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Earth Science Information Partners</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International Generic Sample Number</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Open Research Contributor ID</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International Openstack community</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Research Data Alliance</a:t>
            </a:r>
            <a:endParaRPr sz="1400">
              <a:latin typeface="Arial"/>
              <a:ea typeface="Arial"/>
              <a:cs typeface="Arial"/>
              <a:sym typeface="Arial"/>
            </a:endParaRPr>
          </a:p>
          <a:p>
            <a:pPr indent="-317500" lvl="0" marL="457200" rtl="0" algn="l">
              <a:spcBef>
                <a:spcPts val="0"/>
              </a:spcBef>
              <a:spcAft>
                <a:spcPts val="0"/>
              </a:spcAft>
              <a:buSzPts val="1400"/>
              <a:buFont typeface="Arial"/>
              <a:buChar char="●"/>
            </a:pPr>
            <a:r>
              <a:rPr lang="en-GB" sz="1400">
                <a:latin typeface="Arial"/>
                <a:ea typeface="Arial"/>
                <a:cs typeface="Arial"/>
                <a:sym typeface="Arial"/>
              </a:rPr>
              <a:t>Digital Research Alliance of Canada</a:t>
            </a:r>
            <a:endParaRPr sz="1400">
              <a:latin typeface="Arial"/>
              <a:ea typeface="Arial"/>
              <a:cs typeface="Arial"/>
              <a:sym typeface="Arial"/>
            </a:endParaRPr>
          </a:p>
          <a:p>
            <a:pPr indent="-317500" lvl="0" marL="457200" rtl="0" algn="l">
              <a:spcBef>
                <a:spcPts val="0"/>
              </a:spcBef>
              <a:spcAft>
                <a:spcPts val="0"/>
              </a:spcAft>
              <a:buSzPts val="1400"/>
              <a:buFont typeface="Arial"/>
              <a:buChar char="●"/>
            </a:pPr>
            <a:r>
              <a:rPr lang="en-GB" sz="1400">
                <a:latin typeface="Arial"/>
                <a:ea typeface="Arial"/>
                <a:cs typeface="Arial"/>
                <a:sym typeface="Arial"/>
              </a:rPr>
              <a:t>CODATA</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The ARDC is a member of the following international organisations:</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b="1" lang="en-GB" sz="1400">
                <a:latin typeface="Arial"/>
                <a:ea typeface="Arial"/>
                <a:cs typeface="Arial"/>
                <a:sym typeface="Arial"/>
              </a:rPr>
              <a:t>International Memberships</a:t>
            </a:r>
            <a:endParaRPr b="1"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Open Infrastructure</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International Data Spaces Association</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Research Data Alliance</a:t>
            </a:r>
            <a:endParaRPr sz="1400">
              <a:latin typeface="Arial"/>
              <a:ea typeface="Arial"/>
              <a:cs typeface="Arial"/>
              <a:sym typeface="Arial"/>
            </a:endParaRPr>
          </a:p>
          <a:p>
            <a:pPr indent="-317500" lvl="0" marL="457200" rtl="0" algn="l">
              <a:spcBef>
                <a:spcPts val="0"/>
              </a:spcBef>
              <a:spcAft>
                <a:spcPts val="0"/>
              </a:spcAft>
              <a:buSzPts val="1400"/>
              <a:buFont typeface="Arial"/>
              <a:buChar char="●"/>
            </a:pPr>
            <a:r>
              <a:rPr lang="en-GB" sz="1400">
                <a:latin typeface="Arial"/>
                <a:ea typeface="Arial"/>
                <a:cs typeface="Arial"/>
                <a:sym typeface="Arial"/>
              </a:rPr>
              <a:t>Research Software Alliance</a:t>
            </a:r>
            <a:endParaRPr sz="1400">
              <a:latin typeface="Arial"/>
              <a:ea typeface="Arial"/>
              <a:cs typeface="Arial"/>
              <a:sym typeface="Arial"/>
            </a:endParaRPr>
          </a:p>
          <a:p>
            <a:pPr indent="-330200" lvl="0" marL="457200" rtl="0" algn="l">
              <a:spcBef>
                <a:spcPts val="0"/>
              </a:spcBef>
              <a:spcAft>
                <a:spcPts val="0"/>
              </a:spcAft>
              <a:buSzPts val="1600"/>
              <a:buChar char="●"/>
            </a:pPr>
            <a:r>
              <a:rPr lang="en-GB" sz="1400">
                <a:latin typeface="Arial"/>
                <a:ea typeface="Arial"/>
                <a:cs typeface="Arial"/>
                <a:sym typeface="Arial"/>
              </a:rPr>
              <a:t>ORCID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u="sng">
                <a:solidFill>
                  <a:schemeClr val="hlink"/>
                </a:solidFill>
                <a:latin typeface="Arial"/>
                <a:ea typeface="Arial"/>
                <a:cs typeface="Arial"/>
                <a:sym typeface="Arial"/>
                <a:hlinkClick r:id="rId2"/>
              </a:rPr>
              <a:t>https://ardc.edu.au/about-us/our-partnerships/</a:t>
            </a:r>
            <a:r>
              <a:rPr lang="en-GB"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p:txBody>
      </p:sp>
      <p:sp>
        <p:nvSpPr>
          <p:cNvPr id="1041" name="Google Shape;1041;g2bcffc4a86c_0_9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2ca5933a7d1_0_5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8" name="Google Shape;1058;g2ca5933a7d1_0_5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b="1" lang="en-GB" sz="1400">
                <a:solidFill>
                  <a:schemeClr val="dk1"/>
                </a:solidFill>
                <a:highlight>
                  <a:srgbClr val="FFFFFF"/>
                </a:highlight>
                <a:latin typeface="Arial"/>
                <a:ea typeface="Arial"/>
                <a:cs typeface="Arial"/>
                <a:sym typeface="Arial"/>
              </a:rPr>
              <a:t>ARDC RESEARCH VOCABULARIES AUSTRALIA</a:t>
            </a:r>
            <a:endParaRPr b="1"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highlight>
                  <a:srgbClr val="FFFFFF"/>
                </a:highlight>
                <a:latin typeface="Arial"/>
                <a:ea typeface="Arial"/>
                <a:cs typeface="Arial"/>
                <a:sym typeface="Arial"/>
              </a:rPr>
              <a:t>Established in 2015, </a:t>
            </a:r>
            <a:r>
              <a:rPr lang="en-GB" sz="1400">
                <a:solidFill>
                  <a:schemeClr val="dk1"/>
                </a:solidFill>
                <a:highlight>
                  <a:srgbClr val="FFFFFF"/>
                </a:highlight>
                <a:latin typeface="Arial"/>
                <a:ea typeface="Arial"/>
                <a:cs typeface="Arial"/>
                <a:sym typeface="Arial"/>
              </a:rPr>
              <a:t>Research vocabularies are used to organise &amp; classify data across applications &amp; domains. </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highlight>
                  <a:srgbClr val="FFFFFF"/>
                </a:highlight>
                <a:latin typeface="Arial"/>
                <a:ea typeface="Arial"/>
                <a:cs typeface="Arial"/>
                <a:sym typeface="Arial"/>
              </a:rPr>
              <a:t>The ARDC’s Research Vocabularies Australia, or RVA for short, is a free, digital portal to help researchers to find, access, and reuse vocabularies for research.</a:t>
            </a:r>
            <a:endParaRPr sz="1400">
              <a:solidFill>
                <a:schemeClr val="dk1"/>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highlight>
                <a:srgbClr val="FFFFFF"/>
              </a:highlight>
              <a:latin typeface="Arial"/>
              <a:ea typeface="Arial"/>
              <a:cs typeface="Arial"/>
              <a:sym typeface="Arial"/>
            </a:endParaRPr>
          </a:p>
          <a:p>
            <a:pPr indent="0" lvl="0" marL="0" rtl="0" algn="l">
              <a:spcBef>
                <a:spcPts val="0"/>
              </a:spcBef>
              <a:spcAft>
                <a:spcPts val="0"/>
              </a:spcAft>
              <a:buClr>
                <a:srgbClr val="404041"/>
              </a:buClr>
              <a:buSzPts val="2000"/>
              <a:buFont typeface="Arial"/>
              <a:buNone/>
            </a:pPr>
            <a:r>
              <a:rPr lang="en-GB" sz="1400">
                <a:solidFill>
                  <a:srgbClr val="404041"/>
                </a:solidFill>
                <a:latin typeface="Arial"/>
                <a:ea typeface="Arial"/>
                <a:cs typeface="Arial"/>
                <a:sym typeface="Arial"/>
              </a:rPr>
              <a:t>It caters for researchers and those who support, describe and discover research, including vocabulary managers, ontologists, data managers and librarians. </a:t>
            </a:r>
            <a:endParaRPr sz="1400">
              <a:highlight>
                <a:srgbClr val="FFFFFF"/>
              </a:highlight>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highlight>
                  <a:srgbClr val="FFFFFF"/>
                </a:highlight>
                <a:latin typeface="Arial"/>
                <a:ea typeface="Arial"/>
                <a:cs typeface="Arial"/>
                <a:sym typeface="Arial"/>
              </a:rPr>
              <a:t>We have almost 400 research vocabularies available for researchers and institutions to access.  </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highlight>
                  <a:srgbClr val="FFFFFF"/>
                </a:highlight>
                <a:latin typeface="Arial"/>
                <a:ea typeface="Arial"/>
                <a:cs typeface="Arial"/>
                <a:sym typeface="Arial"/>
              </a:rPr>
              <a:t>It’s free to access and researchers can use RVA to publish, re-purpose, create and integrate an existing  vocabulary into their own system.</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i="1" lang="en-GB" sz="1000">
                <a:latin typeface="Arial"/>
                <a:ea typeface="Arial"/>
                <a:cs typeface="Arial"/>
                <a:sym typeface="Arial"/>
              </a:rPr>
              <a:t>Image credit</a:t>
            </a:r>
            <a:endParaRPr i="1" sz="1400">
              <a:latin typeface="Arial"/>
              <a:ea typeface="Arial"/>
              <a:cs typeface="Arial"/>
              <a:sym typeface="Arial"/>
            </a:endParaRPr>
          </a:p>
          <a:p>
            <a:pPr indent="0" lvl="0" marL="0" rtl="0" algn="l">
              <a:spcBef>
                <a:spcPts val="0"/>
              </a:spcBef>
              <a:spcAft>
                <a:spcPts val="0"/>
              </a:spcAft>
              <a:buNone/>
            </a:pPr>
            <a:r>
              <a:rPr lang="en-GB" sz="1050">
                <a:solidFill>
                  <a:srgbClr val="444746"/>
                </a:solidFill>
                <a:latin typeface="Roboto"/>
                <a:ea typeface="Roboto"/>
                <a:cs typeface="Roboto"/>
                <a:sym typeface="Roboto"/>
              </a:rPr>
              <a:t>This is the AusTraits team. Vocabularies are about reconciling ambiguities in data. When one person says a plant has 'broad' leaves, person A might think of one thing and person B might think of another. Vocabularies come in with a community agreement of what "broad" means. In this image 3 researchers are having different understanding of, say, a 'broad' leaf and using the laptop to look up the community definition on a laptop. </a:t>
            </a:r>
            <a:endParaRPr i="1" sz="1000">
              <a:latin typeface="Arial"/>
              <a:ea typeface="Arial"/>
              <a:cs typeface="Arial"/>
              <a:sym typeface="Arial"/>
            </a:endParaRPr>
          </a:p>
        </p:txBody>
      </p:sp>
      <p:sp>
        <p:nvSpPr>
          <p:cNvPr id="1059" name="Google Shape;1059;g2ca5933a7d1_0_5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2ca5933a7d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5" name="Google Shape;1075;g2ca5933a7d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dk1"/>
              </a:buClr>
              <a:buSzPts val="1200"/>
              <a:buFont typeface="Calibri"/>
              <a:buNone/>
            </a:pPr>
            <a:r>
              <a:rPr b="1" lang="en-GB" sz="1400">
                <a:latin typeface="Arial"/>
                <a:ea typeface="Arial"/>
                <a:cs typeface="Arial"/>
                <a:sym typeface="Arial"/>
              </a:rPr>
              <a:t>WHAT ARE PERSISTENT IDENTIFIERS?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What are Persistent Identifiers?</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Persistent identifiers have three main attributes.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First, they’re persistent, which means they are intended to be around, if not forever, then for a very long time.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Second, they’re unique.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You can use the same name to identify two different people or things, and one person or thing can have more than one name.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But a PID is a unique identifier, one that is used only for one person or thing, even if they have lots of different names, or those names change or get abbreviated.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A third quality is that they have open metadata — the metadata provides information about the person or thing it refers to.</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Openness enables anything or anyone to have, use, and share their PIDs, for everyone’s benefit.</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rPr lang="en-GB" sz="1400">
                <a:solidFill>
                  <a:srgbClr val="000000"/>
                </a:solidFill>
                <a:latin typeface="Arial"/>
                <a:ea typeface="Arial"/>
                <a:cs typeface="Arial"/>
                <a:sym typeface="Arial"/>
              </a:rPr>
              <a:t>There are six types of PIDs that are in use or near production, which include:</a:t>
            </a: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solidFill>
                <a:srgbClr val="000000"/>
              </a:solidFill>
              <a:latin typeface="Arial"/>
              <a:ea typeface="Arial"/>
              <a:cs typeface="Arial"/>
              <a:sym typeface="Arial"/>
            </a:endParaRPr>
          </a:p>
          <a:p>
            <a:pPr indent="-317500" lvl="0" marL="457200" rtl="0" algn="l">
              <a:lnSpc>
                <a:spcPct val="120000"/>
              </a:lnSpc>
              <a:spcBef>
                <a:spcPts val="0"/>
              </a:spcBef>
              <a:spcAft>
                <a:spcPts val="0"/>
              </a:spcAft>
              <a:buSzPts val="1400"/>
              <a:buFont typeface="Arial"/>
              <a:buChar char="●"/>
            </a:pPr>
            <a:r>
              <a:rPr lang="en-GB" sz="1400">
                <a:solidFill>
                  <a:srgbClr val="000000"/>
                </a:solidFill>
                <a:latin typeface="Arial"/>
                <a:ea typeface="Arial"/>
                <a:cs typeface="Arial"/>
                <a:sym typeface="Arial"/>
              </a:rPr>
              <a:t>PIDs for People - these are identifiers for researchers and include ORCID iDs. We support the promotion of these nationally to researchers.  </a:t>
            </a:r>
            <a:endParaRPr sz="1400">
              <a:solidFill>
                <a:srgbClr val="000000"/>
              </a:solidFill>
              <a:latin typeface="Arial"/>
              <a:ea typeface="Arial"/>
              <a:cs typeface="Arial"/>
              <a:sym typeface="Arial"/>
            </a:endParaRPr>
          </a:p>
          <a:p>
            <a:pPr indent="-317500" lvl="0" marL="457200" rtl="0" algn="l">
              <a:lnSpc>
                <a:spcPct val="120000"/>
              </a:lnSpc>
              <a:spcBef>
                <a:spcPts val="0"/>
              </a:spcBef>
              <a:spcAft>
                <a:spcPts val="0"/>
              </a:spcAft>
              <a:buSzPts val="1400"/>
              <a:buFont typeface="Arial"/>
              <a:buChar char="●"/>
            </a:pPr>
            <a:r>
              <a:rPr lang="en-GB" sz="1400">
                <a:solidFill>
                  <a:srgbClr val="000000"/>
                </a:solidFill>
                <a:latin typeface="Arial"/>
                <a:ea typeface="Arial"/>
                <a:cs typeface="Arial"/>
                <a:sym typeface="Arial"/>
              </a:rPr>
              <a:t>PIDs for Organisations &amp; Institutions - these are for research organisations and include ROR.</a:t>
            </a:r>
            <a:endParaRPr sz="1400">
              <a:solidFill>
                <a:srgbClr val="000000"/>
              </a:solidFill>
              <a:latin typeface="Arial"/>
              <a:ea typeface="Arial"/>
              <a:cs typeface="Arial"/>
              <a:sym typeface="Arial"/>
            </a:endParaRPr>
          </a:p>
          <a:p>
            <a:pPr indent="-317500" lvl="0" marL="457200" rtl="0" algn="l">
              <a:spcBef>
                <a:spcPts val="0"/>
              </a:spcBef>
              <a:spcAft>
                <a:spcPts val="0"/>
              </a:spcAft>
              <a:buSzPts val="1400"/>
              <a:buFont typeface="Arial"/>
              <a:buChar char="●"/>
            </a:pPr>
            <a:r>
              <a:rPr lang="en-GB" sz="1400">
                <a:solidFill>
                  <a:srgbClr val="000000"/>
                </a:solidFill>
                <a:latin typeface="Arial"/>
                <a:ea typeface="Arial"/>
                <a:cs typeface="Arial"/>
                <a:sym typeface="Arial"/>
              </a:rPr>
              <a:t>PIDs for Research Grants - Crossref offers Grant IDs, and DataCite is trialing their own version (both are DOIs).</a:t>
            </a:r>
            <a:endParaRPr b="1" sz="1400">
              <a:solidFill>
                <a:srgbClr val="000000"/>
              </a:solidFill>
              <a:latin typeface="Arial"/>
              <a:ea typeface="Arial"/>
              <a:cs typeface="Arial"/>
              <a:sym typeface="Arial"/>
            </a:endParaRPr>
          </a:p>
          <a:p>
            <a:pPr indent="-317500" lvl="0" marL="457200" rtl="0" algn="l">
              <a:lnSpc>
                <a:spcPct val="120000"/>
              </a:lnSpc>
              <a:spcBef>
                <a:spcPts val="0"/>
              </a:spcBef>
              <a:spcAft>
                <a:spcPts val="0"/>
              </a:spcAft>
              <a:buSzPts val="1400"/>
              <a:buFont typeface="Arial"/>
              <a:buChar char="●"/>
            </a:pPr>
            <a:r>
              <a:rPr lang="en-GB" sz="1400">
                <a:solidFill>
                  <a:srgbClr val="000000"/>
                </a:solidFill>
                <a:latin typeface="Arial"/>
                <a:ea typeface="Arial"/>
                <a:cs typeface="Arial"/>
                <a:sym typeface="Arial"/>
              </a:rPr>
              <a:t>PIDs for Instruments - DOIs for instruments</a:t>
            </a:r>
            <a:r>
              <a:rPr b="1" lang="en-GB" sz="1400">
                <a:solidFill>
                  <a:srgbClr val="000000"/>
                </a:solidFill>
                <a:latin typeface="Arial"/>
                <a:ea typeface="Arial"/>
                <a:cs typeface="Arial"/>
                <a:sym typeface="Arial"/>
              </a:rPr>
              <a:t> </a:t>
            </a:r>
            <a:r>
              <a:rPr lang="en-GB" sz="1400">
                <a:solidFill>
                  <a:srgbClr val="000000"/>
                </a:solidFill>
                <a:latin typeface="Arial"/>
                <a:ea typeface="Arial"/>
                <a:cs typeface="Arial"/>
                <a:sym typeface="Arial"/>
              </a:rPr>
              <a:t>are currently being trialed; RRIDs can be used to specify the type or model of instrument, or to reference facilities.</a:t>
            </a:r>
            <a:endParaRPr sz="1400">
              <a:solidFill>
                <a:srgbClr val="000000"/>
              </a:solidFill>
              <a:latin typeface="Arial"/>
              <a:ea typeface="Arial"/>
              <a:cs typeface="Arial"/>
              <a:sym typeface="Arial"/>
            </a:endParaRPr>
          </a:p>
          <a:p>
            <a:pPr indent="-317500" lvl="0" marL="457200" rtl="0" algn="l">
              <a:lnSpc>
                <a:spcPct val="120000"/>
              </a:lnSpc>
              <a:spcBef>
                <a:spcPts val="0"/>
              </a:spcBef>
              <a:spcAft>
                <a:spcPts val="0"/>
              </a:spcAft>
              <a:buSzPts val="1400"/>
              <a:buFont typeface="Arial"/>
              <a:buChar char="●"/>
            </a:pPr>
            <a:r>
              <a:rPr lang="en-GB" sz="1400">
                <a:solidFill>
                  <a:srgbClr val="000000"/>
                </a:solidFill>
                <a:latin typeface="Arial"/>
                <a:ea typeface="Arial"/>
                <a:cs typeface="Arial"/>
                <a:sym typeface="Arial"/>
              </a:rPr>
              <a:t>PIDs for Data and Research Outputs - these are for research outputs/inputs like publications, datasets, software, reviews, preprints, etc and include Crossref and DataCite DOIs, IGSNs, Handles, and more. </a:t>
            </a:r>
            <a:endParaRPr sz="1400">
              <a:solidFill>
                <a:srgbClr val="000000"/>
              </a:solidFill>
              <a:latin typeface="Arial"/>
              <a:ea typeface="Arial"/>
              <a:cs typeface="Arial"/>
              <a:sym typeface="Arial"/>
            </a:endParaRPr>
          </a:p>
          <a:p>
            <a:pPr indent="-317500" lvl="0" marL="457200" rtl="0" algn="l">
              <a:lnSpc>
                <a:spcPct val="120000"/>
              </a:lnSpc>
              <a:spcBef>
                <a:spcPts val="0"/>
              </a:spcBef>
              <a:spcAft>
                <a:spcPts val="0"/>
              </a:spcAft>
              <a:buSzPts val="1400"/>
              <a:buFont typeface="Arial"/>
              <a:buChar char="●"/>
            </a:pPr>
            <a:r>
              <a:rPr lang="en-GB" sz="1400">
                <a:solidFill>
                  <a:srgbClr val="000000"/>
                </a:solidFill>
                <a:latin typeface="Arial"/>
                <a:ea typeface="Arial"/>
                <a:cs typeface="Arial"/>
                <a:sym typeface="Arial"/>
              </a:rPr>
              <a:t>PIDs for Research Projects and Activities - RAiDs, developed by the ARDC, can be used to identify and relate projects, outputs, contributors, and other research activities.</a:t>
            </a:r>
            <a:br>
              <a:rPr lang="en-GB" sz="1400">
                <a:solidFill>
                  <a:srgbClr val="000000"/>
                </a:solidFill>
                <a:latin typeface="Arial"/>
                <a:ea typeface="Arial"/>
                <a:cs typeface="Arial"/>
                <a:sym typeface="Arial"/>
              </a:rPr>
            </a:br>
            <a:endParaRPr sz="1400">
              <a:solidFill>
                <a:srgbClr val="000000"/>
              </a:solidFill>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solidFill>
                <a:srgbClr val="000000"/>
              </a:solidFill>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p:txBody>
      </p:sp>
      <p:sp>
        <p:nvSpPr>
          <p:cNvPr id="1076" name="Google Shape;1076;g2ca5933a7d1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0" name="Google Shape;110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sz="1200">
              <a:solidFill>
                <a:schemeClr val="dk1"/>
              </a:solidFill>
              <a:highlight>
                <a:srgbClr val="FFFFFF"/>
              </a:highlight>
              <a:latin typeface="Arial"/>
              <a:ea typeface="Arial"/>
              <a:cs typeface="Arial"/>
              <a:sym typeface="Arial"/>
            </a:endParaRPr>
          </a:p>
          <a:p>
            <a:pPr indent="0" lvl="0" marL="0" rtl="0" algn="l">
              <a:lnSpc>
                <a:spcPct val="120000"/>
              </a:lnSpc>
              <a:spcBef>
                <a:spcPts val="0"/>
              </a:spcBef>
              <a:spcAft>
                <a:spcPts val="0"/>
              </a:spcAft>
              <a:buClr>
                <a:schemeClr val="dk1"/>
              </a:buClr>
              <a:buSzPts val="1100"/>
              <a:buFont typeface="Arial"/>
              <a:buNone/>
            </a:pPr>
            <a:r>
              <a:rPr b="1" lang="en-GB" sz="1400">
                <a:latin typeface="Arial"/>
                <a:ea typeface="Arial"/>
                <a:cs typeface="Arial"/>
                <a:sym typeface="Arial"/>
              </a:rPr>
              <a:t>ARDC IDENTIFIER SERVICES </a:t>
            </a:r>
            <a:endParaRPr b="1" sz="1400">
              <a:solidFill>
                <a:srgbClr val="434343"/>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rgbClr val="434343"/>
              </a:solidFill>
              <a:latin typeface="Arial"/>
              <a:ea typeface="Arial"/>
              <a:cs typeface="Arial"/>
              <a:sym typeface="Arial"/>
            </a:endParaRPr>
          </a:p>
          <a:p>
            <a:pPr indent="0" lvl="0" marL="0" rtl="0" algn="l">
              <a:lnSpc>
                <a:spcPct val="120000"/>
              </a:lnSpc>
              <a:spcBef>
                <a:spcPts val="0"/>
              </a:spcBef>
              <a:spcAft>
                <a:spcPts val="0"/>
              </a:spcAft>
              <a:buClr>
                <a:schemeClr val="dk1"/>
              </a:buClr>
              <a:buSzPts val="1100"/>
              <a:buFont typeface="Arial"/>
              <a:buNone/>
            </a:pPr>
            <a:r>
              <a:rPr lang="en-GB" sz="1400">
                <a:latin typeface="Arial"/>
                <a:ea typeface="Arial"/>
                <a:cs typeface="Arial"/>
                <a:sym typeface="Arial"/>
              </a:rPr>
              <a:t>With our partners, we have developed a National PID Strategy for Australian institutions. </a:t>
            </a:r>
            <a:endParaRPr sz="1400">
              <a:latin typeface="Arial"/>
              <a:ea typeface="Arial"/>
              <a:cs typeface="Arial"/>
              <a:sym typeface="Arial"/>
            </a:endParaRPr>
          </a:p>
          <a:p>
            <a:pPr indent="0" lvl="0" marL="0" rtl="0" algn="l">
              <a:lnSpc>
                <a:spcPct val="120000"/>
              </a:lnSpc>
              <a:spcBef>
                <a:spcPts val="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0"/>
              </a:spcBef>
              <a:spcAft>
                <a:spcPts val="0"/>
              </a:spcAft>
              <a:buClr>
                <a:srgbClr val="404041"/>
              </a:buClr>
              <a:buSzPts val="2000"/>
              <a:buFont typeface="Arial"/>
              <a:buNone/>
            </a:pPr>
            <a:r>
              <a:rPr lang="en-GB" sz="1400">
                <a:solidFill>
                  <a:srgbClr val="404041"/>
                </a:solidFill>
                <a:latin typeface="Arial"/>
                <a:ea typeface="Arial"/>
                <a:cs typeface="Arial"/>
                <a:sym typeface="Arial"/>
              </a:rPr>
              <a:t>The ARDC offers several services that enable researchers at Australian institutions to assign globally unique persistent identifiers to their data and to related materials such as samples, files, documents, tools and services. </a:t>
            </a:r>
            <a:endParaRPr sz="1400">
              <a:solidFill>
                <a:srgbClr val="404041"/>
              </a:solidFill>
              <a:latin typeface="Arial"/>
              <a:ea typeface="Arial"/>
              <a:cs typeface="Arial"/>
              <a:sym typeface="Arial"/>
            </a:endParaRPr>
          </a:p>
          <a:p>
            <a:pPr indent="0" lvl="0" marL="0" rtl="0" algn="l">
              <a:spcBef>
                <a:spcPts val="0"/>
              </a:spcBef>
              <a:spcAft>
                <a:spcPts val="0"/>
              </a:spcAft>
              <a:buClr>
                <a:srgbClr val="404041"/>
              </a:buClr>
              <a:buSzPts val="2000"/>
              <a:buFont typeface="Arial"/>
              <a:buNone/>
            </a:pPr>
            <a:r>
              <a:t/>
            </a:r>
            <a:endParaRPr sz="1400">
              <a:solidFill>
                <a:srgbClr val="404041"/>
              </a:solidFill>
              <a:latin typeface="Arial"/>
              <a:ea typeface="Arial"/>
              <a:cs typeface="Arial"/>
              <a:sym typeface="Arial"/>
            </a:endParaRPr>
          </a:p>
          <a:p>
            <a:pPr indent="0" lvl="0" marL="0" rtl="0" algn="l">
              <a:spcBef>
                <a:spcPts val="0"/>
              </a:spcBef>
              <a:spcAft>
                <a:spcPts val="0"/>
              </a:spcAft>
              <a:buClr>
                <a:srgbClr val="404041"/>
              </a:buClr>
              <a:buSzPts val="2000"/>
              <a:buFont typeface="Arial"/>
              <a:buNone/>
            </a:pPr>
            <a:r>
              <a:rPr lang="en-GB" sz="1400">
                <a:solidFill>
                  <a:srgbClr val="404041"/>
                </a:solidFill>
                <a:latin typeface="Arial"/>
                <a:ea typeface="Arial"/>
                <a:cs typeface="Arial"/>
                <a:sym typeface="Arial"/>
              </a:rPr>
              <a:t>This supports researchers in discovering, citing and attributing these resources. </a:t>
            </a:r>
            <a:endParaRPr sz="1400">
              <a:solidFill>
                <a:srgbClr val="434343"/>
              </a:solidFill>
              <a:latin typeface="Arial"/>
              <a:ea typeface="Arial"/>
              <a:cs typeface="Arial"/>
              <a:sym typeface="Arial"/>
            </a:endParaRPr>
          </a:p>
          <a:p>
            <a:pPr indent="0" lvl="0" marL="0" rtl="0" algn="l">
              <a:spcBef>
                <a:spcPts val="0"/>
              </a:spcBef>
              <a:spcAft>
                <a:spcPts val="0"/>
              </a:spcAft>
              <a:buClr>
                <a:srgbClr val="434343"/>
              </a:buClr>
              <a:buSzPts val="1200"/>
              <a:buFont typeface="Calibri"/>
              <a:buNone/>
            </a:pPr>
            <a:r>
              <a:t/>
            </a:r>
            <a:endParaRPr sz="1400">
              <a:solidFill>
                <a:srgbClr val="434343"/>
              </a:solidFill>
              <a:latin typeface="Arial"/>
              <a:ea typeface="Arial"/>
              <a:cs typeface="Arial"/>
              <a:sym typeface="Arial"/>
            </a:endParaRPr>
          </a:p>
          <a:p>
            <a:pPr indent="0" lvl="0" marL="0" rtl="0" algn="l">
              <a:spcBef>
                <a:spcPts val="0"/>
              </a:spcBef>
              <a:spcAft>
                <a:spcPts val="0"/>
              </a:spcAft>
              <a:buClr>
                <a:srgbClr val="434343"/>
              </a:buClr>
              <a:buSzPts val="1200"/>
              <a:buFont typeface="Calibri"/>
              <a:buNone/>
            </a:pPr>
            <a:r>
              <a:rPr lang="en-GB" sz="1400">
                <a:solidFill>
                  <a:srgbClr val="434343"/>
                </a:solidFill>
                <a:latin typeface="Arial"/>
                <a:ea typeface="Arial"/>
                <a:cs typeface="Arial"/>
                <a:sym typeface="Arial"/>
              </a:rPr>
              <a:t>Services to create and manage Persistent Identifiers for research data, samples, files, document, projects and other digital objects (DOIs, IGSN, ORCiD, RORs, RAiDs)</a:t>
            </a:r>
            <a:endParaRPr sz="1400">
              <a:latin typeface="Arial"/>
              <a:ea typeface="Arial"/>
              <a:cs typeface="Arial"/>
              <a:sym typeface="Arial"/>
            </a:endParaRPr>
          </a:p>
          <a:p>
            <a:pPr indent="-317500" lvl="0" marL="457200" rtl="0" algn="l">
              <a:lnSpc>
                <a:spcPct val="115000"/>
              </a:lnSpc>
              <a:spcBef>
                <a:spcPts val="600"/>
              </a:spcBef>
              <a:spcAft>
                <a:spcPts val="0"/>
              </a:spcAft>
              <a:buClr>
                <a:srgbClr val="434343"/>
              </a:buClr>
              <a:buSzPts val="1400"/>
              <a:buChar char="●"/>
            </a:pPr>
            <a:r>
              <a:rPr lang="en-GB" sz="1400">
                <a:solidFill>
                  <a:srgbClr val="434343"/>
                </a:solidFill>
                <a:latin typeface="Arial"/>
                <a:ea typeface="Arial"/>
                <a:cs typeface="Arial"/>
                <a:sym typeface="Arial"/>
              </a:rPr>
              <a:t>Contributing to national and international standards and practice for PIDs, inc samples, instruments and activities/projects</a:t>
            </a:r>
            <a:endParaRPr sz="1400">
              <a:latin typeface="Arial"/>
              <a:ea typeface="Arial"/>
              <a:cs typeface="Arial"/>
              <a:sym typeface="Arial"/>
            </a:endParaRPr>
          </a:p>
          <a:p>
            <a:pPr indent="-317500" lvl="0" marL="457200" rtl="0" algn="l">
              <a:lnSpc>
                <a:spcPct val="115000"/>
              </a:lnSpc>
              <a:spcBef>
                <a:spcPts val="0"/>
              </a:spcBef>
              <a:spcAft>
                <a:spcPts val="0"/>
              </a:spcAft>
              <a:buClr>
                <a:srgbClr val="434343"/>
              </a:buClr>
              <a:buSzPts val="1400"/>
              <a:buChar char="●"/>
            </a:pPr>
            <a:r>
              <a:rPr lang="en-GB" sz="1400">
                <a:solidFill>
                  <a:srgbClr val="434343"/>
                </a:solidFill>
                <a:latin typeface="Arial"/>
                <a:ea typeface="Arial"/>
                <a:cs typeface="Arial"/>
                <a:sym typeface="Arial"/>
              </a:rPr>
              <a:t>Enables the tracking of impact over research outputs</a:t>
            </a:r>
            <a:endParaRPr sz="1400">
              <a:solidFill>
                <a:srgbClr val="434343"/>
              </a:solidFill>
              <a:latin typeface="Arial"/>
              <a:ea typeface="Arial"/>
              <a:cs typeface="Arial"/>
              <a:sym typeface="Arial"/>
            </a:endParaRPr>
          </a:p>
          <a:p>
            <a:pPr indent="0" lvl="0" marL="457200" rtl="0" algn="l">
              <a:lnSpc>
                <a:spcPct val="115000"/>
              </a:lnSpc>
              <a:spcBef>
                <a:spcPts val="600"/>
              </a:spcBef>
              <a:spcAft>
                <a:spcPts val="0"/>
              </a:spcAft>
              <a:buClr>
                <a:srgbClr val="434343"/>
              </a:buClr>
              <a:buSzPts val="1200"/>
              <a:buFont typeface="Calibri"/>
              <a:buNone/>
            </a:pPr>
            <a:r>
              <a:rPr lang="en-GB" sz="1400">
                <a:solidFill>
                  <a:srgbClr val="434343"/>
                </a:solidFill>
                <a:latin typeface="Arial"/>
                <a:ea typeface="Arial"/>
                <a:cs typeface="Arial"/>
                <a:sym typeface="Arial"/>
              </a:rPr>
              <a:t>https://ardc.edu.au/services/identifier/</a:t>
            </a:r>
            <a:endParaRPr sz="1400">
              <a:latin typeface="Arial"/>
              <a:ea typeface="Arial"/>
              <a:cs typeface="Arial"/>
              <a:sym typeface="Arial"/>
            </a:endParaRPr>
          </a:p>
          <a:p>
            <a:pPr indent="0" lvl="0" marL="0" rtl="0" algn="l">
              <a:spcBef>
                <a:spcPts val="0"/>
              </a:spcBef>
              <a:spcAft>
                <a:spcPts val="0"/>
              </a:spcAft>
              <a:buClr>
                <a:schemeClr val="dk1"/>
              </a:buClr>
              <a:buSzPts val="200"/>
              <a:buFont typeface="Calibri"/>
              <a:buNone/>
            </a:pPr>
            <a:r>
              <a:t/>
            </a:r>
            <a:endParaRPr sz="1000">
              <a:highlight>
                <a:srgbClr val="FFFFFF"/>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i="1" lang="en-GB" sz="1000">
                <a:latin typeface="Arial"/>
                <a:ea typeface="Arial"/>
                <a:cs typeface="Arial"/>
                <a:sym typeface="Arial"/>
              </a:rPr>
              <a:t>Image credit</a:t>
            </a:r>
            <a:endParaRPr i="1" sz="1000">
              <a:highlight>
                <a:srgbClr val="FFFFFF"/>
              </a:highlight>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i="1" lang="en-GB" sz="1000">
                <a:latin typeface="Arial"/>
                <a:ea typeface="Arial"/>
                <a:cs typeface="Arial"/>
                <a:sym typeface="Arial"/>
              </a:rPr>
              <a:t>Image — Rawf8 - 162076001 / AdobeStock.com </a:t>
            </a:r>
            <a:endParaRPr i="1" sz="1000">
              <a:latin typeface="Arial"/>
              <a:ea typeface="Arial"/>
              <a:cs typeface="Arial"/>
              <a:sym typeface="Arial"/>
            </a:endParaRPr>
          </a:p>
          <a:p>
            <a:pPr indent="0" lvl="0" marL="0" rtl="0" algn="l">
              <a:spcBef>
                <a:spcPts val="0"/>
              </a:spcBef>
              <a:spcAft>
                <a:spcPts val="0"/>
              </a:spcAft>
              <a:buClr>
                <a:schemeClr val="dk1"/>
              </a:buClr>
              <a:buSzPts val="200"/>
              <a:buFont typeface="Calibri"/>
              <a:buNone/>
            </a:pPr>
            <a:r>
              <a:t/>
            </a:r>
            <a:endParaRPr sz="1500">
              <a:highlight>
                <a:srgbClr val="FFFFFF"/>
              </a:highlight>
              <a:latin typeface="Arial"/>
              <a:ea typeface="Arial"/>
              <a:cs typeface="Arial"/>
              <a:sym typeface="Arial"/>
            </a:endParaRPr>
          </a:p>
        </p:txBody>
      </p:sp>
      <p:sp>
        <p:nvSpPr>
          <p:cNvPr id="1101" name="Google Shape;110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2bcffc4a86c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22" name="Google Shape;1122;g2bcffc4a86c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latin typeface="Arial"/>
                <a:ea typeface="Arial"/>
                <a:cs typeface="Arial"/>
                <a:sym typeface="Arial"/>
              </a:rPr>
              <a:t>RESEARCH DATA AND INFORMATION SERVICES </a:t>
            </a:r>
            <a:endParaRPr b="1"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ARDC provides a number of connected data and information services that support the discovery of data, software and tools with related information on grants, research activities, publications, authors and contributors.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Our information services support unambiguous identification of data, materials, projects, vocabularies, activities and services.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This facilitates the interoperability, use and reuse of the data assets created.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rPr lang="en-GB" sz="1400">
                <a:latin typeface="Arial"/>
                <a:ea typeface="Arial"/>
                <a:cs typeface="Arial"/>
                <a:sym typeface="Arial"/>
              </a:rPr>
              <a:t>Services include:</a:t>
            </a:r>
            <a:endParaRPr sz="1400">
              <a:latin typeface="Arial"/>
              <a:ea typeface="Arial"/>
              <a:cs typeface="Arial"/>
              <a:sym typeface="Arial"/>
            </a:endParaRPr>
          </a:p>
          <a:p>
            <a:pPr indent="-317500" lvl="0" marL="457200" rtl="0" algn="l">
              <a:spcBef>
                <a:spcPts val="0"/>
              </a:spcBef>
              <a:spcAft>
                <a:spcPts val="0"/>
              </a:spcAft>
              <a:buSzPts val="1400"/>
              <a:buChar char="●"/>
            </a:pPr>
            <a:r>
              <a:rPr lang="en-GB" sz="1400">
                <a:latin typeface="Arial"/>
                <a:ea typeface="Arial"/>
                <a:cs typeface="Arial"/>
                <a:sym typeface="Arial"/>
              </a:rPr>
              <a:t>Research Data Australia - an online data discovery portal</a:t>
            </a:r>
            <a:endParaRPr sz="1400">
              <a:latin typeface="Arial"/>
              <a:ea typeface="Arial"/>
              <a:cs typeface="Arial"/>
              <a:sym typeface="Arial"/>
            </a:endParaRPr>
          </a:p>
          <a:p>
            <a:pPr indent="-317500" lvl="1" marL="914400" rtl="0" algn="l">
              <a:spcBef>
                <a:spcPts val="0"/>
              </a:spcBef>
              <a:spcAft>
                <a:spcPts val="0"/>
              </a:spcAft>
              <a:buClr>
                <a:schemeClr val="dk1"/>
              </a:buClr>
              <a:buSzPts val="1400"/>
              <a:buChar char="○"/>
            </a:pPr>
            <a:r>
              <a:rPr lang="en-GB" sz="1400">
                <a:latin typeface="Arial"/>
                <a:ea typeface="Arial"/>
                <a:cs typeface="Arial"/>
                <a:sym typeface="Arial"/>
              </a:rPr>
              <a:t>Specialist platforms, including:</a:t>
            </a:r>
            <a:endParaRPr sz="1400">
              <a:latin typeface="Arial"/>
              <a:ea typeface="Arial"/>
              <a:cs typeface="Arial"/>
              <a:sym typeface="Arial"/>
            </a:endParaRPr>
          </a:p>
          <a:p>
            <a:pPr indent="-317500" lvl="2" marL="1371600" rtl="0" algn="l">
              <a:spcBef>
                <a:spcPts val="0"/>
              </a:spcBef>
              <a:spcAft>
                <a:spcPts val="0"/>
              </a:spcAft>
              <a:buClr>
                <a:schemeClr val="dk1"/>
              </a:buClr>
              <a:buSzPts val="1400"/>
              <a:buChar char="■"/>
            </a:pPr>
            <a:r>
              <a:rPr lang="en-GB" sz="1400">
                <a:latin typeface="Arial"/>
                <a:ea typeface="Arial"/>
                <a:cs typeface="Arial"/>
                <a:sym typeface="Arial"/>
              </a:rPr>
              <a:t>Health Data Australia - a national catalogue of Australian health data, starting with clinical data</a:t>
            </a:r>
            <a:endParaRPr sz="1400">
              <a:latin typeface="Arial"/>
              <a:ea typeface="Arial"/>
              <a:cs typeface="Arial"/>
              <a:sym typeface="Arial"/>
            </a:endParaRPr>
          </a:p>
          <a:p>
            <a:pPr indent="-317500" lvl="2" marL="1371600" rtl="0" algn="l">
              <a:spcBef>
                <a:spcPts val="0"/>
              </a:spcBef>
              <a:spcAft>
                <a:spcPts val="0"/>
              </a:spcAft>
              <a:buClr>
                <a:schemeClr val="dk1"/>
              </a:buClr>
              <a:buSzPts val="1400"/>
              <a:buChar char="■"/>
            </a:pPr>
            <a:r>
              <a:rPr lang="en-GB" sz="1400">
                <a:latin typeface="Arial"/>
                <a:ea typeface="Arial"/>
                <a:cs typeface="Arial"/>
                <a:sym typeface="Arial"/>
              </a:rPr>
              <a:t>Research Link Australia - a portal for bridging the information gap between research, industry, business and government for impactful innovation</a:t>
            </a:r>
            <a:endParaRPr sz="1400">
              <a:latin typeface="Arial"/>
              <a:ea typeface="Arial"/>
              <a:cs typeface="Arial"/>
              <a:sym typeface="Arial"/>
            </a:endParaRPr>
          </a:p>
          <a:p>
            <a:pPr indent="-317500" lvl="2" marL="1371600" rtl="0" algn="l">
              <a:spcBef>
                <a:spcPts val="0"/>
              </a:spcBef>
              <a:spcAft>
                <a:spcPts val="0"/>
              </a:spcAft>
              <a:buSzPts val="1400"/>
              <a:buFont typeface="Arial"/>
              <a:buChar char="■"/>
            </a:pPr>
            <a:r>
              <a:rPr lang="en-GB" sz="1400">
                <a:latin typeface="Arial"/>
                <a:ea typeface="Arial"/>
                <a:cs typeface="Arial"/>
                <a:sym typeface="Arial"/>
              </a:rPr>
              <a:t>Grants</a:t>
            </a:r>
            <a:endParaRPr sz="1400">
              <a:latin typeface="Arial"/>
              <a:ea typeface="Arial"/>
              <a:cs typeface="Arial"/>
              <a:sym typeface="Arial"/>
            </a:endParaRPr>
          </a:p>
          <a:p>
            <a:pPr indent="-317500" lvl="0" marL="457200" rtl="0" algn="l">
              <a:spcBef>
                <a:spcPts val="0"/>
              </a:spcBef>
              <a:spcAft>
                <a:spcPts val="0"/>
              </a:spcAft>
              <a:buSzPts val="1400"/>
              <a:buChar char="●"/>
            </a:pPr>
            <a:r>
              <a:rPr lang="en-GB" sz="1400">
                <a:latin typeface="Arial"/>
                <a:ea typeface="Arial"/>
                <a:cs typeface="Arial"/>
                <a:sym typeface="Arial"/>
              </a:rPr>
              <a:t>Research Vocabularies Australia - an online service for creating, managing, finding and accessing controlled vocabularies, which make the meaning of research data clear and explicit</a:t>
            </a:r>
            <a:endParaRPr sz="1400">
              <a:latin typeface="Arial"/>
              <a:ea typeface="Arial"/>
              <a:cs typeface="Arial"/>
              <a:sym typeface="Arial"/>
            </a:endParaRPr>
          </a:p>
          <a:p>
            <a:pPr indent="-317500" lvl="0" marL="457200" rtl="0" algn="l">
              <a:spcBef>
                <a:spcPts val="0"/>
              </a:spcBef>
              <a:spcAft>
                <a:spcPts val="0"/>
              </a:spcAft>
              <a:buSzPts val="1400"/>
              <a:buChar char="●"/>
            </a:pPr>
            <a:r>
              <a:rPr lang="en-GB" sz="1400">
                <a:latin typeface="Arial"/>
                <a:ea typeface="Arial"/>
                <a:cs typeface="Arial"/>
                <a:sym typeface="Arial"/>
              </a:rPr>
              <a:t>Identifier</a:t>
            </a:r>
            <a:r>
              <a:rPr lang="en-GB" sz="1400">
                <a:latin typeface="Arial"/>
                <a:ea typeface="Arial"/>
                <a:cs typeface="Arial"/>
                <a:sym typeface="Arial"/>
              </a:rPr>
              <a:t> Services - a range of services for research organisations to create and manage persistent </a:t>
            </a:r>
            <a:r>
              <a:rPr lang="en-GB" sz="1400">
                <a:latin typeface="Arial"/>
                <a:ea typeface="Arial"/>
                <a:cs typeface="Arial"/>
                <a:sym typeface="Arial"/>
              </a:rPr>
              <a:t>identifiers</a:t>
            </a:r>
            <a:endParaRPr sz="1400">
              <a:latin typeface="Arial"/>
              <a:ea typeface="Arial"/>
              <a:cs typeface="Arial"/>
              <a:sym typeface="Arial"/>
            </a:endParaRPr>
          </a:p>
          <a:p>
            <a:pPr indent="0" lvl="0" marL="0" rtl="0" algn="l">
              <a:lnSpc>
                <a:spcPct val="115000"/>
              </a:lnSpc>
              <a:spcBef>
                <a:spcPts val="0"/>
              </a:spcBef>
              <a:spcAft>
                <a:spcPts val="0"/>
              </a:spcAft>
              <a:buNone/>
            </a:pPr>
            <a:r>
              <a:t/>
            </a:r>
            <a:endParaRPr sz="1400">
              <a:latin typeface="Arial"/>
              <a:ea typeface="Arial"/>
              <a:cs typeface="Arial"/>
              <a:sym typeface="Arial"/>
            </a:endParaRPr>
          </a:p>
          <a:p>
            <a:pPr indent="0" lvl="0" marL="0" rtl="0" algn="l">
              <a:lnSpc>
                <a:spcPct val="115000"/>
              </a:lnSpc>
              <a:spcBef>
                <a:spcPts val="0"/>
              </a:spcBef>
              <a:spcAft>
                <a:spcPts val="0"/>
              </a:spcAft>
              <a:buNone/>
            </a:pPr>
            <a:r>
              <a:rPr lang="en-GB" sz="1400">
                <a:latin typeface="Arial"/>
                <a:ea typeface="Arial"/>
                <a:cs typeface="Arial"/>
                <a:sym typeface="Arial"/>
              </a:rPr>
              <a:t>All of these </a:t>
            </a:r>
            <a:r>
              <a:rPr lang="en-GB" sz="1400">
                <a:latin typeface="Arial"/>
                <a:ea typeface="Arial"/>
                <a:cs typeface="Arial"/>
                <a:sym typeface="Arial"/>
              </a:rPr>
              <a:t>services are hosted on the ARDC Nectar Research Cloud - Australia’s national research cloud service. </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r>
              <a:t/>
            </a:r>
            <a:endParaRPr/>
          </a:p>
        </p:txBody>
      </p:sp>
      <p:sp>
        <p:nvSpPr>
          <p:cNvPr id="1123" name="Google Shape;1123;g2bcffc4a86c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2c2f1f8a081_3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3" name="Google Shape;1143;g2c2f1f8a081_3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1400">
                <a:solidFill>
                  <a:srgbClr val="000000"/>
                </a:solidFill>
                <a:latin typeface="Arial"/>
                <a:ea typeface="Arial"/>
                <a:cs typeface="Arial"/>
                <a:sym typeface="Arial"/>
              </a:rPr>
              <a:t>OUR AUDIENCES</a:t>
            </a:r>
            <a:endParaRPr b="1" sz="1400">
              <a:solidFill>
                <a:srgbClr val="000000"/>
              </a:solidFill>
              <a:latin typeface="Arial"/>
              <a:ea typeface="Arial"/>
              <a:cs typeface="Arial"/>
              <a:sym typeface="Arial"/>
            </a:endParaRPr>
          </a:p>
          <a:p>
            <a:pPr indent="0" lvl="0" marL="0" rtl="0" algn="l">
              <a:spcBef>
                <a:spcPts val="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0"/>
              </a:spcAft>
              <a:buNone/>
            </a:pPr>
            <a:r>
              <a:rPr lang="en-GB" sz="1400">
                <a:solidFill>
                  <a:srgbClr val="000000"/>
                </a:solidFill>
                <a:latin typeface="Arial"/>
                <a:ea typeface="Arial"/>
                <a:cs typeface="Arial"/>
                <a:sym typeface="Arial"/>
              </a:rPr>
              <a:t>These are the ARDC’s key audiences. </a:t>
            </a:r>
            <a:endParaRPr sz="1400">
              <a:latin typeface="Arial"/>
              <a:ea typeface="Arial"/>
              <a:cs typeface="Arial"/>
              <a:sym typeface="Arial"/>
            </a:endParaRPr>
          </a:p>
          <a:p>
            <a:pPr indent="0" lvl="0" marL="0" rtl="0" algn="l">
              <a:spcBef>
                <a:spcPts val="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0"/>
              </a:spcAft>
              <a:buClr>
                <a:schemeClr val="dk1"/>
              </a:buClr>
              <a:buFont typeface="Arial"/>
              <a:buNone/>
            </a:pPr>
            <a:r>
              <a:rPr lang="en-GB" sz="1400">
                <a:latin typeface="Arial"/>
                <a:ea typeface="Arial"/>
                <a:cs typeface="Arial"/>
                <a:sym typeface="Arial"/>
              </a:rPr>
              <a:t>On the left we have researchers who are at the centre of everything we do. They are the end-users of the tools, services and resources we develop and support.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rPr lang="en-GB" sz="1400">
                <a:latin typeface="Arial"/>
                <a:ea typeface="Arial"/>
                <a:cs typeface="Arial"/>
                <a:sym typeface="Arial"/>
              </a:rPr>
              <a:t>This includes academic, government and industry researchers in Australia from any discipline, from any institution, using any technology. </a:t>
            </a:r>
            <a:endParaRPr sz="1400">
              <a:solidFill>
                <a:srgbClr val="000000"/>
              </a:solidFill>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rPr lang="en-GB" sz="1400">
                <a:latin typeface="Arial"/>
                <a:ea typeface="Arial"/>
                <a:cs typeface="Arial"/>
                <a:sym typeface="Arial"/>
              </a:rPr>
              <a:t>In the middle we have people and organisations that build infrastructure or support researchers to manage their research data, including our project partners.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rPr lang="en-GB" sz="1400">
                <a:latin typeface="Arial"/>
                <a:ea typeface="Arial"/>
                <a:cs typeface="Arial"/>
                <a:sym typeface="Arial"/>
              </a:rPr>
              <a:t>These are people who work with researchers, like university librarians or those who build and run digital research infrastructure for researchers.</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rPr lang="en-GB" sz="1400">
                <a:latin typeface="Arial"/>
                <a:ea typeface="Arial"/>
                <a:cs typeface="Arial"/>
                <a:sym typeface="Arial"/>
              </a:rPr>
              <a:t>On the right are our key stakeholders, who include the Australian Government, research funders (ARC, NHMRC), national and international research data organisations and ARDC members.</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a:p>
            <a:pPr indent="0" lvl="0" marL="0" rtl="0" algn="l">
              <a:spcBef>
                <a:spcPts val="0"/>
              </a:spcBef>
              <a:spcAft>
                <a:spcPts val="0"/>
              </a:spcAft>
              <a:buNone/>
            </a:pPr>
            <a:br>
              <a:rPr lang="en-GB">
                <a:latin typeface="Arial"/>
                <a:ea typeface="Arial"/>
                <a:cs typeface="Arial"/>
                <a:sym typeface="Arial"/>
              </a:rPr>
            </a:br>
            <a:br>
              <a:rPr lang="en-GB">
                <a:latin typeface="Arial"/>
                <a:ea typeface="Arial"/>
                <a:cs typeface="Arial"/>
                <a:sym typeface="Arial"/>
              </a:rPr>
            </a:br>
            <a:br>
              <a:rPr lang="en-GB">
                <a:latin typeface="Arial"/>
                <a:ea typeface="Arial"/>
                <a:cs typeface="Arial"/>
                <a:sym typeface="Arial"/>
              </a:rPr>
            </a:br>
            <a:endParaRPr>
              <a:latin typeface="Arial"/>
              <a:ea typeface="Arial"/>
              <a:cs typeface="Arial"/>
              <a:sym typeface="Arial"/>
            </a:endParaRPr>
          </a:p>
          <a:p>
            <a:pPr indent="0" lvl="0" marL="0" rtl="0" algn="l">
              <a:spcBef>
                <a:spcPts val="0"/>
              </a:spcBef>
              <a:spcAft>
                <a:spcPts val="0"/>
              </a:spcAft>
              <a:buNone/>
            </a:pPr>
            <a:br>
              <a:rPr lang="en-GB">
                <a:latin typeface="Arial"/>
                <a:ea typeface="Arial"/>
                <a:cs typeface="Arial"/>
                <a:sym typeface="Arial"/>
              </a:rPr>
            </a:br>
            <a:endParaRPr>
              <a:latin typeface="Arial"/>
              <a:ea typeface="Arial"/>
              <a:cs typeface="Arial"/>
              <a:sym typeface="Arial"/>
            </a:endParaRPr>
          </a:p>
        </p:txBody>
      </p:sp>
      <p:sp>
        <p:nvSpPr>
          <p:cNvPr id="1144" name="Google Shape;1144;g2c2f1f8a081_3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1" name="Google Shape;116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b="1" lang="en-GB" sz="1400">
                <a:latin typeface="Arial"/>
                <a:ea typeface="Arial"/>
                <a:cs typeface="Arial"/>
                <a:sym typeface="Arial"/>
              </a:rPr>
              <a:t>IN NUMBERS</a:t>
            </a:r>
            <a:br>
              <a:rPr lang="en-GB" sz="1400">
                <a:solidFill>
                  <a:schemeClr val="dk1"/>
                </a:solidFill>
                <a:latin typeface="Arial"/>
                <a:ea typeface="Arial"/>
                <a:cs typeface="Arial"/>
                <a:sym typeface="Arial"/>
              </a:rPr>
            </a:br>
            <a:endParaRPr sz="1400">
              <a:solidFill>
                <a:srgbClr val="434343"/>
              </a:solidFill>
              <a:latin typeface="Arial"/>
              <a:ea typeface="Arial"/>
              <a:cs typeface="Arial"/>
              <a:sym typeface="Arial"/>
            </a:endParaRPr>
          </a:p>
          <a:p>
            <a:pPr indent="0" lvl="0" marL="0" rtl="0" algn="l">
              <a:lnSpc>
                <a:spcPct val="115000"/>
              </a:lnSpc>
              <a:spcBef>
                <a:spcPts val="0"/>
              </a:spcBef>
              <a:spcAft>
                <a:spcPts val="0"/>
              </a:spcAft>
              <a:buNone/>
            </a:pPr>
            <a:r>
              <a:rPr lang="en-GB" sz="1400">
                <a:solidFill>
                  <a:srgbClr val="434343"/>
                </a:solidFill>
                <a:latin typeface="Arial"/>
                <a:ea typeface="Arial"/>
                <a:cs typeface="Arial"/>
                <a:sym typeface="Arial"/>
              </a:rPr>
              <a:t>Nectar has enabled more than 24,000 researchers to work on 5,500+ groundbreaking research projects since 2012</a:t>
            </a:r>
            <a:endParaRPr sz="1400">
              <a:latin typeface="Arial"/>
              <a:ea typeface="Arial"/>
              <a:cs typeface="Arial"/>
              <a:sym typeface="Arial"/>
            </a:endParaRPr>
          </a:p>
          <a:p>
            <a:pPr indent="0" lvl="0" marL="0" rtl="0" algn="l">
              <a:lnSpc>
                <a:spcPct val="115000"/>
              </a:lnSpc>
              <a:spcBef>
                <a:spcPts val="0"/>
              </a:spcBef>
              <a:spcAft>
                <a:spcPts val="0"/>
              </a:spcAft>
              <a:buNone/>
            </a:pPr>
            <a:r>
              <a:t/>
            </a:r>
            <a:endParaRPr sz="1400">
              <a:solidFill>
                <a:srgbClr val="434343"/>
              </a:solidFill>
              <a:latin typeface="Arial"/>
              <a:ea typeface="Arial"/>
              <a:cs typeface="Arial"/>
              <a:sym typeface="Arial"/>
            </a:endParaRPr>
          </a:p>
          <a:p>
            <a:pPr indent="0" lvl="0" marL="0" rtl="0" algn="l">
              <a:lnSpc>
                <a:spcPct val="115000"/>
              </a:lnSpc>
              <a:spcBef>
                <a:spcPts val="0"/>
              </a:spcBef>
              <a:spcAft>
                <a:spcPts val="0"/>
              </a:spcAft>
              <a:buNone/>
            </a:pPr>
            <a:r>
              <a:rPr lang="en-GB" sz="1400">
                <a:solidFill>
                  <a:srgbClr val="434343"/>
                </a:solidFill>
                <a:latin typeface="Arial"/>
                <a:ea typeface="Arial"/>
                <a:cs typeface="Arial"/>
                <a:sym typeface="Arial"/>
              </a:rPr>
              <a:t>In the last year there were over 4,163 active users of Nectar</a:t>
            </a:r>
            <a:endParaRPr sz="1400">
              <a:latin typeface="Arial"/>
              <a:ea typeface="Arial"/>
              <a:cs typeface="Arial"/>
              <a:sym typeface="Arial"/>
            </a:endParaRPr>
          </a:p>
          <a:p>
            <a:pPr indent="0" lvl="0" marL="0" rtl="0" algn="l">
              <a:lnSpc>
                <a:spcPct val="115000"/>
              </a:lnSpc>
              <a:spcBef>
                <a:spcPts val="0"/>
              </a:spcBef>
              <a:spcAft>
                <a:spcPts val="0"/>
              </a:spcAft>
              <a:buNone/>
            </a:pPr>
            <a:r>
              <a:t/>
            </a:r>
            <a:endParaRPr sz="1400">
              <a:solidFill>
                <a:srgbClr val="434343"/>
              </a:solidFill>
              <a:latin typeface="Arial"/>
              <a:ea typeface="Arial"/>
              <a:cs typeface="Arial"/>
              <a:sym typeface="Arial"/>
            </a:endParaRPr>
          </a:p>
          <a:p>
            <a:pPr indent="0" lvl="0" marL="0" rtl="0" algn="l">
              <a:lnSpc>
                <a:spcPct val="115000"/>
              </a:lnSpc>
              <a:spcBef>
                <a:spcPts val="0"/>
              </a:spcBef>
              <a:spcAft>
                <a:spcPts val="0"/>
              </a:spcAft>
              <a:buNone/>
            </a:pPr>
            <a:r>
              <a:rPr lang="en-GB" sz="1400">
                <a:solidFill>
                  <a:srgbClr val="434343"/>
                </a:solidFill>
                <a:latin typeface="Arial"/>
                <a:ea typeface="Arial"/>
                <a:cs typeface="Arial"/>
                <a:sym typeface="Arial"/>
              </a:rPr>
              <a:t>Nectar hosts many research platforms and services that collectively have more than 50,000 users.</a:t>
            </a:r>
            <a:endParaRPr sz="1400">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p:txBody>
      </p:sp>
      <p:sp>
        <p:nvSpPr>
          <p:cNvPr id="1162" name="Google Shape;116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2ca5933a7d1_0_6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8" name="Google Shape;1238;g2ca5933a7d1_0_6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1400">
                <a:solidFill>
                  <a:schemeClr val="dk1"/>
                </a:solidFill>
                <a:highlight>
                  <a:schemeClr val="lt1"/>
                </a:highlight>
                <a:latin typeface="Arial"/>
                <a:ea typeface="Arial"/>
                <a:cs typeface="Arial"/>
                <a:sym typeface="Arial"/>
              </a:rPr>
              <a:t>ARDC RESEARCH DATA AUSTRALIA</a:t>
            </a:r>
            <a:endParaRPr b="1"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latin typeface="Arial"/>
                <a:ea typeface="Arial"/>
                <a:cs typeface="Arial"/>
                <a:sym typeface="Arial"/>
              </a:rPr>
              <a:t>Operating since 2011, </a:t>
            </a:r>
            <a:r>
              <a:rPr lang="en-GB" sz="1400">
                <a:solidFill>
                  <a:schemeClr val="dk1"/>
                </a:solidFill>
                <a:latin typeface="Arial"/>
                <a:ea typeface="Arial"/>
                <a:cs typeface="Arial"/>
                <a:sym typeface="Arial"/>
              </a:rPr>
              <a:t>Research Data Australia (RDA) is a free, searchable portal which brings together research data collections from projects and institutions across Australia. </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latin typeface="Arial"/>
                <a:ea typeface="Arial"/>
                <a:cs typeface="Arial"/>
                <a:sym typeface="Arial"/>
              </a:rPr>
              <a:t>Data owners or managers can create metadata records in their own repositories which are then published in RDA.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latin typeface="Arial"/>
                <a:ea typeface="Arial"/>
                <a:cs typeface="Arial"/>
                <a:sym typeface="Arial"/>
              </a:rPr>
              <a:t>The data itself is stored and published with the source institution.</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Researchers can find, access and reuse data for research from 100+ Australian research organisations, government agencies and cultural institutions in ARDC’s Research Data Australia portal.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There are 193,945 research data collections  catalogued.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They can search data by subjects, themed collections, projects and more.</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RDA provides metadata and links to data held by publishing partners.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Did you know that RDA is a portal service as well? </a:t>
            </a:r>
            <a:endParaRPr sz="14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GB" sz="1400">
                <a:solidFill>
                  <a:schemeClr val="dk1"/>
                </a:solidFill>
                <a:latin typeface="Arial"/>
                <a:ea typeface="Arial"/>
                <a:cs typeface="Arial"/>
                <a:sym typeface="Arial"/>
              </a:rPr>
              <a:t>One portal allows you to search for Australian Research Grants. You can find principal research funders, project descriptions, grant identifiers and connections to related datasets and publications.</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solidFill>
                <a:schemeClr val="dk1"/>
              </a:solidFill>
              <a:highlight>
                <a:srgbClr val="FFFFFF"/>
              </a:highlight>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highlight>
                  <a:srgbClr val="FFFFFF"/>
                </a:highlight>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i="1" lang="en-GB" sz="1000">
                <a:latin typeface="Arial"/>
                <a:ea typeface="Arial"/>
                <a:cs typeface="Arial"/>
                <a:sym typeface="Arial"/>
              </a:rPr>
              <a:t>Image credit</a:t>
            </a:r>
            <a:endParaRPr i="1" sz="1400">
              <a:latin typeface="Arial"/>
              <a:ea typeface="Arial"/>
              <a:cs typeface="Arial"/>
              <a:sym typeface="Arial"/>
            </a:endParaRPr>
          </a:p>
          <a:p>
            <a:pPr indent="0" lvl="0" marL="0" rtl="0" algn="l">
              <a:spcBef>
                <a:spcPts val="0"/>
              </a:spcBef>
              <a:spcAft>
                <a:spcPts val="0"/>
              </a:spcAft>
              <a:buNone/>
            </a:pPr>
            <a:r>
              <a:rPr lang="en-GB" sz="1050">
                <a:solidFill>
                  <a:srgbClr val="444746"/>
                </a:solidFill>
                <a:latin typeface="Roboto"/>
                <a:ea typeface="Roboto"/>
                <a:cs typeface="Roboto"/>
                <a:sym typeface="Roboto"/>
              </a:rPr>
              <a:t>Clockwise from top: Language Data Commons of Australia (LDaCA), Australian Child and Youth Wellbeing Atlas and Australian Coronial Law Library are all examples of data assets discoverable in ARDC Research Data Australia.</a:t>
            </a:r>
            <a:endParaRPr>
              <a:latin typeface="Arial"/>
              <a:ea typeface="Arial"/>
              <a:cs typeface="Arial"/>
              <a:sym typeface="Arial"/>
            </a:endParaRPr>
          </a:p>
        </p:txBody>
      </p:sp>
      <p:sp>
        <p:nvSpPr>
          <p:cNvPr id="1239" name="Google Shape;1239;g2ca5933a7d1_0_6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3e9e60e4fd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33e9e60e4fd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8" name="Google Shape;1268;g33e9e60e4fd_0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3410100b155_2_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3410100b155_2_4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4" name="Google Shape;128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b="1" lang="en-GB" sz="1400">
                <a:solidFill>
                  <a:schemeClr val="dk1"/>
                </a:solidFill>
                <a:latin typeface="Arial"/>
                <a:ea typeface="Arial"/>
                <a:cs typeface="Arial"/>
                <a:sym typeface="Arial"/>
              </a:rPr>
              <a:t>COMMUNITIES OF PRACTICE </a:t>
            </a:r>
            <a:endParaRPr sz="1400">
              <a:latin typeface="Arial"/>
              <a:ea typeface="Arial"/>
              <a:cs typeface="Arial"/>
              <a:sym typeface="Arial"/>
            </a:endParaRPr>
          </a:p>
          <a:p>
            <a:pPr indent="0" lvl="0" marL="0" rtl="0" algn="l">
              <a:spcBef>
                <a:spcPts val="60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600"/>
              </a:spcBef>
              <a:spcAft>
                <a:spcPts val="0"/>
              </a:spcAft>
              <a:buClr>
                <a:schemeClr val="dk1"/>
              </a:buClr>
              <a:buSzPts val="1200"/>
              <a:buFont typeface="Calibri"/>
              <a:buNone/>
            </a:pPr>
            <a:r>
              <a:rPr lang="en-GB" sz="1400">
                <a:latin typeface="Arial"/>
                <a:ea typeface="Arial"/>
                <a:cs typeface="Arial"/>
                <a:sym typeface="Arial"/>
              </a:rPr>
              <a:t>To support the research community, w</a:t>
            </a:r>
            <a:r>
              <a:rPr lang="en-GB" sz="1400">
                <a:solidFill>
                  <a:schemeClr val="dk1"/>
                </a:solidFill>
                <a:latin typeface="Arial"/>
                <a:ea typeface="Arial"/>
                <a:cs typeface="Arial"/>
                <a:sym typeface="Arial"/>
              </a:rPr>
              <a:t>e run a range of Communities of Practice groups and interest groups to share knowledge, expertise and disseminate best-practice for tackling data challenges.</a:t>
            </a:r>
            <a:endParaRPr sz="1400">
              <a:solidFill>
                <a:schemeClr val="dk1"/>
              </a:solidFill>
              <a:latin typeface="Arial"/>
              <a:ea typeface="Arial"/>
              <a:cs typeface="Arial"/>
              <a:sym typeface="Arial"/>
            </a:endParaRPr>
          </a:p>
          <a:p>
            <a:pPr indent="0" lvl="0" marL="0" rtl="0" algn="l">
              <a:spcBef>
                <a:spcPts val="60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600"/>
              </a:spcBef>
              <a:spcAft>
                <a:spcPts val="0"/>
              </a:spcAft>
              <a:buClr>
                <a:schemeClr val="dk1"/>
              </a:buClr>
              <a:buSzPts val="1200"/>
              <a:buFont typeface="Calibri"/>
              <a:buNone/>
            </a:pPr>
            <a:r>
              <a:rPr lang="en-GB" sz="1400">
                <a:latin typeface="Arial"/>
                <a:ea typeface="Arial"/>
                <a:cs typeface="Arial"/>
                <a:sym typeface="Arial"/>
              </a:rPr>
              <a:t>The communities on this slide are just a few of the communities we support, and we review these groups regularly to ensure they serve the wider community. </a:t>
            </a:r>
            <a:endParaRPr sz="1400">
              <a:latin typeface="Arial"/>
              <a:ea typeface="Arial"/>
              <a:cs typeface="Arial"/>
              <a:sym typeface="Arial"/>
            </a:endParaRPr>
          </a:p>
          <a:p>
            <a:pPr indent="0" lvl="0" marL="0" rtl="0" algn="l">
              <a:spcBef>
                <a:spcPts val="60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600"/>
              </a:spcBef>
              <a:spcAft>
                <a:spcPts val="0"/>
              </a:spcAft>
              <a:buClr>
                <a:schemeClr val="dk1"/>
              </a:buClr>
              <a:buSzPts val="1200"/>
              <a:buFont typeface="Calibri"/>
              <a:buNone/>
            </a:pPr>
            <a:r>
              <a:rPr lang="en-GB" sz="1400">
                <a:latin typeface="Arial"/>
                <a:ea typeface="Arial"/>
                <a:cs typeface="Arial"/>
                <a:sym typeface="Arial"/>
              </a:rPr>
              <a:t>Currently we are reviewing these communities to ensure they align with the Thematic Research Data Commons. </a:t>
            </a:r>
            <a:endParaRPr sz="1400">
              <a:latin typeface="Arial"/>
              <a:ea typeface="Arial"/>
              <a:cs typeface="Arial"/>
              <a:sym typeface="Arial"/>
            </a:endParaRPr>
          </a:p>
          <a:p>
            <a:pPr indent="0" lvl="0" marL="0" rtl="0" algn="l">
              <a:spcBef>
                <a:spcPts val="60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600"/>
              </a:spcBef>
              <a:spcAft>
                <a:spcPts val="0"/>
              </a:spcAft>
              <a:buClr>
                <a:schemeClr val="dk1"/>
              </a:buClr>
              <a:buSzPts val="1200"/>
              <a:buFont typeface="Calibri"/>
              <a:buNone/>
            </a:pPr>
            <a:r>
              <a:rPr lang="en-GB" sz="1400">
                <a:solidFill>
                  <a:schemeClr val="dk1"/>
                </a:solidFill>
                <a:latin typeface="Arial"/>
                <a:ea typeface="Arial"/>
                <a:cs typeface="Arial"/>
                <a:sym typeface="Arial"/>
              </a:rPr>
              <a:t>Visit our website to learn more and see if one of the groups is relevant for you.</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t/>
            </a:r>
            <a:endParaRPr sz="1400">
              <a:latin typeface="Arial"/>
              <a:ea typeface="Arial"/>
              <a:cs typeface="Arial"/>
              <a:sym typeface="Arial"/>
            </a:endParaRPr>
          </a:p>
          <a:p>
            <a:pPr indent="0" lvl="0" marL="0" rtl="0" algn="l">
              <a:spcBef>
                <a:spcPts val="0"/>
              </a:spcBef>
              <a:spcAft>
                <a:spcPts val="0"/>
              </a:spcAft>
              <a:buClr>
                <a:schemeClr val="dk1"/>
              </a:buClr>
              <a:buSzPts val="1200"/>
              <a:buFont typeface="Calibri"/>
              <a:buNone/>
            </a:pPr>
            <a:r>
              <a:rPr lang="en-GB" sz="1400">
                <a:solidFill>
                  <a:schemeClr val="dk1"/>
                </a:solidFill>
                <a:latin typeface="Arial"/>
                <a:ea typeface="Arial"/>
                <a:cs typeface="Arial"/>
                <a:sym typeface="Arial"/>
              </a:rPr>
              <a:t>See a full list and join: </a:t>
            </a:r>
            <a:r>
              <a:rPr lang="en-GB" sz="1400" u="sng">
                <a:solidFill>
                  <a:schemeClr val="dk1"/>
                </a:solidFill>
                <a:latin typeface="Arial"/>
                <a:ea typeface="Arial"/>
                <a:cs typeface="Arial"/>
                <a:sym typeface="Arial"/>
                <a:hlinkClick r:id="rId2">
                  <a:extLst>
                    <a:ext uri="{A12FA001-AC4F-418D-AE19-62706E023703}">
                      <ahyp:hlinkClr val="tx"/>
                    </a:ext>
                  </a:extLst>
                </a:hlinkClick>
              </a:rPr>
              <a:t>https://ardc.edu.au/resources/communities-of-practice/</a:t>
            </a:r>
            <a:endParaRPr sz="1400">
              <a:latin typeface="Arial"/>
              <a:ea typeface="Arial"/>
              <a:cs typeface="Arial"/>
              <a:sym typeface="Arial"/>
            </a:endParaRPr>
          </a:p>
          <a:p>
            <a:pPr indent="0" lvl="0" marL="0" rtl="0" algn="l">
              <a:spcBef>
                <a:spcPts val="0"/>
              </a:spcBef>
              <a:spcAft>
                <a:spcPts val="0"/>
              </a:spcAft>
              <a:buClr>
                <a:schemeClr val="dk1"/>
              </a:buClr>
              <a:buFont typeface="Arial"/>
              <a:buNone/>
            </a:pPr>
            <a:r>
              <a:t/>
            </a:r>
            <a:endParaRPr i="1" sz="1400">
              <a:latin typeface="Arial"/>
              <a:ea typeface="Arial"/>
              <a:cs typeface="Arial"/>
              <a:sym typeface="Arial"/>
            </a:endParaRPr>
          </a:p>
          <a:p>
            <a:pPr indent="0" lvl="0" marL="0" rtl="0" algn="l">
              <a:spcBef>
                <a:spcPts val="0"/>
              </a:spcBef>
              <a:spcAft>
                <a:spcPts val="0"/>
              </a:spcAft>
              <a:buClr>
                <a:schemeClr val="dk1"/>
              </a:buClr>
              <a:buFont typeface="Arial"/>
              <a:buNone/>
            </a:pPr>
            <a:r>
              <a:rPr b="1" i="1" lang="en-GB" sz="1000">
                <a:latin typeface="Arial"/>
                <a:ea typeface="Arial"/>
                <a:cs typeface="Arial"/>
                <a:sym typeface="Arial"/>
              </a:rPr>
              <a:t>Image credits clockwise</a:t>
            </a:r>
            <a:endParaRPr b="1" i="1" sz="1000">
              <a:latin typeface="Arial"/>
              <a:ea typeface="Arial"/>
              <a:cs typeface="Arial"/>
              <a:sym typeface="Arial"/>
            </a:endParaRPr>
          </a:p>
          <a:p>
            <a:pPr indent="0" lvl="0" marL="0" rtl="0" algn="l">
              <a:spcBef>
                <a:spcPts val="0"/>
              </a:spcBef>
              <a:spcAft>
                <a:spcPts val="0"/>
              </a:spcAft>
              <a:buClr>
                <a:schemeClr val="lt1"/>
              </a:buClr>
              <a:buSzPts val="1200"/>
              <a:buFont typeface="Calibri"/>
              <a:buNone/>
            </a:pPr>
            <a:r>
              <a:rPr i="1" lang="en-GB" sz="1000">
                <a:latin typeface="Arial"/>
                <a:ea typeface="Arial"/>
                <a:cs typeface="Arial"/>
                <a:sym typeface="Arial"/>
              </a:rPr>
              <a:t>Flamingo Images - 268793099 / adobestock.com</a:t>
            </a:r>
            <a:endParaRPr i="1" sz="1000">
              <a:latin typeface="Arial"/>
              <a:ea typeface="Arial"/>
              <a:cs typeface="Arial"/>
              <a:sym typeface="Arial"/>
            </a:endParaRPr>
          </a:p>
          <a:p>
            <a:pPr indent="0" lvl="0" marL="0" rtl="0" algn="l">
              <a:spcBef>
                <a:spcPts val="0"/>
              </a:spcBef>
              <a:spcAft>
                <a:spcPts val="0"/>
              </a:spcAft>
              <a:buSzPts val="1200"/>
              <a:buNone/>
            </a:pPr>
            <a:r>
              <a:rPr i="1" lang="en-GB" sz="1000">
                <a:latin typeface="Arial"/>
                <a:ea typeface="Arial"/>
                <a:cs typeface="Arial"/>
                <a:sym typeface="Arial"/>
              </a:rPr>
              <a:t>Prostock-studio - 256860388 / adobestock.com</a:t>
            </a:r>
            <a:endParaRPr i="1" sz="1000">
              <a:latin typeface="Arial"/>
              <a:ea typeface="Arial"/>
              <a:cs typeface="Arial"/>
              <a:sym typeface="Arial"/>
            </a:endParaRPr>
          </a:p>
          <a:p>
            <a:pPr indent="0" lvl="0" marL="0" rtl="0" algn="l">
              <a:spcBef>
                <a:spcPts val="0"/>
              </a:spcBef>
              <a:spcAft>
                <a:spcPts val="0"/>
              </a:spcAft>
              <a:buClr>
                <a:schemeClr val="dk1"/>
              </a:buClr>
              <a:buSzPts val="1200"/>
              <a:buFont typeface="Arial"/>
              <a:buNone/>
            </a:pPr>
            <a:r>
              <a:rPr i="1" lang="en-GB" sz="1000">
                <a:highlight>
                  <a:srgbClr val="F5F5F5"/>
                </a:highlight>
                <a:uFill>
                  <a:noFill/>
                </a:uFill>
                <a:latin typeface="Arial"/>
                <a:ea typeface="Arial"/>
                <a:cs typeface="Arial"/>
                <a:sym typeface="Arial"/>
                <a:hlinkClick r:id="rId3"/>
              </a:rPr>
              <a:t>WavebreakmediaMicro</a:t>
            </a:r>
            <a:r>
              <a:rPr i="1" lang="en-GB" sz="1000">
                <a:latin typeface="Arial"/>
                <a:ea typeface="Arial"/>
                <a:cs typeface="Arial"/>
                <a:sym typeface="Arial"/>
              </a:rPr>
              <a:t> - 124980928 / adobestock.com</a:t>
            </a:r>
            <a:endParaRPr i="1" sz="1000">
              <a:latin typeface="Arial"/>
              <a:ea typeface="Arial"/>
              <a:cs typeface="Arial"/>
              <a:sym typeface="Arial"/>
            </a:endParaRPr>
          </a:p>
          <a:p>
            <a:pPr indent="0" lvl="0" marL="0" rtl="0" algn="l">
              <a:spcBef>
                <a:spcPts val="0"/>
              </a:spcBef>
              <a:spcAft>
                <a:spcPts val="0"/>
              </a:spcAft>
              <a:buClr>
                <a:schemeClr val="dk1"/>
              </a:buClr>
              <a:buSzPts val="1200"/>
              <a:buFont typeface="Arial"/>
              <a:buNone/>
            </a:pPr>
            <a:r>
              <a:rPr i="1" lang="en-GB" sz="1000">
                <a:latin typeface="Arial"/>
                <a:ea typeface="Arial"/>
                <a:cs typeface="Arial"/>
                <a:sym typeface="Arial"/>
              </a:rPr>
              <a:t>pressmaster - 107931662 / adobestock.com</a:t>
            </a:r>
            <a:endParaRPr i="1" sz="1000">
              <a:latin typeface="Arial"/>
              <a:ea typeface="Arial"/>
              <a:cs typeface="Arial"/>
              <a:sym typeface="Arial"/>
            </a:endParaRPr>
          </a:p>
          <a:p>
            <a:pPr indent="0" lvl="0" marL="0" rtl="0" algn="l">
              <a:spcBef>
                <a:spcPts val="0"/>
              </a:spcBef>
              <a:spcAft>
                <a:spcPts val="0"/>
              </a:spcAft>
              <a:buClr>
                <a:schemeClr val="lt1"/>
              </a:buClr>
              <a:buSzPts val="1200"/>
              <a:buFont typeface="Calibri"/>
              <a:buNone/>
            </a:pPr>
            <a:r>
              <a:t/>
            </a:r>
            <a:endParaRPr sz="1000">
              <a:latin typeface="Arial"/>
              <a:ea typeface="Arial"/>
              <a:cs typeface="Arial"/>
              <a:sym typeface="Arial"/>
            </a:endParaRPr>
          </a:p>
        </p:txBody>
      </p:sp>
      <p:sp>
        <p:nvSpPr>
          <p:cNvPr id="1285" name="Google Shape;1285;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2ca5933a7d1_0_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2ca5933a7d1_0_6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GB" sz="1400">
                <a:solidFill>
                  <a:srgbClr val="414141"/>
                </a:solidFill>
                <a:latin typeface="Arial"/>
                <a:ea typeface="Arial"/>
                <a:cs typeface="Arial"/>
                <a:sym typeface="Arial"/>
              </a:rPr>
              <a:t>ARDC POLICY ADVICE - INPUT INTO AUSTRALIAN GOVERNMENT CALLS FOR CONSULTATION</a:t>
            </a:r>
            <a:endParaRPr b="1" sz="1400">
              <a:solidFill>
                <a:srgbClr val="414141"/>
              </a:solidFill>
              <a:latin typeface="Arial"/>
              <a:ea typeface="Arial"/>
              <a:cs typeface="Arial"/>
              <a:sym typeface="Arial"/>
            </a:endParaRPr>
          </a:p>
          <a:p>
            <a:pPr indent="0" lvl="0" marL="457200" rtl="0" algn="l">
              <a:spcBef>
                <a:spcPts val="0"/>
              </a:spcBef>
              <a:spcAft>
                <a:spcPts val="0"/>
              </a:spcAft>
              <a:buNone/>
            </a:pPr>
            <a:r>
              <a:t/>
            </a:r>
            <a:endParaRPr sz="1400">
              <a:solidFill>
                <a:srgbClr val="414141"/>
              </a:solidFill>
              <a:latin typeface="Arial"/>
              <a:ea typeface="Arial"/>
              <a:cs typeface="Arial"/>
              <a:sym typeface="Arial"/>
            </a:endParaRPr>
          </a:p>
          <a:p>
            <a:pPr indent="0" lvl="0" marL="0" rtl="0" algn="l">
              <a:spcBef>
                <a:spcPts val="0"/>
              </a:spcBef>
              <a:spcAft>
                <a:spcPts val="0"/>
              </a:spcAft>
              <a:buNone/>
            </a:pPr>
            <a:r>
              <a:rPr lang="en-GB" sz="1400">
                <a:solidFill>
                  <a:srgbClr val="414141"/>
                </a:solidFill>
                <a:latin typeface="Arial"/>
                <a:ea typeface="Arial"/>
                <a:cs typeface="Arial"/>
                <a:sym typeface="Arial"/>
              </a:rPr>
              <a:t>The ARDC provides specialist input into consultations regarding issues affecting data for and from researchers. </a:t>
            </a:r>
            <a:endParaRPr sz="1400">
              <a:solidFill>
                <a:srgbClr val="414141"/>
              </a:solidFill>
              <a:latin typeface="Arial"/>
              <a:ea typeface="Arial"/>
              <a:cs typeface="Arial"/>
              <a:sym typeface="Arial"/>
            </a:endParaRPr>
          </a:p>
          <a:p>
            <a:pPr indent="0" lvl="0" marL="0" rtl="0" algn="l">
              <a:spcBef>
                <a:spcPts val="0"/>
              </a:spcBef>
              <a:spcAft>
                <a:spcPts val="0"/>
              </a:spcAft>
              <a:buNone/>
            </a:pPr>
            <a:r>
              <a:t/>
            </a:r>
            <a:endParaRPr sz="1400">
              <a:solidFill>
                <a:srgbClr val="414141"/>
              </a:solidFill>
              <a:latin typeface="Arial"/>
              <a:ea typeface="Arial"/>
              <a:cs typeface="Arial"/>
              <a:sym typeface="Arial"/>
            </a:endParaRPr>
          </a:p>
          <a:p>
            <a:pPr indent="0" lvl="0" marL="0" rtl="0" algn="l">
              <a:spcBef>
                <a:spcPts val="0"/>
              </a:spcBef>
              <a:spcAft>
                <a:spcPts val="0"/>
              </a:spcAft>
              <a:buNone/>
            </a:pPr>
            <a:r>
              <a:rPr lang="en-GB" sz="1400">
                <a:solidFill>
                  <a:srgbClr val="414141"/>
                </a:solidFill>
                <a:latin typeface="Arial"/>
                <a:ea typeface="Arial"/>
                <a:cs typeface="Arial"/>
                <a:sym typeface="Arial"/>
              </a:rPr>
              <a:t>NB. ARDC staff can access the ARDC’s Submissions Register</a:t>
            </a:r>
            <a:r>
              <a:rPr lang="en-GB" sz="1400">
                <a:solidFill>
                  <a:srgbClr val="444746"/>
                </a:solidFill>
                <a:latin typeface="Arial"/>
                <a:ea typeface="Arial"/>
                <a:cs typeface="Arial"/>
                <a:sym typeface="Arial"/>
              </a:rPr>
              <a:t> via </a:t>
            </a:r>
            <a:r>
              <a:rPr lang="en-GB" sz="1400" u="sng">
                <a:solidFill>
                  <a:schemeClr val="hlink"/>
                </a:solidFill>
                <a:latin typeface="Arial"/>
                <a:ea typeface="Arial"/>
                <a:cs typeface="Arial"/>
                <a:sym typeface="Arial"/>
                <a:hlinkClick r:id="rId2"/>
              </a:rPr>
              <a:t>Happeo</a:t>
            </a:r>
            <a:r>
              <a:rPr lang="en-GB" sz="1400">
                <a:solidFill>
                  <a:srgbClr val="444746"/>
                </a:solidFill>
                <a:latin typeface="Arial"/>
                <a:ea typeface="Arial"/>
                <a:cs typeface="Arial"/>
                <a:sym typeface="Arial"/>
              </a:rPr>
              <a:t> to access the most recent or relevant examples, </a:t>
            </a:r>
            <a:r>
              <a:rPr lang="en-GB" sz="1400">
                <a:solidFill>
                  <a:srgbClr val="414141"/>
                </a:solidFill>
                <a:latin typeface="Arial"/>
                <a:ea typeface="Arial"/>
                <a:cs typeface="Arial"/>
                <a:sym typeface="Arial"/>
              </a:rPr>
              <a:t>or contact the Policy team.</a:t>
            </a:r>
            <a:endParaRPr b="1" sz="1400">
              <a:solidFill>
                <a:srgbClr val="41414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jpg"/><Relationship Id="rId4" Type="http://schemas.openxmlformats.org/officeDocument/2006/relationships/image" Target="../media/image10.jpg"/><Relationship Id="rId10" Type="http://schemas.openxmlformats.org/officeDocument/2006/relationships/image" Target="../media/image8.png"/><Relationship Id="rId9" Type="http://schemas.openxmlformats.org/officeDocument/2006/relationships/image" Target="../media/image2.jpg"/><Relationship Id="rId5" Type="http://schemas.openxmlformats.org/officeDocument/2006/relationships/image" Target="../media/image6.jpg"/><Relationship Id="rId6" Type="http://schemas.openxmlformats.org/officeDocument/2006/relationships/image" Target="../media/image9.jpg"/><Relationship Id="rId7" Type="http://schemas.openxmlformats.org/officeDocument/2006/relationships/image" Target="../media/image5.jpg"/><Relationship Id="rId8"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rst Slide Layout">
  <p:cSld name="Custom Layout">
    <p:spTree>
      <p:nvGrpSpPr>
        <p:cNvPr id="12" name="Shape 12"/>
        <p:cNvGrpSpPr/>
        <p:nvPr/>
      </p:nvGrpSpPr>
      <p:grpSpPr>
        <a:xfrm>
          <a:off x="0" y="0"/>
          <a:ext cx="0" cy="0"/>
          <a:chOff x="0" y="0"/>
          <a:chExt cx="0" cy="0"/>
        </a:xfrm>
      </p:grpSpPr>
      <p:pic>
        <p:nvPicPr>
          <p:cNvPr id="13" name="Google Shape;13;p2"/>
          <p:cNvPicPr preferRelativeResize="0"/>
          <p:nvPr/>
        </p:nvPicPr>
        <p:blipFill rotWithShape="1">
          <a:blip r:embed="rId2">
            <a:alphaModFix/>
          </a:blip>
          <a:srcRect b="278" l="0" r="0" t="268"/>
          <a:stretch/>
        </p:blipFill>
        <p:spPr>
          <a:xfrm>
            <a:off x="578569" y="554348"/>
            <a:ext cx="1880468" cy="611319"/>
          </a:xfrm>
          <a:prstGeom prst="rect">
            <a:avLst/>
          </a:prstGeom>
          <a:noFill/>
          <a:ln>
            <a:noFill/>
          </a:ln>
        </p:spPr>
      </p:pic>
      <p:pic>
        <p:nvPicPr>
          <p:cNvPr descr="A person in a white coat looking at a computer screen&#10;&#10;Description automatically generated" id="14" name="Google Shape;14;p2"/>
          <p:cNvPicPr preferRelativeResize="0"/>
          <p:nvPr/>
        </p:nvPicPr>
        <p:blipFill rotWithShape="1">
          <a:blip r:embed="rId3">
            <a:alphaModFix/>
          </a:blip>
          <a:srcRect b="0" l="0" r="0" t="0"/>
          <a:stretch/>
        </p:blipFill>
        <p:spPr>
          <a:xfrm>
            <a:off x="9993110" y="2781300"/>
            <a:ext cx="2240905" cy="2555876"/>
          </a:xfrm>
          <a:prstGeom prst="rect">
            <a:avLst/>
          </a:prstGeom>
          <a:noFill/>
          <a:ln>
            <a:noFill/>
          </a:ln>
        </p:spPr>
      </p:pic>
      <p:pic>
        <p:nvPicPr>
          <p:cNvPr descr="A group of people standing on a reflective surface&#10;&#10;Description automatically generated" id="15" name="Google Shape;15;p2"/>
          <p:cNvPicPr preferRelativeResize="0"/>
          <p:nvPr/>
        </p:nvPicPr>
        <p:blipFill rotWithShape="1">
          <a:blip r:embed="rId4">
            <a:alphaModFix/>
          </a:blip>
          <a:srcRect b="0" l="0" r="0" t="0"/>
          <a:stretch/>
        </p:blipFill>
        <p:spPr>
          <a:xfrm>
            <a:off x="8083347" y="-9816"/>
            <a:ext cx="1657350" cy="1998955"/>
          </a:xfrm>
          <a:prstGeom prst="rect">
            <a:avLst/>
          </a:prstGeom>
          <a:noFill/>
          <a:ln>
            <a:noFill/>
          </a:ln>
        </p:spPr>
      </p:pic>
      <p:pic>
        <p:nvPicPr>
          <p:cNvPr id="16" name="Google Shape;16;p2"/>
          <p:cNvPicPr preferRelativeResize="0"/>
          <p:nvPr/>
        </p:nvPicPr>
        <p:blipFill rotWithShape="1">
          <a:blip r:embed="rId5">
            <a:alphaModFix/>
          </a:blip>
          <a:srcRect b="0" l="0" r="0" t="0"/>
          <a:stretch/>
        </p:blipFill>
        <p:spPr>
          <a:xfrm>
            <a:off x="5298612" y="3933824"/>
            <a:ext cx="1909533" cy="1979614"/>
          </a:xfrm>
          <a:prstGeom prst="rect">
            <a:avLst/>
          </a:prstGeom>
          <a:noFill/>
          <a:ln>
            <a:noFill/>
          </a:ln>
        </p:spPr>
      </p:pic>
      <p:pic>
        <p:nvPicPr>
          <p:cNvPr descr="A group of people in a room&#10;&#10;Description automatically generated" id="17" name="Google Shape;17;p2"/>
          <p:cNvPicPr preferRelativeResize="0"/>
          <p:nvPr/>
        </p:nvPicPr>
        <p:blipFill rotWithShape="1">
          <a:blip r:embed="rId6">
            <a:alphaModFix/>
          </a:blip>
          <a:srcRect b="0" l="0" r="0" t="0"/>
          <a:stretch/>
        </p:blipFill>
        <p:spPr>
          <a:xfrm>
            <a:off x="8082596" y="2241549"/>
            <a:ext cx="1657350" cy="1439863"/>
          </a:xfrm>
          <a:prstGeom prst="rect">
            <a:avLst/>
          </a:prstGeom>
          <a:noFill/>
          <a:ln>
            <a:noFill/>
          </a:ln>
        </p:spPr>
      </p:pic>
      <p:pic>
        <p:nvPicPr>
          <p:cNvPr descr="A person sitting on the beach with a computer&#10;&#10;Description automatically generated" id="18" name="Google Shape;18;p2"/>
          <p:cNvPicPr preferRelativeResize="0"/>
          <p:nvPr/>
        </p:nvPicPr>
        <p:blipFill rotWithShape="1">
          <a:blip r:embed="rId7">
            <a:alphaModFix/>
          </a:blip>
          <a:srcRect b="0" l="0" r="0" t="0"/>
          <a:stretch/>
        </p:blipFill>
        <p:spPr>
          <a:xfrm>
            <a:off x="7468292" y="3933822"/>
            <a:ext cx="2271653" cy="2924178"/>
          </a:xfrm>
          <a:prstGeom prst="rect">
            <a:avLst/>
          </a:prstGeom>
          <a:noFill/>
          <a:ln>
            <a:noFill/>
          </a:ln>
        </p:spPr>
      </p:pic>
      <p:pic>
        <p:nvPicPr>
          <p:cNvPr descr="A few people in white coats in a laboratory&#10;&#10;Description automatically generated" id="19" name="Google Shape;19;p2"/>
          <p:cNvPicPr preferRelativeResize="0"/>
          <p:nvPr/>
        </p:nvPicPr>
        <p:blipFill rotWithShape="1">
          <a:blip r:embed="rId8">
            <a:alphaModFix/>
          </a:blip>
          <a:srcRect b="0" l="0" r="0" t="0"/>
          <a:stretch/>
        </p:blipFill>
        <p:spPr>
          <a:xfrm>
            <a:off x="6203950" y="1663117"/>
            <a:ext cx="1657350" cy="2018295"/>
          </a:xfrm>
          <a:prstGeom prst="rect">
            <a:avLst/>
          </a:prstGeom>
          <a:noFill/>
          <a:ln>
            <a:noFill/>
          </a:ln>
        </p:spPr>
      </p:pic>
      <p:pic>
        <p:nvPicPr>
          <p:cNvPr descr="A group of people standing next to a boat&#10;&#10;Description automatically generated" id="20" name="Google Shape;20;p2"/>
          <p:cNvPicPr preferRelativeResize="0"/>
          <p:nvPr/>
        </p:nvPicPr>
        <p:blipFill rotWithShape="1">
          <a:blip r:embed="rId9">
            <a:alphaModFix/>
          </a:blip>
          <a:srcRect b="0" l="0" r="0" t="-5"/>
          <a:stretch/>
        </p:blipFill>
        <p:spPr>
          <a:xfrm>
            <a:off x="9983788" y="542130"/>
            <a:ext cx="1930540" cy="1998955"/>
          </a:xfrm>
          <a:prstGeom prst="rect">
            <a:avLst/>
          </a:prstGeom>
          <a:noFill/>
          <a:ln>
            <a:noFill/>
          </a:ln>
        </p:spPr>
      </p:pic>
      <p:sp>
        <p:nvSpPr>
          <p:cNvPr id="21" name="Google Shape;21;p2"/>
          <p:cNvSpPr txBox="1"/>
          <p:nvPr>
            <p:ph idx="1" type="body"/>
          </p:nvPr>
        </p:nvSpPr>
        <p:spPr>
          <a:xfrm>
            <a:off x="577850" y="1614617"/>
            <a:ext cx="4402138" cy="1759423"/>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4000"/>
              <a:buNone/>
              <a:defRPr i="0" sz="4000" u="none" cap="none" strike="noStrike">
                <a:solidFill>
                  <a:schemeClr val="dk1"/>
                </a:solidFill>
              </a:defRPr>
            </a:lvl1pPr>
            <a:lvl2pPr indent="-482600" lvl="1" marL="914400" marR="0" rtl="0" algn="l">
              <a:lnSpc>
                <a:spcPct val="100000"/>
              </a:lnSpc>
              <a:spcBef>
                <a:spcPts val="500"/>
              </a:spcBef>
              <a:spcAft>
                <a:spcPts val="0"/>
              </a:spcAft>
              <a:buClr>
                <a:schemeClr val="dk1"/>
              </a:buClr>
              <a:buSzPts val="4000"/>
              <a:buChar char="•"/>
              <a:defRPr i="0" sz="4000" u="none" cap="none" strike="noStrike">
                <a:solidFill>
                  <a:schemeClr val="dk1"/>
                </a:solidFill>
              </a:defRPr>
            </a:lvl2pPr>
            <a:lvl3pPr indent="-482600" lvl="2" marL="1371600" marR="0" rtl="0" algn="l">
              <a:lnSpc>
                <a:spcPct val="100000"/>
              </a:lnSpc>
              <a:spcBef>
                <a:spcPts val="500"/>
              </a:spcBef>
              <a:spcAft>
                <a:spcPts val="0"/>
              </a:spcAft>
              <a:buClr>
                <a:schemeClr val="dk1"/>
              </a:buClr>
              <a:buSzPts val="4000"/>
              <a:buChar char="•"/>
              <a:defRPr i="0" sz="4000" u="none" cap="none" strike="noStrike">
                <a:solidFill>
                  <a:schemeClr val="dk1"/>
                </a:solidFill>
              </a:defRPr>
            </a:lvl3pPr>
            <a:lvl4pPr indent="-482600" lvl="3" marL="1828800" marR="0" rtl="0" algn="l">
              <a:lnSpc>
                <a:spcPct val="100000"/>
              </a:lnSpc>
              <a:spcBef>
                <a:spcPts val="500"/>
              </a:spcBef>
              <a:spcAft>
                <a:spcPts val="0"/>
              </a:spcAft>
              <a:buClr>
                <a:schemeClr val="dk1"/>
              </a:buClr>
              <a:buSzPts val="4000"/>
              <a:buChar char="•"/>
              <a:defRPr i="0" sz="4000" u="none" cap="none" strike="noStrike">
                <a:solidFill>
                  <a:schemeClr val="dk1"/>
                </a:solidFill>
              </a:defRPr>
            </a:lvl4pPr>
            <a:lvl5pPr indent="-482600" lvl="4" marL="2286000" marR="0" rtl="0" algn="l">
              <a:lnSpc>
                <a:spcPct val="100000"/>
              </a:lnSpc>
              <a:spcBef>
                <a:spcPts val="500"/>
              </a:spcBef>
              <a:spcAft>
                <a:spcPts val="0"/>
              </a:spcAft>
              <a:buClr>
                <a:schemeClr val="dk1"/>
              </a:buClr>
              <a:buSzPts val="4000"/>
              <a:buChar char="•"/>
              <a:defRPr i="0" sz="4000" u="none" cap="none" strike="noStrike">
                <a:solidFill>
                  <a:schemeClr val="dk1"/>
                </a:solidFill>
              </a:defRPr>
            </a:lvl5pPr>
            <a:lvl6pPr indent="-342900" lvl="5" marL="2743200" marR="0" rtl="0" algn="l">
              <a:lnSpc>
                <a:spcPct val="100000"/>
              </a:lnSpc>
              <a:spcBef>
                <a:spcPts val="500"/>
              </a:spcBef>
              <a:spcAft>
                <a:spcPts val="0"/>
              </a:spcAft>
              <a:buClr>
                <a:schemeClr val="dk1"/>
              </a:buClr>
              <a:buSzPts val="1800"/>
              <a:buChar char="•"/>
              <a:defRPr i="0" sz="1800" u="none" cap="none" strike="noStrike">
                <a:solidFill>
                  <a:schemeClr val="dk1"/>
                </a:solidFill>
              </a:defRPr>
            </a:lvl6pPr>
            <a:lvl7pPr indent="-342900" lvl="6" marL="3200400" marR="0" rtl="0" algn="l">
              <a:lnSpc>
                <a:spcPct val="100000"/>
              </a:lnSpc>
              <a:spcBef>
                <a:spcPts val="500"/>
              </a:spcBef>
              <a:spcAft>
                <a:spcPts val="0"/>
              </a:spcAft>
              <a:buClr>
                <a:schemeClr val="dk1"/>
              </a:buClr>
              <a:buSzPts val="1800"/>
              <a:buChar char="•"/>
              <a:defRPr i="0" sz="1800" u="none" cap="none" strike="noStrike">
                <a:solidFill>
                  <a:schemeClr val="dk1"/>
                </a:solidFill>
              </a:defRPr>
            </a:lvl7pPr>
            <a:lvl8pPr indent="-342900" lvl="7" marL="3657600" marR="0" rtl="0" algn="l">
              <a:lnSpc>
                <a:spcPct val="100000"/>
              </a:lnSpc>
              <a:spcBef>
                <a:spcPts val="500"/>
              </a:spcBef>
              <a:spcAft>
                <a:spcPts val="0"/>
              </a:spcAft>
              <a:buClr>
                <a:schemeClr val="dk1"/>
              </a:buClr>
              <a:buSzPts val="1800"/>
              <a:buChar char="•"/>
              <a:defRPr i="0" sz="1800" u="none" cap="none" strike="noStrike">
                <a:solidFill>
                  <a:schemeClr val="dk1"/>
                </a:solidFill>
              </a:defRPr>
            </a:lvl8pPr>
            <a:lvl9pPr indent="-342900" lvl="8" marL="4114800" marR="0" rtl="0" algn="l">
              <a:lnSpc>
                <a:spcPct val="100000"/>
              </a:lnSpc>
              <a:spcBef>
                <a:spcPts val="500"/>
              </a:spcBef>
              <a:spcAft>
                <a:spcPts val="0"/>
              </a:spcAft>
              <a:buClr>
                <a:schemeClr val="dk1"/>
              </a:buClr>
              <a:buSzPts val="1800"/>
              <a:buChar char="•"/>
              <a:defRPr i="0" sz="1800" u="none" cap="none" strike="noStrike">
                <a:solidFill>
                  <a:schemeClr val="dk1"/>
                </a:solidFill>
              </a:defRPr>
            </a:lvl9pPr>
          </a:lstStyle>
          <a:p/>
        </p:txBody>
      </p:sp>
      <p:sp>
        <p:nvSpPr>
          <p:cNvPr id="22" name="Google Shape;22;p2"/>
          <p:cNvSpPr txBox="1"/>
          <p:nvPr>
            <p:ph idx="2" type="body"/>
          </p:nvPr>
        </p:nvSpPr>
        <p:spPr>
          <a:xfrm>
            <a:off x="587375" y="4435519"/>
            <a:ext cx="4392613" cy="141577"/>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1400"/>
              <a:buNone/>
              <a:defRPr b="1" i="0" sz="1400" u="none" cap="none" strike="noStrike">
                <a:solidFill>
                  <a:schemeClr val="dk1"/>
                </a:solidFill>
              </a:defRPr>
            </a:lvl1pPr>
            <a:lvl2pPr indent="-330200" lvl="1" marL="914400" marR="0" rtl="0" algn="l">
              <a:lnSpc>
                <a:spcPct val="90000"/>
              </a:lnSpc>
              <a:spcBef>
                <a:spcPts val="500"/>
              </a:spcBef>
              <a:spcAft>
                <a:spcPts val="0"/>
              </a:spcAft>
              <a:buClr>
                <a:schemeClr val="dk1"/>
              </a:buClr>
              <a:buSzPts val="1600"/>
              <a:buChar char="•"/>
              <a:defRPr b="1" i="0" sz="1600" u="none" cap="none" strike="noStrike">
                <a:solidFill>
                  <a:schemeClr val="dk1"/>
                </a:solidFill>
              </a:defRPr>
            </a:lvl2pPr>
            <a:lvl3pPr indent="-317500" lvl="2" marL="1371600" marR="0" rtl="0" algn="l">
              <a:lnSpc>
                <a:spcPct val="90000"/>
              </a:lnSpc>
              <a:spcBef>
                <a:spcPts val="500"/>
              </a:spcBef>
              <a:spcAft>
                <a:spcPts val="0"/>
              </a:spcAft>
              <a:buClr>
                <a:schemeClr val="dk1"/>
              </a:buClr>
              <a:buSzPts val="1400"/>
              <a:buChar char="•"/>
              <a:defRPr b="1" i="0" sz="1400" u="none" cap="none" strike="noStrike">
                <a:solidFill>
                  <a:schemeClr val="dk1"/>
                </a:solidFill>
              </a:defRPr>
            </a:lvl3pPr>
            <a:lvl4pPr indent="-304800" lvl="3" marL="1828800" marR="0" rtl="0" algn="l">
              <a:lnSpc>
                <a:spcPct val="90000"/>
              </a:lnSpc>
              <a:spcBef>
                <a:spcPts val="500"/>
              </a:spcBef>
              <a:spcAft>
                <a:spcPts val="0"/>
              </a:spcAft>
              <a:buClr>
                <a:schemeClr val="dk1"/>
              </a:buClr>
              <a:buSzPts val="1200"/>
              <a:buChar char="•"/>
              <a:defRPr b="1" i="0" sz="1200" u="none" cap="none" strike="noStrike">
                <a:solidFill>
                  <a:schemeClr val="dk1"/>
                </a:solidFill>
              </a:defRPr>
            </a:lvl4pPr>
            <a:lvl5pPr indent="-304800" lvl="4" marL="2286000" marR="0" rtl="0" algn="l">
              <a:lnSpc>
                <a:spcPct val="90000"/>
              </a:lnSpc>
              <a:spcBef>
                <a:spcPts val="500"/>
              </a:spcBef>
              <a:spcAft>
                <a:spcPts val="0"/>
              </a:spcAft>
              <a:buClr>
                <a:schemeClr val="dk1"/>
              </a:buClr>
              <a:buSzPts val="1200"/>
              <a:buChar char="•"/>
              <a:defRPr b="1" i="0" sz="1200" u="none" cap="none" strike="noStrike">
                <a:solidFill>
                  <a:schemeClr val="dk1"/>
                </a:solidFill>
              </a:defRPr>
            </a:lvl5pPr>
            <a:lvl6pPr indent="-342900" lvl="5" marL="2743200" marR="0" rtl="0" algn="l">
              <a:lnSpc>
                <a:spcPct val="90000"/>
              </a:lnSpc>
              <a:spcBef>
                <a:spcPts val="500"/>
              </a:spcBef>
              <a:spcAft>
                <a:spcPts val="0"/>
              </a:spcAft>
              <a:buClr>
                <a:schemeClr val="dk1"/>
              </a:buClr>
              <a:buSzPts val="1800"/>
              <a:buChar char="•"/>
              <a:defRPr i="0" sz="1800" u="none" cap="none" strike="noStrike">
                <a:solidFill>
                  <a:schemeClr val="dk1"/>
                </a:solidFill>
              </a:defRPr>
            </a:lvl6pPr>
            <a:lvl7pPr indent="-342900" lvl="6" marL="3200400" marR="0" rtl="0" algn="l">
              <a:lnSpc>
                <a:spcPct val="90000"/>
              </a:lnSpc>
              <a:spcBef>
                <a:spcPts val="500"/>
              </a:spcBef>
              <a:spcAft>
                <a:spcPts val="0"/>
              </a:spcAft>
              <a:buClr>
                <a:schemeClr val="dk1"/>
              </a:buClr>
              <a:buSzPts val="1800"/>
              <a:buChar char="•"/>
              <a:defRPr i="0" sz="1800" u="none" cap="none" strike="noStrike">
                <a:solidFill>
                  <a:schemeClr val="dk1"/>
                </a:solidFill>
              </a:defRPr>
            </a:lvl7pPr>
            <a:lvl8pPr indent="-342900" lvl="7" marL="3657600" marR="0" rtl="0" algn="l">
              <a:lnSpc>
                <a:spcPct val="90000"/>
              </a:lnSpc>
              <a:spcBef>
                <a:spcPts val="500"/>
              </a:spcBef>
              <a:spcAft>
                <a:spcPts val="0"/>
              </a:spcAft>
              <a:buClr>
                <a:schemeClr val="dk1"/>
              </a:buClr>
              <a:buSzPts val="1800"/>
              <a:buChar char="•"/>
              <a:defRPr i="0" sz="1800" u="none" cap="none" strike="noStrike">
                <a:solidFill>
                  <a:schemeClr val="dk1"/>
                </a:solidFill>
              </a:defRPr>
            </a:lvl8pPr>
            <a:lvl9pPr indent="-342900" lvl="8" marL="4114800" marR="0" rtl="0" algn="l">
              <a:lnSpc>
                <a:spcPct val="90000"/>
              </a:lnSpc>
              <a:spcBef>
                <a:spcPts val="500"/>
              </a:spcBef>
              <a:spcAft>
                <a:spcPts val="0"/>
              </a:spcAft>
              <a:buClr>
                <a:schemeClr val="dk1"/>
              </a:buClr>
              <a:buSzPts val="1800"/>
              <a:buChar char="•"/>
              <a:defRPr i="0" sz="1800" u="none" cap="none" strike="noStrike">
                <a:solidFill>
                  <a:schemeClr val="dk1"/>
                </a:solidFill>
              </a:defRPr>
            </a:lvl9pPr>
          </a:lstStyle>
          <a:p/>
        </p:txBody>
      </p:sp>
      <p:sp>
        <p:nvSpPr>
          <p:cNvPr id="23" name="Google Shape;23;p2"/>
          <p:cNvSpPr txBox="1"/>
          <p:nvPr>
            <p:ph idx="3" type="body"/>
          </p:nvPr>
        </p:nvSpPr>
        <p:spPr>
          <a:xfrm>
            <a:off x="587374" y="4639962"/>
            <a:ext cx="3744913" cy="409876"/>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1600"/>
              <a:buNone/>
              <a:defRPr i="0" sz="1600" u="none" cap="none" strike="noStrike">
                <a:solidFill>
                  <a:schemeClr val="dk1"/>
                </a:solidFill>
              </a:defRPr>
            </a:lvl1pPr>
            <a:lvl2pPr indent="-381000" lvl="1" marL="914400" marR="0" rtl="0" algn="l">
              <a:lnSpc>
                <a:spcPct val="90000"/>
              </a:lnSpc>
              <a:spcBef>
                <a:spcPts val="500"/>
              </a:spcBef>
              <a:spcAft>
                <a:spcPts val="0"/>
              </a:spcAft>
              <a:buClr>
                <a:schemeClr val="dk1"/>
              </a:buClr>
              <a:buSzPts val="2400"/>
              <a:buChar char="•"/>
              <a:defRPr i="0" sz="2400" u="none" cap="none" strike="noStrike">
                <a:solidFill>
                  <a:schemeClr val="dk1"/>
                </a:solidFill>
              </a:defRPr>
            </a:lvl2pPr>
            <a:lvl3pPr indent="-355600" lvl="2" marL="1371600" marR="0" rtl="0" algn="l">
              <a:lnSpc>
                <a:spcPct val="90000"/>
              </a:lnSpc>
              <a:spcBef>
                <a:spcPts val="500"/>
              </a:spcBef>
              <a:spcAft>
                <a:spcPts val="0"/>
              </a:spcAft>
              <a:buClr>
                <a:schemeClr val="dk1"/>
              </a:buClr>
              <a:buSzPts val="2000"/>
              <a:buChar char="•"/>
              <a:defRPr i="0" sz="2000" u="none" cap="none" strike="noStrike">
                <a:solidFill>
                  <a:schemeClr val="dk1"/>
                </a:solidFill>
              </a:defRPr>
            </a:lvl3pPr>
            <a:lvl4pPr indent="-342900" lvl="3" marL="1828800" marR="0" rtl="0" algn="l">
              <a:lnSpc>
                <a:spcPct val="90000"/>
              </a:lnSpc>
              <a:spcBef>
                <a:spcPts val="500"/>
              </a:spcBef>
              <a:spcAft>
                <a:spcPts val="0"/>
              </a:spcAft>
              <a:buClr>
                <a:schemeClr val="dk1"/>
              </a:buClr>
              <a:buSzPts val="1800"/>
              <a:buChar char="•"/>
              <a:defRPr i="0" sz="1800" u="none" cap="none" strike="noStrike">
                <a:solidFill>
                  <a:schemeClr val="dk1"/>
                </a:solidFill>
              </a:defRPr>
            </a:lvl4pPr>
            <a:lvl5pPr indent="-342900" lvl="4" marL="2286000" marR="0" rtl="0" algn="l">
              <a:lnSpc>
                <a:spcPct val="90000"/>
              </a:lnSpc>
              <a:spcBef>
                <a:spcPts val="500"/>
              </a:spcBef>
              <a:spcAft>
                <a:spcPts val="0"/>
              </a:spcAft>
              <a:buClr>
                <a:schemeClr val="dk1"/>
              </a:buClr>
              <a:buSzPts val="1800"/>
              <a:buChar char="•"/>
              <a:defRPr i="0" sz="1800" u="none" cap="none" strike="noStrike">
                <a:solidFill>
                  <a:schemeClr val="dk1"/>
                </a:solidFill>
              </a:defRPr>
            </a:lvl5pPr>
            <a:lvl6pPr indent="-342900" lvl="5" marL="2743200" marR="0" rtl="0" algn="l">
              <a:lnSpc>
                <a:spcPct val="90000"/>
              </a:lnSpc>
              <a:spcBef>
                <a:spcPts val="500"/>
              </a:spcBef>
              <a:spcAft>
                <a:spcPts val="0"/>
              </a:spcAft>
              <a:buClr>
                <a:schemeClr val="dk1"/>
              </a:buClr>
              <a:buSzPts val="1800"/>
              <a:buChar char="•"/>
              <a:defRPr i="0" sz="1800" u="none" cap="none" strike="noStrike">
                <a:solidFill>
                  <a:schemeClr val="dk1"/>
                </a:solidFill>
              </a:defRPr>
            </a:lvl6pPr>
            <a:lvl7pPr indent="-342900" lvl="6" marL="3200400" marR="0" rtl="0" algn="l">
              <a:lnSpc>
                <a:spcPct val="90000"/>
              </a:lnSpc>
              <a:spcBef>
                <a:spcPts val="500"/>
              </a:spcBef>
              <a:spcAft>
                <a:spcPts val="0"/>
              </a:spcAft>
              <a:buClr>
                <a:schemeClr val="dk1"/>
              </a:buClr>
              <a:buSzPts val="1800"/>
              <a:buChar char="•"/>
              <a:defRPr i="0" sz="1800" u="none" cap="none" strike="noStrike">
                <a:solidFill>
                  <a:schemeClr val="dk1"/>
                </a:solidFill>
              </a:defRPr>
            </a:lvl7pPr>
            <a:lvl8pPr indent="-342900" lvl="7" marL="3657600" marR="0" rtl="0" algn="l">
              <a:lnSpc>
                <a:spcPct val="90000"/>
              </a:lnSpc>
              <a:spcBef>
                <a:spcPts val="500"/>
              </a:spcBef>
              <a:spcAft>
                <a:spcPts val="0"/>
              </a:spcAft>
              <a:buClr>
                <a:schemeClr val="dk1"/>
              </a:buClr>
              <a:buSzPts val="1800"/>
              <a:buChar char="•"/>
              <a:defRPr i="0" sz="1800" u="none" cap="none" strike="noStrike">
                <a:solidFill>
                  <a:schemeClr val="dk1"/>
                </a:solidFill>
              </a:defRPr>
            </a:lvl8pPr>
            <a:lvl9pPr indent="-342900" lvl="8" marL="4114800" marR="0" rtl="0" algn="l">
              <a:lnSpc>
                <a:spcPct val="90000"/>
              </a:lnSpc>
              <a:spcBef>
                <a:spcPts val="500"/>
              </a:spcBef>
              <a:spcAft>
                <a:spcPts val="0"/>
              </a:spcAft>
              <a:buClr>
                <a:schemeClr val="dk1"/>
              </a:buClr>
              <a:buSzPts val="1800"/>
              <a:buChar char="•"/>
              <a:defRPr i="0" sz="1800" u="none" cap="none" strike="noStrike">
                <a:solidFill>
                  <a:schemeClr val="dk1"/>
                </a:solidFill>
              </a:defRPr>
            </a:lvl9pPr>
          </a:lstStyle>
          <a:p/>
        </p:txBody>
      </p:sp>
      <p:sp>
        <p:nvSpPr>
          <p:cNvPr id="24" name="Google Shape;24;p2"/>
          <p:cNvSpPr txBox="1"/>
          <p:nvPr/>
        </p:nvSpPr>
        <p:spPr>
          <a:xfrm>
            <a:off x="10149752" y="6315109"/>
            <a:ext cx="1620383" cy="138499"/>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GB" sz="1000" u="none" cap="none" strike="noStrike">
                <a:solidFill>
                  <a:schemeClr val="dk1"/>
                </a:solidFill>
                <a:latin typeface="Arial"/>
                <a:ea typeface="Arial"/>
                <a:cs typeface="Arial"/>
                <a:sym typeface="Arial"/>
              </a:rPr>
              <a:t>ARDC is enabled by NCRIS</a:t>
            </a:r>
            <a:endParaRPr/>
          </a:p>
        </p:txBody>
      </p:sp>
      <p:pic>
        <p:nvPicPr>
          <p:cNvPr id="25" name="Google Shape;25;p2"/>
          <p:cNvPicPr preferRelativeResize="0"/>
          <p:nvPr/>
        </p:nvPicPr>
        <p:blipFill rotWithShape="1">
          <a:blip r:embed="rId10">
            <a:alphaModFix/>
          </a:blip>
          <a:srcRect b="9" l="0" r="0" t="9"/>
          <a:stretch/>
        </p:blipFill>
        <p:spPr>
          <a:xfrm>
            <a:off x="10010978" y="5684497"/>
            <a:ext cx="1921542" cy="45788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Left - Text right">
  <p:cSld name="16_Title Slide">
    <p:spTree>
      <p:nvGrpSpPr>
        <p:cNvPr id="26" name="Shape 26"/>
        <p:cNvGrpSpPr/>
        <p:nvPr/>
      </p:nvGrpSpPr>
      <p:grpSpPr>
        <a:xfrm>
          <a:off x="0" y="0"/>
          <a:ext cx="0" cy="0"/>
          <a:chOff x="0" y="0"/>
          <a:chExt cx="0" cy="0"/>
        </a:xfrm>
      </p:grpSpPr>
      <p:pic>
        <p:nvPicPr>
          <p:cNvPr id="27" name="Google Shape;27;p3"/>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
        <p:nvSpPr>
          <p:cNvPr id="28" name="Google Shape;28;p3"/>
          <p:cNvSpPr txBox="1"/>
          <p:nvPr>
            <p:ph idx="1" type="body"/>
          </p:nvPr>
        </p:nvSpPr>
        <p:spPr>
          <a:xfrm>
            <a:off x="660082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95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90000"/>
              </a:lnSpc>
              <a:spcBef>
                <a:spcPts val="5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90000"/>
              </a:lnSpc>
              <a:spcBef>
                <a:spcPts val="5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90000"/>
              </a:lnSpc>
              <a:spcBef>
                <a:spcPts val="5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90000"/>
              </a:lnSpc>
              <a:spcBef>
                <a:spcPts val="5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90000"/>
              </a:lnSpc>
              <a:spcBef>
                <a:spcPts val="5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90000"/>
              </a:lnSpc>
              <a:spcBef>
                <a:spcPts val="5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90000"/>
              </a:lnSpc>
              <a:spcBef>
                <a:spcPts val="5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90000"/>
              </a:lnSpc>
              <a:spcBef>
                <a:spcPts val="500"/>
              </a:spcBef>
              <a:spcAft>
                <a:spcPts val="0"/>
              </a:spcAft>
              <a:buClr>
                <a:schemeClr val="dk1"/>
              </a:buClr>
              <a:buSzPts val="3500"/>
              <a:buChar char="•"/>
              <a:defRPr i="0" sz="3500" u="none" cap="none" strike="noStrike">
                <a:solidFill>
                  <a:schemeClr val="dk1"/>
                </a:solidFill>
              </a:defRPr>
            </a:lvl9pPr>
          </a:lstStyle>
          <a:p/>
        </p:txBody>
      </p:sp>
      <p:sp>
        <p:nvSpPr>
          <p:cNvPr id="29" name="Google Shape;29;p3"/>
          <p:cNvSpPr txBox="1"/>
          <p:nvPr>
            <p:ph idx="2" type="body"/>
          </p:nvPr>
        </p:nvSpPr>
        <p:spPr>
          <a:xfrm>
            <a:off x="660082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30" name="Google Shape;30;p3"/>
          <p:cNvSpPr/>
          <p:nvPr>
            <p:ph idx="3" type="pic"/>
          </p:nvPr>
        </p:nvSpPr>
        <p:spPr>
          <a:xfrm>
            <a:off x="2460626" y="4221163"/>
            <a:ext cx="2879724" cy="1692275"/>
          </a:xfrm>
          <a:prstGeom prst="rect">
            <a:avLst/>
          </a:prstGeom>
          <a:solidFill>
            <a:srgbClr val="D0CECE"/>
          </a:solidFill>
          <a:ln>
            <a:noFill/>
          </a:ln>
        </p:spPr>
      </p:sp>
      <p:sp>
        <p:nvSpPr>
          <p:cNvPr id="31" name="Google Shape;31;p3"/>
          <p:cNvSpPr/>
          <p:nvPr>
            <p:ph idx="4" type="pic"/>
          </p:nvPr>
        </p:nvSpPr>
        <p:spPr>
          <a:xfrm>
            <a:off x="3071814" y="0"/>
            <a:ext cx="2879724" cy="3933825"/>
          </a:xfrm>
          <a:prstGeom prst="rect">
            <a:avLst/>
          </a:prstGeom>
          <a:solidFill>
            <a:srgbClr val="D0CECE"/>
          </a:solidFill>
          <a:ln>
            <a:noFill/>
          </a:ln>
        </p:spPr>
      </p:sp>
      <p:sp>
        <p:nvSpPr>
          <p:cNvPr id="32" name="Google Shape;32;p3"/>
          <p:cNvSpPr/>
          <p:nvPr>
            <p:ph idx="5" type="pic"/>
          </p:nvPr>
        </p:nvSpPr>
        <p:spPr>
          <a:xfrm>
            <a:off x="0" y="1412875"/>
            <a:ext cx="2819400" cy="2520950"/>
          </a:xfrm>
          <a:prstGeom prst="rect">
            <a:avLst/>
          </a:prstGeom>
          <a:solidFill>
            <a:srgbClr val="D0CECE"/>
          </a:solidFill>
          <a:ln>
            <a:noFill/>
          </a:ln>
        </p:spPr>
      </p:sp>
      <p:sp>
        <p:nvSpPr>
          <p:cNvPr id="33" name="Google Shape;33;p3"/>
          <p:cNvSpPr/>
          <p:nvPr>
            <p:ph idx="6" type="pic"/>
          </p:nvPr>
        </p:nvSpPr>
        <p:spPr>
          <a:xfrm>
            <a:off x="590575" y="4221163"/>
            <a:ext cx="1617638" cy="2636837"/>
          </a:xfrm>
          <a:prstGeom prst="rect">
            <a:avLst/>
          </a:prstGeom>
          <a:solidFill>
            <a:srgbClr val="D0CECE"/>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 Slim Image Right ">
  <p:cSld name="10_Title Slide">
    <p:spTree>
      <p:nvGrpSpPr>
        <p:cNvPr id="34" name="Shape 34"/>
        <p:cNvGrpSpPr/>
        <p:nvPr/>
      </p:nvGrpSpPr>
      <p:grpSpPr>
        <a:xfrm>
          <a:off x="0" y="0"/>
          <a:ext cx="0" cy="0"/>
          <a:chOff x="0" y="0"/>
          <a:chExt cx="0" cy="0"/>
        </a:xfrm>
      </p:grpSpPr>
      <p:sp>
        <p:nvSpPr>
          <p:cNvPr id="35" name="Google Shape;35;p4"/>
          <p:cNvSpPr/>
          <p:nvPr>
            <p:ph idx="2" type="pic"/>
          </p:nvPr>
        </p:nvSpPr>
        <p:spPr>
          <a:xfrm>
            <a:off x="6843900" y="1412874"/>
            <a:ext cx="3500249" cy="5445125"/>
          </a:xfrm>
          <a:prstGeom prst="rect">
            <a:avLst/>
          </a:prstGeom>
          <a:solidFill>
            <a:srgbClr val="D0CECE"/>
          </a:solidFill>
          <a:ln>
            <a:noFill/>
          </a:ln>
        </p:spPr>
      </p:sp>
      <p:sp>
        <p:nvSpPr>
          <p:cNvPr id="36" name="Google Shape;36;p4"/>
          <p:cNvSpPr txBox="1"/>
          <p:nvPr>
            <p:ph idx="1" type="body"/>
          </p:nvPr>
        </p:nvSpPr>
        <p:spPr>
          <a:xfrm>
            <a:off x="58737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95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95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95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95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95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95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95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95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95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37" name="Google Shape;37;p4"/>
          <p:cNvSpPr txBox="1"/>
          <p:nvPr>
            <p:ph idx="3" type="body"/>
          </p:nvPr>
        </p:nvSpPr>
        <p:spPr>
          <a:xfrm>
            <a:off x="5873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pic>
        <p:nvPicPr>
          <p:cNvPr id="38" name="Google Shape;38;p4"/>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 No Text Box">
  <p:cSld name="10_Title Slide_1">
    <p:spTree>
      <p:nvGrpSpPr>
        <p:cNvPr id="39" name="Shape 39"/>
        <p:cNvGrpSpPr/>
        <p:nvPr/>
      </p:nvGrpSpPr>
      <p:grpSpPr>
        <a:xfrm>
          <a:off x="0" y="0"/>
          <a:ext cx="0" cy="0"/>
          <a:chOff x="0" y="0"/>
          <a:chExt cx="0" cy="0"/>
        </a:xfrm>
      </p:grpSpPr>
      <p:pic>
        <p:nvPicPr>
          <p:cNvPr id="40" name="Google Shape;40;p5"/>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 No Text Box / No Logo">
  <p:cSld name="10_Title Slide_1_1">
    <p:spTree>
      <p:nvGrpSpPr>
        <p:cNvPr id="41" name="Shape 41"/>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 Sans Logo">
  <p:cSld name="Title Slide">
    <p:spTree>
      <p:nvGrpSpPr>
        <p:cNvPr id="42" name="Shape 42"/>
        <p:cNvGrpSpPr/>
        <p:nvPr/>
      </p:nvGrpSpPr>
      <p:grpSpPr>
        <a:xfrm>
          <a:off x="0" y="0"/>
          <a:ext cx="0" cy="0"/>
          <a:chOff x="0" y="0"/>
          <a:chExt cx="0" cy="0"/>
        </a:xfrm>
      </p:grpSpPr>
      <p:sp>
        <p:nvSpPr>
          <p:cNvPr id="43" name="Google Shape;43;p7"/>
          <p:cNvSpPr txBox="1"/>
          <p:nvPr>
            <p:ph idx="1" type="body"/>
          </p:nvPr>
        </p:nvSpPr>
        <p:spPr>
          <a:xfrm>
            <a:off x="587375" y="1379774"/>
            <a:ext cx="5003700" cy="8619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44" name="Google Shape;44;p7"/>
          <p:cNvSpPr txBox="1"/>
          <p:nvPr>
            <p:ph idx="2" type="body"/>
          </p:nvPr>
        </p:nvSpPr>
        <p:spPr>
          <a:xfrm>
            <a:off x="587375" y="2528888"/>
            <a:ext cx="5003700" cy="33846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Left Aligned">
  <p:cSld name="20_Title Slide">
    <p:spTree>
      <p:nvGrpSpPr>
        <p:cNvPr id="45" name="Shape 45"/>
        <p:cNvGrpSpPr/>
        <p:nvPr/>
      </p:nvGrpSpPr>
      <p:grpSpPr>
        <a:xfrm>
          <a:off x="0" y="0"/>
          <a:ext cx="0" cy="0"/>
          <a:chOff x="0" y="0"/>
          <a:chExt cx="0" cy="0"/>
        </a:xfrm>
      </p:grpSpPr>
      <p:sp>
        <p:nvSpPr>
          <p:cNvPr id="46" name="Google Shape;46;p8"/>
          <p:cNvSpPr txBox="1"/>
          <p:nvPr>
            <p:ph idx="1" type="body"/>
          </p:nvPr>
        </p:nvSpPr>
        <p:spPr>
          <a:xfrm>
            <a:off x="587375" y="1379774"/>
            <a:ext cx="5003700" cy="8619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5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5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5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5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5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5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5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500"/>
              </a:spcBef>
              <a:spcAft>
                <a:spcPts val="0"/>
              </a:spcAft>
              <a:buClr>
                <a:schemeClr val="dk1"/>
              </a:buClr>
              <a:buSzPts val="3500"/>
              <a:buChar char="•"/>
              <a:defRPr i="0" sz="3500" u="none" cap="none" strike="noStrike">
                <a:solidFill>
                  <a:schemeClr val="dk1"/>
                </a:solidFill>
              </a:defRPr>
            </a:lvl9pPr>
          </a:lstStyle>
          <a:p/>
        </p:txBody>
      </p:sp>
      <p:sp>
        <p:nvSpPr>
          <p:cNvPr id="47" name="Google Shape;47;p8"/>
          <p:cNvSpPr txBox="1"/>
          <p:nvPr>
            <p:ph idx="2" type="body"/>
          </p:nvPr>
        </p:nvSpPr>
        <p:spPr>
          <a:xfrm>
            <a:off x="5873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2 Columns">
  <p:cSld name="20_Title Slide_1">
    <p:spTree>
      <p:nvGrpSpPr>
        <p:cNvPr id="48" name="Shape 48"/>
        <p:cNvGrpSpPr/>
        <p:nvPr/>
      </p:nvGrpSpPr>
      <p:grpSpPr>
        <a:xfrm>
          <a:off x="0" y="0"/>
          <a:ext cx="0" cy="0"/>
          <a:chOff x="0" y="0"/>
          <a:chExt cx="0" cy="0"/>
        </a:xfrm>
      </p:grpSpPr>
      <p:sp>
        <p:nvSpPr>
          <p:cNvPr id="49" name="Google Shape;49;p9"/>
          <p:cNvSpPr txBox="1"/>
          <p:nvPr>
            <p:ph idx="1" type="body"/>
          </p:nvPr>
        </p:nvSpPr>
        <p:spPr>
          <a:xfrm>
            <a:off x="587375" y="1379774"/>
            <a:ext cx="5003700" cy="8619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5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5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5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5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5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5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5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500"/>
              </a:spcBef>
              <a:spcAft>
                <a:spcPts val="0"/>
              </a:spcAft>
              <a:buClr>
                <a:schemeClr val="dk1"/>
              </a:buClr>
              <a:buSzPts val="3500"/>
              <a:buChar char="•"/>
              <a:defRPr i="0" sz="3500" u="none" cap="none" strike="noStrike">
                <a:solidFill>
                  <a:schemeClr val="dk1"/>
                </a:solidFill>
              </a:defRPr>
            </a:lvl9pPr>
          </a:lstStyle>
          <a:p/>
        </p:txBody>
      </p:sp>
      <p:sp>
        <p:nvSpPr>
          <p:cNvPr id="50" name="Google Shape;50;p9"/>
          <p:cNvSpPr txBox="1"/>
          <p:nvPr>
            <p:ph idx="2" type="body"/>
          </p:nvPr>
        </p:nvSpPr>
        <p:spPr>
          <a:xfrm>
            <a:off x="587375" y="2528888"/>
            <a:ext cx="5003700" cy="33846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51" name="Google Shape;51;p9"/>
          <p:cNvSpPr txBox="1"/>
          <p:nvPr>
            <p:ph idx="3" type="body"/>
          </p:nvPr>
        </p:nvSpPr>
        <p:spPr>
          <a:xfrm>
            <a:off x="6203950" y="2528888"/>
            <a:ext cx="5003700" cy="33846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000"/>
              <a:buNone/>
              <a:defRPr i="0" sz="3000" u="none" cap="none" strike="noStrike">
                <a:solidFill>
                  <a:schemeClr val="dk1"/>
                </a:solidFill>
              </a:defRPr>
            </a:lvl1pPr>
            <a:lvl2pPr indent="-419100" lvl="1" marL="914400" marR="0" rtl="0" algn="l">
              <a:lnSpc>
                <a:spcPct val="100000"/>
              </a:lnSpc>
              <a:spcBef>
                <a:spcPts val="500"/>
              </a:spcBef>
              <a:spcAft>
                <a:spcPts val="0"/>
              </a:spcAft>
              <a:buClr>
                <a:schemeClr val="dk1"/>
              </a:buClr>
              <a:buSzPts val="3000"/>
              <a:buChar char="•"/>
              <a:defRPr i="0" sz="3000" u="none" cap="none" strike="noStrike">
                <a:solidFill>
                  <a:schemeClr val="dk1"/>
                </a:solidFill>
              </a:defRPr>
            </a:lvl2pPr>
            <a:lvl3pPr indent="-419100" lvl="2" marL="1371600" marR="0" rtl="0" algn="l">
              <a:lnSpc>
                <a:spcPct val="100000"/>
              </a:lnSpc>
              <a:spcBef>
                <a:spcPts val="500"/>
              </a:spcBef>
              <a:spcAft>
                <a:spcPts val="0"/>
              </a:spcAft>
              <a:buClr>
                <a:schemeClr val="dk1"/>
              </a:buClr>
              <a:buSzPts val="3000"/>
              <a:buChar char="•"/>
              <a:defRPr i="0" sz="3000" u="none" cap="none" strike="noStrike">
                <a:solidFill>
                  <a:schemeClr val="dk1"/>
                </a:solidFill>
              </a:defRPr>
            </a:lvl3pPr>
            <a:lvl4pPr indent="-419100" lvl="3" marL="1828800" marR="0" rtl="0" algn="l">
              <a:lnSpc>
                <a:spcPct val="100000"/>
              </a:lnSpc>
              <a:spcBef>
                <a:spcPts val="500"/>
              </a:spcBef>
              <a:spcAft>
                <a:spcPts val="0"/>
              </a:spcAft>
              <a:buClr>
                <a:schemeClr val="dk1"/>
              </a:buClr>
              <a:buSzPts val="3000"/>
              <a:buChar char="•"/>
              <a:defRPr i="0" sz="3000" u="none" cap="none" strike="noStrike">
                <a:solidFill>
                  <a:schemeClr val="dk1"/>
                </a:solidFill>
              </a:defRPr>
            </a:lvl4pPr>
            <a:lvl5pPr indent="-419100" lvl="4" marL="2286000" marR="0" rtl="0" algn="l">
              <a:lnSpc>
                <a:spcPct val="100000"/>
              </a:lnSpc>
              <a:spcBef>
                <a:spcPts val="500"/>
              </a:spcBef>
              <a:spcAft>
                <a:spcPts val="0"/>
              </a:spcAft>
              <a:buClr>
                <a:schemeClr val="dk1"/>
              </a:buClr>
              <a:buSzPts val="3000"/>
              <a:buChar char="•"/>
              <a:defRPr i="0" sz="3000" u="none" cap="none" strike="noStrike">
                <a:solidFill>
                  <a:schemeClr val="dk1"/>
                </a:solidFill>
              </a:defRPr>
            </a:lvl5pPr>
            <a:lvl6pPr indent="-419100" lvl="5" marL="2743200" marR="0" rtl="0" algn="l">
              <a:lnSpc>
                <a:spcPct val="100000"/>
              </a:lnSpc>
              <a:spcBef>
                <a:spcPts val="500"/>
              </a:spcBef>
              <a:spcAft>
                <a:spcPts val="0"/>
              </a:spcAft>
              <a:buClr>
                <a:schemeClr val="dk1"/>
              </a:buClr>
              <a:buSzPts val="3000"/>
              <a:buChar char="•"/>
              <a:defRPr i="0" sz="3000" u="none" cap="none" strike="noStrike">
                <a:solidFill>
                  <a:schemeClr val="dk1"/>
                </a:solidFill>
              </a:defRPr>
            </a:lvl6pPr>
            <a:lvl7pPr indent="-419100" lvl="6" marL="3200400" marR="0" rtl="0" algn="l">
              <a:lnSpc>
                <a:spcPct val="100000"/>
              </a:lnSpc>
              <a:spcBef>
                <a:spcPts val="500"/>
              </a:spcBef>
              <a:spcAft>
                <a:spcPts val="0"/>
              </a:spcAft>
              <a:buClr>
                <a:schemeClr val="dk1"/>
              </a:buClr>
              <a:buSzPts val="3000"/>
              <a:buChar char="•"/>
              <a:defRPr i="0" sz="3000" u="none" cap="none" strike="noStrike">
                <a:solidFill>
                  <a:schemeClr val="dk1"/>
                </a:solidFill>
              </a:defRPr>
            </a:lvl7pPr>
            <a:lvl8pPr indent="-419100" lvl="7" marL="3657600" marR="0" rtl="0" algn="l">
              <a:lnSpc>
                <a:spcPct val="100000"/>
              </a:lnSpc>
              <a:spcBef>
                <a:spcPts val="500"/>
              </a:spcBef>
              <a:spcAft>
                <a:spcPts val="0"/>
              </a:spcAft>
              <a:buClr>
                <a:schemeClr val="dk1"/>
              </a:buClr>
              <a:buSzPts val="3000"/>
              <a:buChar char="•"/>
              <a:defRPr i="0" sz="3000" u="none" cap="none" strike="noStrike">
                <a:solidFill>
                  <a:schemeClr val="dk1"/>
                </a:solidFill>
              </a:defRPr>
            </a:lvl8pPr>
            <a:lvl9pPr indent="-419100" lvl="8" marL="4114800" marR="0" rtl="0" algn="l">
              <a:lnSpc>
                <a:spcPct val="100000"/>
              </a:lnSpc>
              <a:spcBef>
                <a:spcPts val="500"/>
              </a:spcBef>
              <a:spcAft>
                <a:spcPts val="0"/>
              </a:spcAft>
              <a:buClr>
                <a:schemeClr val="dk1"/>
              </a:buClr>
              <a:buSzPts val="3000"/>
              <a:buChar char="•"/>
              <a:defRPr i="0" sz="3000" u="none" cap="none" strike="noStrike">
                <a:solidFill>
                  <a:schemeClr val="dk1"/>
                </a:solidFill>
              </a:defRPr>
            </a:lvl9pPr>
          </a:lstStyle>
          <a:p/>
        </p:txBody>
      </p:sp>
      <p:pic>
        <p:nvPicPr>
          <p:cNvPr id="52" name="Google Shape;52;p9"/>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With Logo">
  <p:cSld name="22_Title Slide">
    <p:spTree>
      <p:nvGrpSpPr>
        <p:cNvPr id="53" name="Shape 53"/>
        <p:cNvGrpSpPr/>
        <p:nvPr/>
      </p:nvGrpSpPr>
      <p:grpSpPr>
        <a:xfrm>
          <a:off x="0" y="0"/>
          <a:ext cx="0" cy="0"/>
          <a:chOff x="0" y="0"/>
          <a:chExt cx="0" cy="0"/>
        </a:xfrm>
      </p:grpSpPr>
      <p:sp>
        <p:nvSpPr>
          <p:cNvPr id="54" name="Google Shape;54;p10"/>
          <p:cNvSpPr txBox="1"/>
          <p:nvPr>
            <p:ph idx="1" type="body"/>
          </p:nvPr>
        </p:nvSpPr>
        <p:spPr>
          <a:xfrm>
            <a:off x="587375" y="1379774"/>
            <a:ext cx="5003700" cy="8619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55" name="Google Shape;55;p10"/>
          <p:cNvSpPr txBox="1"/>
          <p:nvPr>
            <p:ph idx="2" type="body"/>
          </p:nvPr>
        </p:nvSpPr>
        <p:spPr>
          <a:xfrm>
            <a:off x="587375" y="2528888"/>
            <a:ext cx="5003700" cy="33846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pic>
        <p:nvPicPr>
          <p:cNvPr id="56" name="Google Shape;56;p10"/>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 Three images Right">
  <p:cSld name="4_Title Slide">
    <p:spTree>
      <p:nvGrpSpPr>
        <p:cNvPr id="57" name="Shape 57"/>
        <p:cNvGrpSpPr/>
        <p:nvPr/>
      </p:nvGrpSpPr>
      <p:grpSpPr>
        <a:xfrm>
          <a:off x="0" y="0"/>
          <a:ext cx="0" cy="0"/>
          <a:chOff x="0" y="0"/>
          <a:chExt cx="0" cy="0"/>
        </a:xfrm>
      </p:grpSpPr>
      <p:sp>
        <p:nvSpPr>
          <p:cNvPr id="58" name="Google Shape;58;p11"/>
          <p:cNvSpPr txBox="1"/>
          <p:nvPr>
            <p:ph idx="1" type="body"/>
          </p:nvPr>
        </p:nvSpPr>
        <p:spPr>
          <a:xfrm>
            <a:off x="58737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59" name="Google Shape;59;p11"/>
          <p:cNvSpPr txBox="1"/>
          <p:nvPr>
            <p:ph idx="2" type="body"/>
          </p:nvPr>
        </p:nvSpPr>
        <p:spPr>
          <a:xfrm>
            <a:off x="5873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60" name="Google Shape;60;p11"/>
          <p:cNvSpPr/>
          <p:nvPr>
            <p:ph idx="3" type="pic"/>
          </p:nvPr>
        </p:nvSpPr>
        <p:spPr>
          <a:xfrm>
            <a:off x="6600825" y="1"/>
            <a:ext cx="2482849" cy="3924300"/>
          </a:xfrm>
          <a:prstGeom prst="rect">
            <a:avLst/>
          </a:prstGeom>
          <a:solidFill>
            <a:srgbClr val="D0CECE"/>
          </a:solidFill>
          <a:ln>
            <a:noFill/>
          </a:ln>
        </p:spPr>
      </p:sp>
      <p:sp>
        <p:nvSpPr>
          <p:cNvPr id="61" name="Google Shape;61;p11"/>
          <p:cNvSpPr/>
          <p:nvPr>
            <p:ph idx="4" type="pic"/>
          </p:nvPr>
        </p:nvSpPr>
        <p:spPr>
          <a:xfrm>
            <a:off x="7212012" y="4221163"/>
            <a:ext cx="1871661" cy="2636837"/>
          </a:xfrm>
          <a:prstGeom prst="rect">
            <a:avLst/>
          </a:prstGeom>
          <a:solidFill>
            <a:srgbClr val="D0CECE"/>
          </a:solidFill>
          <a:ln>
            <a:noFill/>
          </a:ln>
        </p:spPr>
      </p:sp>
      <p:sp>
        <p:nvSpPr>
          <p:cNvPr id="62" name="Google Shape;62;p11"/>
          <p:cNvSpPr/>
          <p:nvPr>
            <p:ph idx="5" type="pic"/>
          </p:nvPr>
        </p:nvSpPr>
        <p:spPr>
          <a:xfrm>
            <a:off x="9336088" y="1989138"/>
            <a:ext cx="2289581" cy="3933824"/>
          </a:xfrm>
          <a:prstGeom prst="rect">
            <a:avLst/>
          </a:prstGeom>
          <a:solidFill>
            <a:srgbClr val="D0CECE"/>
          </a:solidFill>
          <a:ln>
            <a:noFill/>
          </a:ln>
        </p:spPr>
      </p:sp>
      <p:pic>
        <p:nvPicPr>
          <p:cNvPr id="63" name="Google Shape;63;p11"/>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Three Images in Columns">
  <p:cSld name="2_Title Slide">
    <p:spTree>
      <p:nvGrpSpPr>
        <p:cNvPr id="64" name="Shape 64"/>
        <p:cNvGrpSpPr/>
        <p:nvPr/>
      </p:nvGrpSpPr>
      <p:grpSpPr>
        <a:xfrm>
          <a:off x="0" y="0"/>
          <a:ext cx="0" cy="0"/>
          <a:chOff x="0" y="0"/>
          <a:chExt cx="0" cy="0"/>
        </a:xfrm>
      </p:grpSpPr>
      <p:sp>
        <p:nvSpPr>
          <p:cNvPr id="65" name="Google Shape;65;p12"/>
          <p:cNvSpPr txBox="1"/>
          <p:nvPr>
            <p:ph idx="1" type="body"/>
          </p:nvPr>
        </p:nvSpPr>
        <p:spPr>
          <a:xfrm>
            <a:off x="587375" y="1379774"/>
            <a:ext cx="2484438"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5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5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5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5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5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5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5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500"/>
              </a:spcBef>
              <a:spcAft>
                <a:spcPts val="0"/>
              </a:spcAft>
              <a:buClr>
                <a:schemeClr val="dk1"/>
              </a:buClr>
              <a:buSzPts val="3500"/>
              <a:buChar char="•"/>
              <a:defRPr i="0" sz="3500" u="none" cap="none" strike="noStrike">
                <a:solidFill>
                  <a:schemeClr val="dk1"/>
                </a:solidFill>
              </a:defRPr>
            </a:lvl9pPr>
          </a:lstStyle>
          <a:p/>
        </p:txBody>
      </p:sp>
      <p:sp>
        <p:nvSpPr>
          <p:cNvPr id="66" name="Google Shape;66;p12"/>
          <p:cNvSpPr txBox="1"/>
          <p:nvPr>
            <p:ph idx="2" type="body"/>
          </p:nvPr>
        </p:nvSpPr>
        <p:spPr>
          <a:xfrm>
            <a:off x="587375" y="2528888"/>
            <a:ext cx="2484438"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67" name="Google Shape;67;p12"/>
          <p:cNvSpPr/>
          <p:nvPr>
            <p:ph idx="3" type="pic"/>
          </p:nvPr>
        </p:nvSpPr>
        <p:spPr>
          <a:xfrm>
            <a:off x="3467100" y="1412874"/>
            <a:ext cx="2534102" cy="5445125"/>
          </a:xfrm>
          <a:prstGeom prst="rect">
            <a:avLst/>
          </a:prstGeom>
          <a:solidFill>
            <a:srgbClr val="D0CECE"/>
          </a:solidFill>
          <a:ln>
            <a:noFill/>
          </a:ln>
        </p:spPr>
      </p:sp>
      <p:sp>
        <p:nvSpPr>
          <p:cNvPr id="68" name="Google Shape;68;p12"/>
          <p:cNvSpPr/>
          <p:nvPr>
            <p:ph idx="4" type="pic"/>
          </p:nvPr>
        </p:nvSpPr>
        <p:spPr>
          <a:xfrm>
            <a:off x="6251489" y="1412874"/>
            <a:ext cx="2534102" cy="5445125"/>
          </a:xfrm>
          <a:prstGeom prst="rect">
            <a:avLst/>
          </a:prstGeom>
          <a:solidFill>
            <a:srgbClr val="D0CECE"/>
          </a:solidFill>
          <a:ln>
            <a:noFill/>
          </a:ln>
        </p:spPr>
      </p:sp>
      <p:sp>
        <p:nvSpPr>
          <p:cNvPr id="69" name="Google Shape;69;p12"/>
          <p:cNvSpPr/>
          <p:nvPr>
            <p:ph idx="5" type="pic"/>
          </p:nvPr>
        </p:nvSpPr>
        <p:spPr>
          <a:xfrm>
            <a:off x="9023200" y="1412874"/>
            <a:ext cx="2596207" cy="5445125"/>
          </a:xfrm>
          <a:prstGeom prst="rect">
            <a:avLst/>
          </a:prstGeom>
          <a:solidFill>
            <a:srgbClr val="D0CECE"/>
          </a:solidFill>
          <a:ln>
            <a:noFill/>
          </a:ln>
        </p:spPr>
      </p:sp>
      <p:pic>
        <p:nvPicPr>
          <p:cNvPr id="70" name="Google Shape;70;p12"/>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 Large Image">
  <p:cSld name="5_Title Slide">
    <p:spTree>
      <p:nvGrpSpPr>
        <p:cNvPr id="71" name="Shape 71"/>
        <p:cNvGrpSpPr/>
        <p:nvPr/>
      </p:nvGrpSpPr>
      <p:grpSpPr>
        <a:xfrm>
          <a:off x="0" y="0"/>
          <a:ext cx="0" cy="0"/>
          <a:chOff x="0" y="0"/>
          <a:chExt cx="0" cy="0"/>
        </a:xfrm>
      </p:grpSpPr>
      <p:sp>
        <p:nvSpPr>
          <p:cNvPr id="72" name="Google Shape;72;p13"/>
          <p:cNvSpPr txBox="1"/>
          <p:nvPr>
            <p:ph idx="1" type="body"/>
          </p:nvPr>
        </p:nvSpPr>
        <p:spPr>
          <a:xfrm>
            <a:off x="587375" y="1379774"/>
            <a:ext cx="2484438"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73" name="Google Shape;73;p13"/>
          <p:cNvSpPr txBox="1"/>
          <p:nvPr>
            <p:ph idx="2" type="body"/>
          </p:nvPr>
        </p:nvSpPr>
        <p:spPr>
          <a:xfrm>
            <a:off x="587375" y="2528888"/>
            <a:ext cx="2484438"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74" name="Google Shape;74;p13"/>
          <p:cNvSpPr/>
          <p:nvPr>
            <p:ph idx="3" type="pic"/>
          </p:nvPr>
        </p:nvSpPr>
        <p:spPr>
          <a:xfrm>
            <a:off x="3467100" y="1412874"/>
            <a:ext cx="8145274" cy="5445125"/>
          </a:xfrm>
          <a:prstGeom prst="rect">
            <a:avLst/>
          </a:prstGeom>
          <a:solidFill>
            <a:srgbClr val="D0CECE"/>
          </a:solidFill>
          <a:ln>
            <a:noFill/>
          </a:ln>
        </p:spPr>
      </p:sp>
      <p:pic>
        <p:nvPicPr>
          <p:cNvPr id="75" name="Google Shape;75;p13"/>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 Four Images Right">
  <p:cSld name="9_Title Slide">
    <p:spTree>
      <p:nvGrpSpPr>
        <p:cNvPr id="76" name="Shape 76"/>
        <p:cNvGrpSpPr/>
        <p:nvPr/>
      </p:nvGrpSpPr>
      <p:grpSpPr>
        <a:xfrm>
          <a:off x="0" y="0"/>
          <a:ext cx="0" cy="0"/>
          <a:chOff x="0" y="0"/>
          <a:chExt cx="0" cy="0"/>
        </a:xfrm>
      </p:grpSpPr>
      <p:sp>
        <p:nvSpPr>
          <p:cNvPr id="77" name="Google Shape;77;p14"/>
          <p:cNvSpPr txBox="1"/>
          <p:nvPr>
            <p:ph idx="1" type="body"/>
          </p:nvPr>
        </p:nvSpPr>
        <p:spPr>
          <a:xfrm>
            <a:off x="58737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78" name="Google Shape;78;p14"/>
          <p:cNvSpPr txBox="1"/>
          <p:nvPr>
            <p:ph idx="2" type="body"/>
          </p:nvPr>
        </p:nvSpPr>
        <p:spPr>
          <a:xfrm>
            <a:off x="5873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79" name="Google Shape;79;p14"/>
          <p:cNvSpPr/>
          <p:nvPr>
            <p:ph idx="3" type="pic"/>
          </p:nvPr>
        </p:nvSpPr>
        <p:spPr>
          <a:xfrm>
            <a:off x="7464425" y="-1"/>
            <a:ext cx="2274008" cy="3681413"/>
          </a:xfrm>
          <a:prstGeom prst="rect">
            <a:avLst/>
          </a:prstGeom>
          <a:solidFill>
            <a:srgbClr val="D0CECE"/>
          </a:solidFill>
          <a:ln>
            <a:noFill/>
          </a:ln>
        </p:spPr>
      </p:sp>
      <p:sp>
        <p:nvSpPr>
          <p:cNvPr id="80" name="Google Shape;80;p14"/>
          <p:cNvSpPr/>
          <p:nvPr>
            <p:ph idx="4" type="pic"/>
          </p:nvPr>
        </p:nvSpPr>
        <p:spPr>
          <a:xfrm>
            <a:off x="6843902" y="3933825"/>
            <a:ext cx="2894532" cy="2924175"/>
          </a:xfrm>
          <a:prstGeom prst="rect">
            <a:avLst/>
          </a:prstGeom>
          <a:solidFill>
            <a:srgbClr val="D0CECE"/>
          </a:solidFill>
          <a:ln>
            <a:noFill/>
          </a:ln>
        </p:spPr>
      </p:sp>
      <p:sp>
        <p:nvSpPr>
          <p:cNvPr id="81" name="Google Shape;81;p14"/>
          <p:cNvSpPr/>
          <p:nvPr>
            <p:ph idx="5" type="pic"/>
          </p:nvPr>
        </p:nvSpPr>
        <p:spPr>
          <a:xfrm>
            <a:off x="9996026" y="836613"/>
            <a:ext cx="1629643" cy="2268537"/>
          </a:xfrm>
          <a:prstGeom prst="rect">
            <a:avLst/>
          </a:prstGeom>
          <a:solidFill>
            <a:srgbClr val="D0CECE"/>
          </a:solidFill>
          <a:ln>
            <a:noFill/>
          </a:ln>
        </p:spPr>
      </p:sp>
      <p:sp>
        <p:nvSpPr>
          <p:cNvPr id="82" name="Google Shape;82;p14"/>
          <p:cNvSpPr/>
          <p:nvPr>
            <p:ph idx="6" type="pic"/>
          </p:nvPr>
        </p:nvSpPr>
        <p:spPr>
          <a:xfrm>
            <a:off x="9986577" y="3357563"/>
            <a:ext cx="2205423" cy="2000122"/>
          </a:xfrm>
          <a:prstGeom prst="rect">
            <a:avLst/>
          </a:prstGeom>
          <a:solidFill>
            <a:srgbClr val="D0CECE"/>
          </a:solidFill>
          <a:ln>
            <a:noFill/>
          </a:ln>
        </p:spPr>
      </p:sp>
      <p:pic>
        <p:nvPicPr>
          <p:cNvPr id="83" name="Google Shape;83;p14"/>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Images Left - Text Right">
  <p:cSld name="18_Title Slide">
    <p:spTree>
      <p:nvGrpSpPr>
        <p:cNvPr id="84" name="Shape 84"/>
        <p:cNvGrpSpPr/>
        <p:nvPr/>
      </p:nvGrpSpPr>
      <p:grpSpPr>
        <a:xfrm>
          <a:off x="0" y="0"/>
          <a:ext cx="0" cy="0"/>
          <a:chOff x="0" y="0"/>
          <a:chExt cx="0" cy="0"/>
        </a:xfrm>
      </p:grpSpPr>
      <p:sp>
        <p:nvSpPr>
          <p:cNvPr id="85" name="Google Shape;85;p15"/>
          <p:cNvSpPr txBox="1"/>
          <p:nvPr>
            <p:ph idx="1" type="body"/>
          </p:nvPr>
        </p:nvSpPr>
        <p:spPr>
          <a:xfrm>
            <a:off x="658177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86" name="Google Shape;86;p15"/>
          <p:cNvSpPr txBox="1"/>
          <p:nvPr>
            <p:ph idx="2" type="body"/>
          </p:nvPr>
        </p:nvSpPr>
        <p:spPr>
          <a:xfrm>
            <a:off x="65817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87" name="Google Shape;87;p15"/>
          <p:cNvSpPr/>
          <p:nvPr>
            <p:ph idx="3" type="pic"/>
          </p:nvPr>
        </p:nvSpPr>
        <p:spPr>
          <a:xfrm>
            <a:off x="3071813" y="0"/>
            <a:ext cx="2274008" cy="3103933"/>
          </a:xfrm>
          <a:prstGeom prst="rect">
            <a:avLst/>
          </a:prstGeom>
          <a:solidFill>
            <a:srgbClr val="D0CECE"/>
          </a:solidFill>
          <a:ln>
            <a:noFill/>
          </a:ln>
        </p:spPr>
      </p:sp>
      <p:sp>
        <p:nvSpPr>
          <p:cNvPr id="88" name="Google Shape;88;p15"/>
          <p:cNvSpPr/>
          <p:nvPr>
            <p:ph idx="4" type="pic"/>
          </p:nvPr>
        </p:nvSpPr>
        <p:spPr>
          <a:xfrm>
            <a:off x="3071812" y="3357564"/>
            <a:ext cx="2879725" cy="3513936"/>
          </a:xfrm>
          <a:prstGeom prst="rect">
            <a:avLst/>
          </a:prstGeom>
          <a:solidFill>
            <a:srgbClr val="D0CECE"/>
          </a:solidFill>
          <a:ln>
            <a:noFill/>
          </a:ln>
        </p:spPr>
      </p:sp>
      <p:sp>
        <p:nvSpPr>
          <p:cNvPr id="89" name="Google Shape;89;p15"/>
          <p:cNvSpPr/>
          <p:nvPr>
            <p:ph idx="5" type="pic"/>
          </p:nvPr>
        </p:nvSpPr>
        <p:spPr>
          <a:xfrm>
            <a:off x="1200150" y="3933825"/>
            <a:ext cx="1619250" cy="2244534"/>
          </a:xfrm>
          <a:prstGeom prst="rect">
            <a:avLst/>
          </a:prstGeom>
          <a:solidFill>
            <a:srgbClr val="D0CECE"/>
          </a:solidFill>
          <a:ln>
            <a:noFill/>
          </a:ln>
        </p:spPr>
      </p:sp>
      <p:sp>
        <p:nvSpPr>
          <p:cNvPr id="90" name="Google Shape;90;p15"/>
          <p:cNvSpPr/>
          <p:nvPr>
            <p:ph idx="6" type="pic"/>
          </p:nvPr>
        </p:nvSpPr>
        <p:spPr>
          <a:xfrm>
            <a:off x="578570" y="1665288"/>
            <a:ext cx="2240830" cy="2014851"/>
          </a:xfrm>
          <a:prstGeom prst="rect">
            <a:avLst/>
          </a:prstGeom>
          <a:solidFill>
            <a:srgbClr val="D0CECE"/>
          </a:solidFill>
          <a:ln>
            <a:noFill/>
          </a:ln>
        </p:spPr>
      </p:sp>
      <p:pic>
        <p:nvPicPr>
          <p:cNvPr id="91" name="Google Shape;91;p15"/>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m Image Left - Text Right ">
  <p:cSld name="13_Title Slide">
    <p:spTree>
      <p:nvGrpSpPr>
        <p:cNvPr id="92" name="Shape 92"/>
        <p:cNvGrpSpPr/>
        <p:nvPr/>
      </p:nvGrpSpPr>
      <p:grpSpPr>
        <a:xfrm>
          <a:off x="0" y="0"/>
          <a:ext cx="0" cy="0"/>
          <a:chOff x="0" y="0"/>
          <a:chExt cx="0" cy="0"/>
        </a:xfrm>
      </p:grpSpPr>
      <p:sp>
        <p:nvSpPr>
          <p:cNvPr id="93" name="Google Shape;93;p16"/>
          <p:cNvSpPr/>
          <p:nvPr>
            <p:ph idx="2" type="pic"/>
          </p:nvPr>
        </p:nvSpPr>
        <p:spPr>
          <a:xfrm>
            <a:off x="587375" y="1412874"/>
            <a:ext cx="3500249" cy="5445125"/>
          </a:xfrm>
          <a:prstGeom prst="rect">
            <a:avLst/>
          </a:prstGeom>
          <a:solidFill>
            <a:srgbClr val="D0CECE"/>
          </a:solidFill>
          <a:ln>
            <a:noFill/>
          </a:ln>
        </p:spPr>
      </p:sp>
      <p:sp>
        <p:nvSpPr>
          <p:cNvPr id="94" name="Google Shape;94;p16"/>
          <p:cNvSpPr txBox="1"/>
          <p:nvPr>
            <p:ph idx="1" type="body"/>
          </p:nvPr>
        </p:nvSpPr>
        <p:spPr>
          <a:xfrm>
            <a:off x="4710113"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95" name="Google Shape;95;p16"/>
          <p:cNvSpPr txBox="1"/>
          <p:nvPr>
            <p:ph idx="3" type="body"/>
          </p:nvPr>
        </p:nvSpPr>
        <p:spPr>
          <a:xfrm>
            <a:off x="4710113"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pic>
        <p:nvPicPr>
          <p:cNvPr id="96" name="Google Shape;96;p16"/>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 Medium Image Right">
  <p:cSld name="12_Title Slide">
    <p:spTree>
      <p:nvGrpSpPr>
        <p:cNvPr id="97" name="Shape 97"/>
        <p:cNvGrpSpPr/>
        <p:nvPr/>
      </p:nvGrpSpPr>
      <p:grpSpPr>
        <a:xfrm>
          <a:off x="0" y="0"/>
          <a:ext cx="0" cy="0"/>
          <a:chOff x="0" y="0"/>
          <a:chExt cx="0" cy="0"/>
        </a:xfrm>
      </p:grpSpPr>
      <p:sp>
        <p:nvSpPr>
          <p:cNvPr id="98" name="Google Shape;98;p17"/>
          <p:cNvSpPr/>
          <p:nvPr>
            <p:ph idx="2" type="pic"/>
          </p:nvPr>
        </p:nvSpPr>
        <p:spPr>
          <a:xfrm>
            <a:off x="6203950" y="1412874"/>
            <a:ext cx="5416550" cy="5445125"/>
          </a:xfrm>
          <a:prstGeom prst="rect">
            <a:avLst/>
          </a:prstGeom>
          <a:solidFill>
            <a:srgbClr val="D0CECE"/>
          </a:solidFill>
          <a:ln>
            <a:noFill/>
          </a:ln>
        </p:spPr>
      </p:sp>
      <p:sp>
        <p:nvSpPr>
          <p:cNvPr id="99" name="Google Shape;99;p17"/>
          <p:cNvSpPr txBox="1"/>
          <p:nvPr>
            <p:ph idx="1" type="body"/>
          </p:nvPr>
        </p:nvSpPr>
        <p:spPr>
          <a:xfrm>
            <a:off x="58737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00" name="Google Shape;100;p17"/>
          <p:cNvSpPr txBox="1"/>
          <p:nvPr>
            <p:ph idx="3" type="body"/>
          </p:nvPr>
        </p:nvSpPr>
        <p:spPr>
          <a:xfrm>
            <a:off x="5873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pic>
        <p:nvPicPr>
          <p:cNvPr id="101" name="Google Shape;101;p17"/>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dium Image Left - Text Right">
  <p:cSld name="1_Title Slide">
    <p:spTree>
      <p:nvGrpSpPr>
        <p:cNvPr id="102" name="Shape 102"/>
        <p:cNvGrpSpPr/>
        <p:nvPr/>
      </p:nvGrpSpPr>
      <p:grpSpPr>
        <a:xfrm>
          <a:off x="0" y="0"/>
          <a:ext cx="0" cy="0"/>
          <a:chOff x="0" y="0"/>
          <a:chExt cx="0" cy="0"/>
        </a:xfrm>
      </p:grpSpPr>
      <p:sp>
        <p:nvSpPr>
          <p:cNvPr id="103" name="Google Shape;103;p18"/>
          <p:cNvSpPr/>
          <p:nvPr>
            <p:ph idx="2" type="pic"/>
          </p:nvPr>
        </p:nvSpPr>
        <p:spPr>
          <a:xfrm>
            <a:off x="578570" y="1412874"/>
            <a:ext cx="5372968" cy="5445125"/>
          </a:xfrm>
          <a:prstGeom prst="rect">
            <a:avLst/>
          </a:prstGeom>
          <a:solidFill>
            <a:srgbClr val="D0CECE"/>
          </a:solidFill>
          <a:ln>
            <a:noFill/>
          </a:ln>
        </p:spPr>
      </p:sp>
      <p:sp>
        <p:nvSpPr>
          <p:cNvPr id="104" name="Google Shape;104;p18"/>
          <p:cNvSpPr txBox="1"/>
          <p:nvPr>
            <p:ph idx="1" type="body"/>
          </p:nvPr>
        </p:nvSpPr>
        <p:spPr>
          <a:xfrm>
            <a:off x="658177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05" name="Google Shape;105;p18"/>
          <p:cNvSpPr txBox="1"/>
          <p:nvPr>
            <p:ph idx="3" type="body"/>
          </p:nvPr>
        </p:nvSpPr>
        <p:spPr>
          <a:xfrm>
            <a:off x="65817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pic>
        <p:nvPicPr>
          <p:cNvPr id="106" name="Google Shape;106;p18"/>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 Image From Top Right">
  <p:cSld name="19_Title Slide">
    <p:spTree>
      <p:nvGrpSpPr>
        <p:cNvPr id="107" name="Shape 107"/>
        <p:cNvGrpSpPr/>
        <p:nvPr/>
      </p:nvGrpSpPr>
      <p:grpSpPr>
        <a:xfrm>
          <a:off x="0" y="0"/>
          <a:ext cx="0" cy="0"/>
          <a:chOff x="0" y="0"/>
          <a:chExt cx="0" cy="0"/>
        </a:xfrm>
      </p:grpSpPr>
      <p:sp>
        <p:nvSpPr>
          <p:cNvPr id="108" name="Google Shape;108;p19"/>
          <p:cNvSpPr/>
          <p:nvPr>
            <p:ph idx="2" type="pic"/>
          </p:nvPr>
        </p:nvSpPr>
        <p:spPr>
          <a:xfrm>
            <a:off x="6203949" y="0"/>
            <a:ext cx="5400675" cy="6489700"/>
          </a:xfrm>
          <a:prstGeom prst="rect">
            <a:avLst/>
          </a:prstGeom>
          <a:solidFill>
            <a:srgbClr val="D0CECE"/>
          </a:solidFill>
          <a:ln>
            <a:noFill/>
          </a:ln>
        </p:spPr>
      </p:sp>
      <p:sp>
        <p:nvSpPr>
          <p:cNvPr id="109" name="Google Shape;109;p19"/>
          <p:cNvSpPr txBox="1"/>
          <p:nvPr>
            <p:ph idx="1" type="body"/>
          </p:nvPr>
        </p:nvSpPr>
        <p:spPr>
          <a:xfrm>
            <a:off x="58737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10" name="Google Shape;110;p19"/>
          <p:cNvSpPr txBox="1"/>
          <p:nvPr>
            <p:ph idx="3" type="body"/>
          </p:nvPr>
        </p:nvSpPr>
        <p:spPr>
          <a:xfrm>
            <a:off x="5873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pic>
        <p:nvPicPr>
          <p:cNvPr id="111" name="Google Shape;111;p19"/>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from Top Left - Text Right">
  <p:cSld name="11_Title Slide">
    <p:spTree>
      <p:nvGrpSpPr>
        <p:cNvPr id="112" name="Shape 112"/>
        <p:cNvGrpSpPr/>
        <p:nvPr/>
      </p:nvGrpSpPr>
      <p:grpSpPr>
        <a:xfrm>
          <a:off x="0" y="0"/>
          <a:ext cx="0" cy="0"/>
          <a:chOff x="0" y="0"/>
          <a:chExt cx="0" cy="0"/>
        </a:xfrm>
      </p:grpSpPr>
      <p:sp>
        <p:nvSpPr>
          <p:cNvPr id="113" name="Google Shape;113;p20"/>
          <p:cNvSpPr/>
          <p:nvPr>
            <p:ph idx="2" type="pic"/>
          </p:nvPr>
        </p:nvSpPr>
        <p:spPr>
          <a:xfrm>
            <a:off x="587375" y="0"/>
            <a:ext cx="5364300" cy="6417900"/>
          </a:xfrm>
          <a:prstGeom prst="rect">
            <a:avLst/>
          </a:prstGeom>
          <a:solidFill>
            <a:srgbClr val="D0CECE"/>
          </a:solidFill>
          <a:ln>
            <a:noFill/>
          </a:ln>
        </p:spPr>
      </p:sp>
      <p:sp>
        <p:nvSpPr>
          <p:cNvPr id="114" name="Google Shape;114;p20"/>
          <p:cNvSpPr txBox="1"/>
          <p:nvPr>
            <p:ph idx="1" type="body"/>
          </p:nvPr>
        </p:nvSpPr>
        <p:spPr>
          <a:xfrm>
            <a:off x="6600824" y="1308099"/>
            <a:ext cx="5003700" cy="8619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15" name="Google Shape;115;p20"/>
          <p:cNvSpPr txBox="1"/>
          <p:nvPr>
            <p:ph idx="3" type="body"/>
          </p:nvPr>
        </p:nvSpPr>
        <p:spPr>
          <a:xfrm>
            <a:off x="6600824" y="2457213"/>
            <a:ext cx="5003700" cy="33846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pic>
        <p:nvPicPr>
          <p:cNvPr id="116" name="Google Shape;116;p20"/>
          <p:cNvPicPr preferRelativeResize="0"/>
          <p:nvPr/>
        </p:nvPicPr>
        <p:blipFill rotWithShape="1">
          <a:blip r:embed="rId2">
            <a:alphaModFix/>
          </a:blip>
          <a:srcRect b="278" l="0" r="0" t="268"/>
          <a:stretch/>
        </p:blipFill>
        <p:spPr>
          <a:xfrm>
            <a:off x="6600820" y="348895"/>
            <a:ext cx="1232769" cy="400758"/>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Image Columns Left - Text Right">
  <p:cSld name="14_Title Slide">
    <p:spTree>
      <p:nvGrpSpPr>
        <p:cNvPr id="117" name="Shape 117"/>
        <p:cNvGrpSpPr/>
        <p:nvPr/>
      </p:nvGrpSpPr>
      <p:grpSpPr>
        <a:xfrm>
          <a:off x="0" y="0"/>
          <a:ext cx="0" cy="0"/>
          <a:chOff x="0" y="0"/>
          <a:chExt cx="0" cy="0"/>
        </a:xfrm>
      </p:grpSpPr>
      <p:sp>
        <p:nvSpPr>
          <p:cNvPr id="118" name="Google Shape;118;p21"/>
          <p:cNvSpPr txBox="1"/>
          <p:nvPr>
            <p:ph idx="1" type="body"/>
          </p:nvPr>
        </p:nvSpPr>
        <p:spPr>
          <a:xfrm>
            <a:off x="8472487" y="1379774"/>
            <a:ext cx="3132137"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19" name="Google Shape;119;p21"/>
          <p:cNvSpPr txBox="1"/>
          <p:nvPr>
            <p:ph idx="2" type="body"/>
          </p:nvPr>
        </p:nvSpPr>
        <p:spPr>
          <a:xfrm>
            <a:off x="8472487" y="2528888"/>
            <a:ext cx="3132137"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120" name="Google Shape;120;p21"/>
          <p:cNvSpPr/>
          <p:nvPr>
            <p:ph idx="3" type="pic"/>
          </p:nvPr>
        </p:nvSpPr>
        <p:spPr>
          <a:xfrm>
            <a:off x="587375" y="1412874"/>
            <a:ext cx="2232025" cy="5445125"/>
          </a:xfrm>
          <a:prstGeom prst="rect">
            <a:avLst/>
          </a:prstGeom>
          <a:solidFill>
            <a:srgbClr val="D0CECE"/>
          </a:solidFill>
          <a:ln>
            <a:noFill/>
          </a:ln>
        </p:spPr>
      </p:sp>
      <p:sp>
        <p:nvSpPr>
          <p:cNvPr id="121" name="Google Shape;121;p21"/>
          <p:cNvSpPr/>
          <p:nvPr>
            <p:ph idx="4" type="pic"/>
          </p:nvPr>
        </p:nvSpPr>
        <p:spPr>
          <a:xfrm>
            <a:off x="3075742" y="1412874"/>
            <a:ext cx="2264608" cy="5445125"/>
          </a:xfrm>
          <a:prstGeom prst="rect">
            <a:avLst/>
          </a:prstGeom>
          <a:solidFill>
            <a:srgbClr val="D0CECE"/>
          </a:solidFill>
          <a:ln>
            <a:noFill/>
          </a:ln>
        </p:spPr>
      </p:sp>
      <p:sp>
        <p:nvSpPr>
          <p:cNvPr id="122" name="Google Shape;122;p21"/>
          <p:cNvSpPr/>
          <p:nvPr>
            <p:ph idx="5" type="pic"/>
          </p:nvPr>
        </p:nvSpPr>
        <p:spPr>
          <a:xfrm>
            <a:off x="5586594" y="1412874"/>
            <a:ext cx="2264608" cy="5445125"/>
          </a:xfrm>
          <a:prstGeom prst="rect">
            <a:avLst/>
          </a:prstGeom>
          <a:solidFill>
            <a:srgbClr val="D0CECE"/>
          </a:solidFill>
          <a:ln>
            <a:noFill/>
          </a:ln>
        </p:spPr>
      </p:sp>
      <p:pic>
        <p:nvPicPr>
          <p:cNvPr id="123" name="Google Shape;123;p21"/>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Image Left - Text Right">
  <p:cSld name="15_Title Slide">
    <p:spTree>
      <p:nvGrpSpPr>
        <p:cNvPr id="124" name="Shape 124"/>
        <p:cNvGrpSpPr/>
        <p:nvPr/>
      </p:nvGrpSpPr>
      <p:grpSpPr>
        <a:xfrm>
          <a:off x="0" y="0"/>
          <a:ext cx="0" cy="0"/>
          <a:chOff x="0" y="0"/>
          <a:chExt cx="0" cy="0"/>
        </a:xfrm>
      </p:grpSpPr>
      <p:sp>
        <p:nvSpPr>
          <p:cNvPr id="125" name="Google Shape;125;p22"/>
          <p:cNvSpPr txBox="1"/>
          <p:nvPr>
            <p:ph idx="1" type="body"/>
          </p:nvPr>
        </p:nvSpPr>
        <p:spPr>
          <a:xfrm>
            <a:off x="8724900" y="1379774"/>
            <a:ext cx="2879724"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26" name="Google Shape;126;p22"/>
          <p:cNvSpPr txBox="1"/>
          <p:nvPr>
            <p:ph idx="2" type="body"/>
          </p:nvPr>
        </p:nvSpPr>
        <p:spPr>
          <a:xfrm>
            <a:off x="8724900" y="2578194"/>
            <a:ext cx="2879724" cy="3335243"/>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127" name="Google Shape;127;p22"/>
          <p:cNvSpPr/>
          <p:nvPr>
            <p:ph idx="3" type="pic"/>
          </p:nvPr>
        </p:nvSpPr>
        <p:spPr>
          <a:xfrm>
            <a:off x="587376" y="1412874"/>
            <a:ext cx="7524750" cy="5445125"/>
          </a:xfrm>
          <a:prstGeom prst="rect">
            <a:avLst/>
          </a:prstGeom>
          <a:solidFill>
            <a:srgbClr val="D0CECE"/>
          </a:solidFill>
          <a:ln>
            <a:noFill/>
          </a:ln>
        </p:spPr>
      </p:sp>
      <p:pic>
        <p:nvPicPr>
          <p:cNvPr id="128" name="Google Shape;128;p22"/>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Top - Image Bottom">
  <p:cSld name="6_Title Slide">
    <p:spTree>
      <p:nvGrpSpPr>
        <p:cNvPr id="129" name="Shape 129"/>
        <p:cNvGrpSpPr/>
        <p:nvPr/>
      </p:nvGrpSpPr>
      <p:grpSpPr>
        <a:xfrm>
          <a:off x="0" y="0"/>
          <a:ext cx="0" cy="0"/>
          <a:chOff x="0" y="0"/>
          <a:chExt cx="0" cy="0"/>
        </a:xfrm>
      </p:grpSpPr>
      <p:sp>
        <p:nvSpPr>
          <p:cNvPr id="130" name="Google Shape;130;p23"/>
          <p:cNvSpPr txBox="1"/>
          <p:nvPr>
            <p:ph idx="1" type="body"/>
          </p:nvPr>
        </p:nvSpPr>
        <p:spPr>
          <a:xfrm>
            <a:off x="587375" y="1379774"/>
            <a:ext cx="1101725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95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95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95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95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95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95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95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95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31" name="Google Shape;131;p23"/>
          <p:cNvSpPr/>
          <p:nvPr>
            <p:ph idx="2" type="pic"/>
          </p:nvPr>
        </p:nvSpPr>
        <p:spPr>
          <a:xfrm>
            <a:off x="578570" y="2528888"/>
            <a:ext cx="11033804" cy="3980218"/>
          </a:xfrm>
          <a:prstGeom prst="rect">
            <a:avLst/>
          </a:prstGeom>
          <a:solidFill>
            <a:srgbClr val="D0CECE"/>
          </a:solidFill>
          <a:ln>
            <a:noFill/>
          </a:ln>
        </p:spPr>
      </p:sp>
      <p:pic>
        <p:nvPicPr>
          <p:cNvPr id="132" name="Google Shape;132;p23"/>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Top - 4 Image Columns Bottom">
  <p:cSld name="8_Title Slide">
    <p:spTree>
      <p:nvGrpSpPr>
        <p:cNvPr id="133" name="Shape 133"/>
        <p:cNvGrpSpPr/>
        <p:nvPr/>
      </p:nvGrpSpPr>
      <p:grpSpPr>
        <a:xfrm>
          <a:off x="0" y="0"/>
          <a:ext cx="0" cy="0"/>
          <a:chOff x="0" y="0"/>
          <a:chExt cx="0" cy="0"/>
        </a:xfrm>
      </p:grpSpPr>
      <p:sp>
        <p:nvSpPr>
          <p:cNvPr id="134" name="Google Shape;134;p24"/>
          <p:cNvSpPr txBox="1"/>
          <p:nvPr>
            <p:ph idx="1" type="body"/>
          </p:nvPr>
        </p:nvSpPr>
        <p:spPr>
          <a:xfrm>
            <a:off x="587375" y="1379774"/>
            <a:ext cx="1101725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35" name="Google Shape;135;p24"/>
          <p:cNvSpPr/>
          <p:nvPr>
            <p:ph idx="2" type="pic"/>
          </p:nvPr>
        </p:nvSpPr>
        <p:spPr>
          <a:xfrm>
            <a:off x="578570" y="2528888"/>
            <a:ext cx="2571106" cy="3980218"/>
          </a:xfrm>
          <a:prstGeom prst="rect">
            <a:avLst/>
          </a:prstGeom>
          <a:solidFill>
            <a:srgbClr val="D0CECE"/>
          </a:solidFill>
          <a:ln>
            <a:noFill/>
          </a:ln>
        </p:spPr>
      </p:sp>
      <p:sp>
        <p:nvSpPr>
          <p:cNvPr id="136" name="Google Shape;136;p24"/>
          <p:cNvSpPr/>
          <p:nvPr>
            <p:ph idx="3" type="pic"/>
          </p:nvPr>
        </p:nvSpPr>
        <p:spPr>
          <a:xfrm>
            <a:off x="3393164" y="2528888"/>
            <a:ext cx="2571106" cy="3980218"/>
          </a:xfrm>
          <a:prstGeom prst="rect">
            <a:avLst/>
          </a:prstGeom>
          <a:solidFill>
            <a:srgbClr val="D0CECE"/>
          </a:solidFill>
          <a:ln>
            <a:noFill/>
          </a:ln>
        </p:spPr>
      </p:sp>
      <p:sp>
        <p:nvSpPr>
          <p:cNvPr id="137" name="Google Shape;137;p24"/>
          <p:cNvSpPr/>
          <p:nvPr>
            <p:ph idx="4" type="pic"/>
          </p:nvPr>
        </p:nvSpPr>
        <p:spPr>
          <a:xfrm>
            <a:off x="6207758" y="2528888"/>
            <a:ext cx="2571106" cy="3980218"/>
          </a:xfrm>
          <a:prstGeom prst="rect">
            <a:avLst/>
          </a:prstGeom>
          <a:solidFill>
            <a:srgbClr val="D0CECE"/>
          </a:solidFill>
          <a:ln>
            <a:noFill/>
          </a:ln>
        </p:spPr>
      </p:sp>
      <p:sp>
        <p:nvSpPr>
          <p:cNvPr id="138" name="Google Shape;138;p24"/>
          <p:cNvSpPr/>
          <p:nvPr>
            <p:ph idx="5" type="pic"/>
          </p:nvPr>
        </p:nvSpPr>
        <p:spPr>
          <a:xfrm>
            <a:off x="9022353" y="2528888"/>
            <a:ext cx="2571106" cy="3980218"/>
          </a:xfrm>
          <a:prstGeom prst="rect">
            <a:avLst/>
          </a:prstGeom>
          <a:solidFill>
            <a:srgbClr val="D0CECE"/>
          </a:solidFill>
          <a:ln>
            <a:noFill/>
          </a:ln>
        </p:spPr>
      </p:sp>
      <p:pic>
        <p:nvPicPr>
          <p:cNvPr id="139" name="Google Shape;139;p24"/>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Top - Three Image Columns Bottom">
  <p:cSld name="8_Title Slide_1">
    <p:spTree>
      <p:nvGrpSpPr>
        <p:cNvPr id="140" name="Shape 140"/>
        <p:cNvGrpSpPr/>
        <p:nvPr/>
      </p:nvGrpSpPr>
      <p:grpSpPr>
        <a:xfrm>
          <a:off x="0" y="0"/>
          <a:ext cx="0" cy="0"/>
          <a:chOff x="0" y="0"/>
          <a:chExt cx="0" cy="0"/>
        </a:xfrm>
      </p:grpSpPr>
      <p:sp>
        <p:nvSpPr>
          <p:cNvPr id="141" name="Google Shape;141;p25"/>
          <p:cNvSpPr txBox="1"/>
          <p:nvPr>
            <p:ph idx="1" type="body"/>
          </p:nvPr>
        </p:nvSpPr>
        <p:spPr>
          <a:xfrm>
            <a:off x="587375" y="1379774"/>
            <a:ext cx="11017200" cy="8619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42" name="Google Shape;142;p25"/>
          <p:cNvSpPr/>
          <p:nvPr>
            <p:ph idx="2" type="pic"/>
          </p:nvPr>
        </p:nvSpPr>
        <p:spPr>
          <a:xfrm>
            <a:off x="578577" y="2528900"/>
            <a:ext cx="3454200" cy="3980100"/>
          </a:xfrm>
          <a:prstGeom prst="rect">
            <a:avLst/>
          </a:prstGeom>
          <a:solidFill>
            <a:srgbClr val="D0CECE"/>
          </a:solidFill>
          <a:ln>
            <a:noFill/>
          </a:ln>
        </p:spPr>
      </p:sp>
      <p:sp>
        <p:nvSpPr>
          <p:cNvPr id="143" name="Google Shape;143;p25"/>
          <p:cNvSpPr/>
          <p:nvPr>
            <p:ph idx="3" type="pic"/>
          </p:nvPr>
        </p:nvSpPr>
        <p:spPr>
          <a:xfrm>
            <a:off x="4360069" y="2528900"/>
            <a:ext cx="3454200" cy="3980100"/>
          </a:xfrm>
          <a:prstGeom prst="rect">
            <a:avLst/>
          </a:prstGeom>
          <a:solidFill>
            <a:srgbClr val="D0CECE"/>
          </a:solidFill>
          <a:ln>
            <a:noFill/>
          </a:ln>
        </p:spPr>
      </p:sp>
      <p:sp>
        <p:nvSpPr>
          <p:cNvPr id="144" name="Google Shape;144;p25"/>
          <p:cNvSpPr/>
          <p:nvPr>
            <p:ph idx="4" type="pic"/>
          </p:nvPr>
        </p:nvSpPr>
        <p:spPr>
          <a:xfrm>
            <a:off x="8141561" y="2528900"/>
            <a:ext cx="3454200" cy="3980100"/>
          </a:xfrm>
          <a:prstGeom prst="rect">
            <a:avLst/>
          </a:prstGeom>
          <a:solidFill>
            <a:srgbClr val="D0CECE"/>
          </a:solidFill>
          <a:ln>
            <a:noFill/>
          </a:ln>
        </p:spPr>
      </p:sp>
      <p:pic>
        <p:nvPicPr>
          <p:cNvPr id="145" name="Google Shape;145;p25"/>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Top - Two Image Columns Bottom">
  <p:cSld name="7_Title Slide">
    <p:spTree>
      <p:nvGrpSpPr>
        <p:cNvPr id="146" name="Shape 146"/>
        <p:cNvGrpSpPr/>
        <p:nvPr/>
      </p:nvGrpSpPr>
      <p:grpSpPr>
        <a:xfrm>
          <a:off x="0" y="0"/>
          <a:ext cx="0" cy="0"/>
          <a:chOff x="0" y="0"/>
          <a:chExt cx="0" cy="0"/>
        </a:xfrm>
      </p:grpSpPr>
      <p:sp>
        <p:nvSpPr>
          <p:cNvPr id="147" name="Google Shape;147;p26"/>
          <p:cNvSpPr/>
          <p:nvPr>
            <p:ph idx="2" type="pic"/>
          </p:nvPr>
        </p:nvSpPr>
        <p:spPr>
          <a:xfrm>
            <a:off x="578570" y="2528888"/>
            <a:ext cx="5372968" cy="3980218"/>
          </a:xfrm>
          <a:prstGeom prst="rect">
            <a:avLst/>
          </a:prstGeom>
          <a:solidFill>
            <a:srgbClr val="D0CECE"/>
          </a:solidFill>
          <a:ln>
            <a:noFill/>
          </a:ln>
        </p:spPr>
      </p:sp>
      <p:sp>
        <p:nvSpPr>
          <p:cNvPr id="148" name="Google Shape;148;p26"/>
          <p:cNvSpPr/>
          <p:nvPr>
            <p:ph idx="3" type="pic"/>
          </p:nvPr>
        </p:nvSpPr>
        <p:spPr>
          <a:xfrm>
            <a:off x="6205012" y="2528888"/>
            <a:ext cx="5408417" cy="3980218"/>
          </a:xfrm>
          <a:prstGeom prst="rect">
            <a:avLst/>
          </a:prstGeom>
          <a:solidFill>
            <a:srgbClr val="D0CECE"/>
          </a:solidFill>
          <a:ln>
            <a:noFill/>
          </a:ln>
        </p:spPr>
      </p:sp>
      <p:sp>
        <p:nvSpPr>
          <p:cNvPr id="149" name="Google Shape;149;p26"/>
          <p:cNvSpPr txBox="1"/>
          <p:nvPr>
            <p:ph idx="1" type="body"/>
          </p:nvPr>
        </p:nvSpPr>
        <p:spPr>
          <a:xfrm>
            <a:off x="587375" y="1379774"/>
            <a:ext cx="1101725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pic>
        <p:nvPicPr>
          <p:cNvPr id="150" name="Google Shape;150;p26"/>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 Three Images Left">
  <p:cSld name="3_Title Slide">
    <p:spTree>
      <p:nvGrpSpPr>
        <p:cNvPr id="151" name="Shape 151"/>
        <p:cNvGrpSpPr/>
        <p:nvPr/>
      </p:nvGrpSpPr>
      <p:grpSpPr>
        <a:xfrm>
          <a:off x="0" y="0"/>
          <a:ext cx="0" cy="0"/>
          <a:chOff x="0" y="0"/>
          <a:chExt cx="0" cy="0"/>
        </a:xfrm>
      </p:grpSpPr>
      <p:sp>
        <p:nvSpPr>
          <p:cNvPr id="152" name="Google Shape;152;p27"/>
          <p:cNvSpPr txBox="1"/>
          <p:nvPr>
            <p:ph idx="1" type="body"/>
          </p:nvPr>
        </p:nvSpPr>
        <p:spPr>
          <a:xfrm>
            <a:off x="569913"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53" name="Google Shape;153;p27"/>
          <p:cNvSpPr txBox="1"/>
          <p:nvPr>
            <p:ph idx="2" type="body"/>
          </p:nvPr>
        </p:nvSpPr>
        <p:spPr>
          <a:xfrm>
            <a:off x="569913"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154" name="Google Shape;154;p27"/>
          <p:cNvSpPr/>
          <p:nvPr>
            <p:ph idx="3" type="pic"/>
          </p:nvPr>
        </p:nvSpPr>
        <p:spPr>
          <a:xfrm>
            <a:off x="9336088" y="3357563"/>
            <a:ext cx="2855912" cy="3136435"/>
          </a:xfrm>
          <a:prstGeom prst="rect">
            <a:avLst/>
          </a:prstGeom>
          <a:solidFill>
            <a:srgbClr val="D0CECE"/>
          </a:solidFill>
          <a:ln>
            <a:noFill/>
          </a:ln>
        </p:spPr>
      </p:sp>
      <p:sp>
        <p:nvSpPr>
          <p:cNvPr id="155" name="Google Shape;155;p27"/>
          <p:cNvSpPr/>
          <p:nvPr>
            <p:ph idx="4" type="pic"/>
          </p:nvPr>
        </p:nvSpPr>
        <p:spPr>
          <a:xfrm>
            <a:off x="6618289" y="3357563"/>
            <a:ext cx="2465386" cy="2555875"/>
          </a:xfrm>
          <a:prstGeom prst="rect">
            <a:avLst/>
          </a:prstGeom>
          <a:solidFill>
            <a:srgbClr val="D0CECE"/>
          </a:solidFill>
          <a:ln>
            <a:noFill/>
          </a:ln>
        </p:spPr>
      </p:sp>
      <p:sp>
        <p:nvSpPr>
          <p:cNvPr id="156" name="Google Shape;156;p27"/>
          <p:cNvSpPr/>
          <p:nvPr>
            <p:ph idx="5" type="pic"/>
          </p:nvPr>
        </p:nvSpPr>
        <p:spPr>
          <a:xfrm>
            <a:off x="7859714" y="549274"/>
            <a:ext cx="2736850" cy="2555875"/>
          </a:xfrm>
          <a:prstGeom prst="rect">
            <a:avLst/>
          </a:prstGeom>
          <a:solidFill>
            <a:srgbClr val="D0CECE"/>
          </a:solidFill>
          <a:ln>
            <a:noFill/>
          </a:ln>
        </p:spPr>
      </p:sp>
      <p:pic>
        <p:nvPicPr>
          <p:cNvPr id="157" name="Google Shape;157;p27"/>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Images Left - Text Right">
  <p:cSld name="17_Title Slide">
    <p:spTree>
      <p:nvGrpSpPr>
        <p:cNvPr id="158" name="Shape 158"/>
        <p:cNvGrpSpPr/>
        <p:nvPr/>
      </p:nvGrpSpPr>
      <p:grpSpPr>
        <a:xfrm>
          <a:off x="0" y="0"/>
          <a:ext cx="0" cy="0"/>
          <a:chOff x="0" y="0"/>
          <a:chExt cx="0" cy="0"/>
        </a:xfrm>
      </p:grpSpPr>
      <p:sp>
        <p:nvSpPr>
          <p:cNvPr id="159" name="Google Shape;159;p28"/>
          <p:cNvSpPr txBox="1"/>
          <p:nvPr>
            <p:ph idx="1" type="body"/>
          </p:nvPr>
        </p:nvSpPr>
        <p:spPr>
          <a:xfrm>
            <a:off x="660082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60" name="Google Shape;160;p28"/>
          <p:cNvSpPr txBox="1"/>
          <p:nvPr>
            <p:ph idx="2" type="body"/>
          </p:nvPr>
        </p:nvSpPr>
        <p:spPr>
          <a:xfrm>
            <a:off x="660082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161" name="Google Shape;161;p28"/>
          <p:cNvSpPr/>
          <p:nvPr>
            <p:ph idx="3" type="pic"/>
          </p:nvPr>
        </p:nvSpPr>
        <p:spPr>
          <a:xfrm>
            <a:off x="3071813" y="3357563"/>
            <a:ext cx="1908175" cy="2808288"/>
          </a:xfrm>
          <a:prstGeom prst="rect">
            <a:avLst/>
          </a:prstGeom>
          <a:solidFill>
            <a:srgbClr val="D0CECE"/>
          </a:solidFill>
          <a:ln>
            <a:noFill/>
          </a:ln>
        </p:spPr>
      </p:sp>
      <p:sp>
        <p:nvSpPr>
          <p:cNvPr id="162" name="Google Shape;162;p28"/>
          <p:cNvSpPr/>
          <p:nvPr>
            <p:ph idx="4" type="pic"/>
          </p:nvPr>
        </p:nvSpPr>
        <p:spPr>
          <a:xfrm>
            <a:off x="3071813" y="0"/>
            <a:ext cx="2519362" cy="3105149"/>
          </a:xfrm>
          <a:prstGeom prst="rect">
            <a:avLst/>
          </a:prstGeom>
          <a:solidFill>
            <a:srgbClr val="D0CECE"/>
          </a:solidFill>
          <a:ln>
            <a:noFill/>
          </a:ln>
        </p:spPr>
      </p:sp>
      <p:sp>
        <p:nvSpPr>
          <p:cNvPr id="163" name="Google Shape;163;p28"/>
          <p:cNvSpPr/>
          <p:nvPr>
            <p:ph idx="5" type="pic"/>
          </p:nvPr>
        </p:nvSpPr>
        <p:spPr>
          <a:xfrm>
            <a:off x="587375" y="1665287"/>
            <a:ext cx="2232025" cy="3681411"/>
          </a:xfrm>
          <a:prstGeom prst="rect">
            <a:avLst/>
          </a:prstGeom>
          <a:solidFill>
            <a:srgbClr val="D0CECE"/>
          </a:solidFill>
          <a:ln>
            <a:noFill/>
          </a:ln>
        </p:spPr>
      </p:sp>
      <p:pic>
        <p:nvPicPr>
          <p:cNvPr id="164" name="Google Shape;164;p28"/>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 Two Images Right">
  <p:cSld name="21_Title Slide">
    <p:spTree>
      <p:nvGrpSpPr>
        <p:cNvPr id="165" name="Shape 165"/>
        <p:cNvGrpSpPr/>
        <p:nvPr/>
      </p:nvGrpSpPr>
      <p:grpSpPr>
        <a:xfrm>
          <a:off x="0" y="0"/>
          <a:ext cx="0" cy="0"/>
          <a:chOff x="0" y="0"/>
          <a:chExt cx="0" cy="0"/>
        </a:xfrm>
      </p:grpSpPr>
      <p:sp>
        <p:nvSpPr>
          <p:cNvPr id="166" name="Google Shape;166;p29"/>
          <p:cNvSpPr txBox="1"/>
          <p:nvPr>
            <p:ph idx="1" type="body"/>
          </p:nvPr>
        </p:nvSpPr>
        <p:spPr>
          <a:xfrm>
            <a:off x="587375" y="1379774"/>
            <a:ext cx="5003800" cy="861775"/>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67" name="Google Shape;167;p29"/>
          <p:cNvSpPr txBox="1"/>
          <p:nvPr>
            <p:ph idx="2" type="body"/>
          </p:nvPr>
        </p:nvSpPr>
        <p:spPr>
          <a:xfrm>
            <a:off x="587375" y="2528888"/>
            <a:ext cx="5003800" cy="338455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
        <p:nvSpPr>
          <p:cNvPr id="168" name="Google Shape;168;p29"/>
          <p:cNvSpPr/>
          <p:nvPr>
            <p:ph idx="3" type="pic"/>
          </p:nvPr>
        </p:nvSpPr>
        <p:spPr>
          <a:xfrm>
            <a:off x="6600827" y="1"/>
            <a:ext cx="3743323" cy="3681412"/>
          </a:xfrm>
          <a:prstGeom prst="rect">
            <a:avLst/>
          </a:prstGeom>
          <a:solidFill>
            <a:srgbClr val="D0CECE"/>
          </a:solidFill>
          <a:ln>
            <a:noFill/>
          </a:ln>
        </p:spPr>
      </p:sp>
      <p:sp>
        <p:nvSpPr>
          <p:cNvPr id="169" name="Google Shape;169;p29"/>
          <p:cNvSpPr/>
          <p:nvPr>
            <p:ph idx="4" type="pic"/>
          </p:nvPr>
        </p:nvSpPr>
        <p:spPr>
          <a:xfrm>
            <a:off x="7212013" y="3933825"/>
            <a:ext cx="4032250" cy="2924175"/>
          </a:xfrm>
          <a:prstGeom prst="rect">
            <a:avLst/>
          </a:prstGeom>
          <a:solidFill>
            <a:srgbClr val="D0CECE"/>
          </a:solidFill>
          <a:ln>
            <a:noFill/>
          </a:ln>
        </p:spPr>
      </p:sp>
      <p:pic>
        <p:nvPicPr>
          <p:cNvPr id="170" name="Google Shape;170;p29"/>
          <p:cNvPicPr preferRelativeResize="0"/>
          <p:nvPr/>
        </p:nvPicPr>
        <p:blipFill rotWithShape="1">
          <a:blip r:embed="rId2">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RDC Strategy">
  <p:cSld name="CUSTOM">
    <p:spTree>
      <p:nvGrpSpPr>
        <p:cNvPr id="171" name="Shape 171"/>
        <p:cNvGrpSpPr/>
        <p:nvPr/>
      </p:nvGrpSpPr>
      <p:grpSpPr>
        <a:xfrm>
          <a:off x="0" y="0"/>
          <a:ext cx="0" cy="0"/>
          <a:chOff x="0" y="0"/>
          <a:chExt cx="0" cy="0"/>
        </a:xfrm>
      </p:grpSpPr>
      <p:sp>
        <p:nvSpPr>
          <p:cNvPr id="172" name="Google Shape;172;p30"/>
          <p:cNvSpPr/>
          <p:nvPr/>
        </p:nvSpPr>
        <p:spPr>
          <a:xfrm>
            <a:off x="5372674" y="2141575"/>
            <a:ext cx="1991400" cy="29772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 name="Google Shape;173;p30"/>
          <p:cNvSpPr/>
          <p:nvPr/>
        </p:nvSpPr>
        <p:spPr>
          <a:xfrm>
            <a:off x="3146975" y="2141575"/>
            <a:ext cx="1991400" cy="29772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4" name="Google Shape;174;p30"/>
          <p:cNvSpPr/>
          <p:nvPr/>
        </p:nvSpPr>
        <p:spPr>
          <a:xfrm>
            <a:off x="9818949" y="2143800"/>
            <a:ext cx="1991400" cy="2982900"/>
          </a:xfrm>
          <a:prstGeom prst="rect">
            <a:avLst/>
          </a:prstGeom>
          <a:noFill/>
          <a:ln cap="flat" cmpd="sng" w="28575">
            <a:solidFill>
              <a:srgbClr val="8E489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175" name="Google Shape;175;p30"/>
          <p:cNvSpPr/>
          <p:nvPr/>
        </p:nvSpPr>
        <p:spPr>
          <a:xfrm>
            <a:off x="7602079" y="2143800"/>
            <a:ext cx="1985100" cy="2982900"/>
          </a:xfrm>
          <a:prstGeom prst="rect">
            <a:avLst/>
          </a:prstGeom>
          <a:noFill/>
          <a:ln cap="flat" cmpd="sng" w="28575">
            <a:solidFill>
              <a:srgbClr val="F8B20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30"/>
          <p:cNvSpPr txBox="1"/>
          <p:nvPr/>
        </p:nvSpPr>
        <p:spPr>
          <a:xfrm>
            <a:off x="487171" y="1385025"/>
            <a:ext cx="2143500" cy="683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GB" sz="3500">
                <a:solidFill>
                  <a:srgbClr val="404041"/>
                </a:solidFill>
              </a:rPr>
              <a:t>Strategy</a:t>
            </a:r>
            <a:endParaRPr sz="3500">
              <a:solidFill>
                <a:srgbClr val="404041"/>
              </a:solidFill>
            </a:endParaRPr>
          </a:p>
          <a:p>
            <a:pPr indent="0" lvl="0" marL="0" rtl="0" algn="l">
              <a:lnSpc>
                <a:spcPct val="100000"/>
              </a:lnSpc>
              <a:spcBef>
                <a:spcPts val="0"/>
              </a:spcBef>
              <a:spcAft>
                <a:spcPts val="0"/>
              </a:spcAft>
              <a:buNone/>
            </a:pPr>
            <a:r>
              <a:rPr lang="en-GB" sz="3500">
                <a:solidFill>
                  <a:srgbClr val="404041"/>
                </a:solidFill>
              </a:rPr>
              <a:t>on a Page</a:t>
            </a:r>
            <a:endParaRPr sz="3500">
              <a:solidFill>
                <a:srgbClr val="404041"/>
              </a:solidFill>
            </a:endParaRPr>
          </a:p>
        </p:txBody>
      </p:sp>
      <p:sp>
        <p:nvSpPr>
          <p:cNvPr id="177" name="Google Shape;177;p30"/>
          <p:cNvSpPr/>
          <p:nvPr/>
        </p:nvSpPr>
        <p:spPr>
          <a:xfrm>
            <a:off x="3148672" y="549275"/>
            <a:ext cx="8668200" cy="1286700"/>
          </a:xfrm>
          <a:prstGeom prst="rect">
            <a:avLst/>
          </a:prstGeom>
          <a:solidFill>
            <a:srgbClr val="55555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 name="Google Shape;178;p30"/>
          <p:cNvSpPr/>
          <p:nvPr/>
        </p:nvSpPr>
        <p:spPr>
          <a:xfrm>
            <a:off x="3391092" y="902731"/>
            <a:ext cx="8182798" cy="510469"/>
          </a:xfrm>
          <a:custGeom>
            <a:rect b="b" l="l" r="r" t="t"/>
            <a:pathLst>
              <a:path extrusionOk="0" h="15754" w="252536">
                <a:moveTo>
                  <a:pt x="55" y="0"/>
                </a:moveTo>
                <a:lnTo>
                  <a:pt x="252426" y="0"/>
                </a:lnTo>
                <a:lnTo>
                  <a:pt x="252536" y="13285"/>
                </a:lnTo>
                <a:lnTo>
                  <a:pt x="129617" y="13230"/>
                </a:lnTo>
                <a:lnTo>
                  <a:pt x="126274" y="15754"/>
                </a:lnTo>
                <a:lnTo>
                  <a:pt x="123029" y="13285"/>
                </a:lnTo>
                <a:lnTo>
                  <a:pt x="0" y="13230"/>
                </a:lnTo>
                <a:close/>
              </a:path>
            </a:pathLst>
          </a:custGeom>
          <a:solidFill>
            <a:srgbClr val="F3F3F3"/>
          </a:solidFill>
          <a:ln cap="flat" cmpd="sng" w="19050">
            <a:solidFill>
              <a:srgbClr val="555555"/>
            </a:solidFill>
            <a:prstDash val="solid"/>
            <a:round/>
            <a:headEnd len="med" w="med" type="none"/>
            <a:tailEnd len="med" w="med" type="none"/>
          </a:ln>
        </p:spPr>
      </p:sp>
      <p:sp>
        <p:nvSpPr>
          <p:cNvPr id="179" name="Google Shape;179;p30"/>
          <p:cNvSpPr/>
          <p:nvPr/>
        </p:nvSpPr>
        <p:spPr>
          <a:xfrm>
            <a:off x="3394656" y="1484384"/>
            <a:ext cx="8177451" cy="581398"/>
          </a:xfrm>
          <a:custGeom>
            <a:rect b="b" l="l" r="r" t="t"/>
            <a:pathLst>
              <a:path extrusionOk="0" h="17943" w="252371">
                <a:moveTo>
                  <a:pt x="0" y="55"/>
                </a:moveTo>
                <a:lnTo>
                  <a:pt x="252371" y="0"/>
                </a:lnTo>
                <a:lnTo>
                  <a:pt x="252371" y="14493"/>
                </a:lnTo>
                <a:lnTo>
                  <a:pt x="233101" y="14548"/>
                </a:lnTo>
                <a:lnTo>
                  <a:pt x="229533" y="17677"/>
                </a:lnTo>
                <a:lnTo>
                  <a:pt x="225745" y="14493"/>
                </a:lnTo>
                <a:lnTo>
                  <a:pt x="164258" y="14493"/>
                </a:lnTo>
                <a:lnTo>
                  <a:pt x="160580" y="17787"/>
                </a:lnTo>
                <a:lnTo>
                  <a:pt x="157121" y="14493"/>
                </a:lnTo>
                <a:lnTo>
                  <a:pt x="95634" y="14438"/>
                </a:lnTo>
                <a:lnTo>
                  <a:pt x="91846" y="17732"/>
                </a:lnTo>
                <a:lnTo>
                  <a:pt x="88113" y="14493"/>
                </a:lnTo>
                <a:lnTo>
                  <a:pt x="27305" y="14419"/>
                </a:lnTo>
                <a:lnTo>
                  <a:pt x="23277" y="17943"/>
                </a:lnTo>
                <a:lnTo>
                  <a:pt x="19584" y="14419"/>
                </a:lnTo>
                <a:lnTo>
                  <a:pt x="0" y="14493"/>
                </a:lnTo>
                <a:close/>
              </a:path>
            </a:pathLst>
          </a:custGeom>
          <a:solidFill>
            <a:srgbClr val="F3F3F3"/>
          </a:solidFill>
          <a:ln cap="flat" cmpd="sng" w="28575">
            <a:solidFill>
              <a:srgbClr val="555555"/>
            </a:solidFill>
            <a:prstDash val="solid"/>
            <a:round/>
            <a:headEnd len="med" w="med" type="none"/>
            <a:tailEnd len="med" w="med" type="none"/>
          </a:ln>
        </p:spPr>
      </p:sp>
      <p:sp>
        <p:nvSpPr>
          <p:cNvPr id="180" name="Google Shape;180;p30"/>
          <p:cNvSpPr txBox="1"/>
          <p:nvPr/>
        </p:nvSpPr>
        <p:spPr>
          <a:xfrm>
            <a:off x="3387944" y="576857"/>
            <a:ext cx="31320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rgbClr val="F0F0F0"/>
                </a:solidFill>
              </a:rPr>
              <a:t>ARDC Strategic Drivers</a:t>
            </a:r>
            <a:endParaRPr sz="1100">
              <a:solidFill>
                <a:srgbClr val="F0F0F0"/>
              </a:solidFill>
            </a:endParaRPr>
          </a:p>
        </p:txBody>
      </p:sp>
      <p:sp>
        <p:nvSpPr>
          <p:cNvPr id="181" name="Google Shape;181;p30"/>
          <p:cNvSpPr txBox="1"/>
          <p:nvPr/>
        </p:nvSpPr>
        <p:spPr>
          <a:xfrm>
            <a:off x="3725238" y="936762"/>
            <a:ext cx="7476300" cy="36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solidFill>
                  <a:srgbClr val="414042"/>
                </a:solidFill>
              </a:rPr>
              <a:t>PROVIDE AUSTRALIAN RESEARCHERS WITH COMPETITIVE ADVANTAGE THROUGH DATA</a:t>
            </a:r>
            <a:endParaRPr b="1" sz="1300">
              <a:solidFill>
                <a:srgbClr val="414042"/>
              </a:solidFill>
            </a:endParaRPr>
          </a:p>
        </p:txBody>
      </p:sp>
      <p:sp>
        <p:nvSpPr>
          <p:cNvPr id="182" name="Google Shape;182;p30"/>
          <p:cNvSpPr txBox="1"/>
          <p:nvPr/>
        </p:nvSpPr>
        <p:spPr>
          <a:xfrm>
            <a:off x="4607858" y="1543887"/>
            <a:ext cx="5743800" cy="36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solidFill>
                  <a:srgbClr val="414042"/>
                </a:solidFill>
              </a:rPr>
              <a:t>DELIVER LEADING-EDGE DIGITAL RESEARCH INFRASTRUCTURE</a:t>
            </a:r>
            <a:endParaRPr b="1" sz="1300">
              <a:solidFill>
                <a:srgbClr val="414042"/>
              </a:solidFill>
            </a:endParaRPr>
          </a:p>
        </p:txBody>
      </p:sp>
      <p:sp>
        <p:nvSpPr>
          <p:cNvPr id="183" name="Google Shape;183;p30"/>
          <p:cNvSpPr/>
          <p:nvPr/>
        </p:nvSpPr>
        <p:spPr>
          <a:xfrm>
            <a:off x="3302500" y="3681425"/>
            <a:ext cx="1681800" cy="1243500"/>
          </a:xfrm>
          <a:prstGeom prst="rect">
            <a:avLst/>
          </a:prstGeom>
          <a:noFill/>
          <a:ln cap="flat" cmpd="sng" w="19050">
            <a:solidFill>
              <a:srgbClr val="00B0D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E51875"/>
              </a:highlight>
            </a:endParaRPr>
          </a:p>
        </p:txBody>
      </p:sp>
      <p:sp>
        <p:nvSpPr>
          <p:cNvPr id="184" name="Google Shape;184;p30"/>
          <p:cNvSpPr/>
          <p:nvPr/>
        </p:nvSpPr>
        <p:spPr>
          <a:xfrm>
            <a:off x="3240268" y="3913998"/>
            <a:ext cx="124500" cy="480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 name="Google Shape;185;p30"/>
          <p:cNvSpPr txBox="1"/>
          <p:nvPr/>
        </p:nvSpPr>
        <p:spPr>
          <a:xfrm rot="-5400000">
            <a:off x="3131474" y="4072683"/>
            <a:ext cx="341700" cy="13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900">
                <a:solidFill>
                  <a:srgbClr val="00B0D5"/>
                </a:solidFill>
              </a:rPr>
              <a:t>GOAL</a:t>
            </a:r>
            <a:endParaRPr b="1" sz="900">
              <a:solidFill>
                <a:srgbClr val="00B0D5"/>
              </a:solidFill>
            </a:endParaRPr>
          </a:p>
        </p:txBody>
      </p:sp>
      <p:sp>
        <p:nvSpPr>
          <p:cNvPr id="186" name="Google Shape;186;p30"/>
          <p:cNvSpPr txBox="1"/>
          <p:nvPr/>
        </p:nvSpPr>
        <p:spPr>
          <a:xfrm>
            <a:off x="3472175" y="3812650"/>
            <a:ext cx="1342500" cy="933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100">
                <a:solidFill>
                  <a:srgbClr val="414042"/>
                </a:solidFill>
              </a:rPr>
              <a:t>Enduring and targeted data infrastructure </a:t>
            </a:r>
            <a:br>
              <a:rPr lang="en-GB" sz="1100">
                <a:solidFill>
                  <a:srgbClr val="414042"/>
                </a:solidFill>
              </a:rPr>
            </a:br>
            <a:r>
              <a:rPr lang="en-GB" sz="1100">
                <a:solidFill>
                  <a:srgbClr val="414042"/>
                </a:solidFill>
              </a:rPr>
              <a:t>meets research community needs</a:t>
            </a:r>
            <a:endParaRPr sz="1100">
              <a:solidFill>
                <a:srgbClr val="414042"/>
              </a:solidFill>
            </a:endParaRPr>
          </a:p>
        </p:txBody>
      </p:sp>
      <p:sp>
        <p:nvSpPr>
          <p:cNvPr id="187" name="Google Shape;187;p30"/>
          <p:cNvSpPr/>
          <p:nvPr/>
        </p:nvSpPr>
        <p:spPr>
          <a:xfrm>
            <a:off x="5520753" y="3681425"/>
            <a:ext cx="1681800" cy="1243500"/>
          </a:xfrm>
          <a:prstGeom prst="rect">
            <a:avLst/>
          </a:prstGeom>
          <a:noFill/>
          <a:ln cap="flat" cmpd="sng" w="19050">
            <a:solidFill>
              <a:srgbClr val="E5187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E51875"/>
              </a:highlight>
            </a:endParaRPr>
          </a:p>
        </p:txBody>
      </p:sp>
      <p:sp>
        <p:nvSpPr>
          <p:cNvPr id="188" name="Google Shape;188;p30"/>
          <p:cNvSpPr/>
          <p:nvPr/>
        </p:nvSpPr>
        <p:spPr>
          <a:xfrm>
            <a:off x="5458518" y="3913998"/>
            <a:ext cx="124500" cy="480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 name="Google Shape;189;p30"/>
          <p:cNvSpPr txBox="1"/>
          <p:nvPr/>
        </p:nvSpPr>
        <p:spPr>
          <a:xfrm rot="-5400000">
            <a:off x="5349724" y="4072683"/>
            <a:ext cx="341700" cy="13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900">
                <a:solidFill>
                  <a:srgbClr val="E51875"/>
                </a:solidFill>
              </a:rPr>
              <a:t>GOAL</a:t>
            </a:r>
            <a:endParaRPr b="1" sz="900">
              <a:solidFill>
                <a:srgbClr val="E51875"/>
              </a:solidFill>
            </a:endParaRPr>
          </a:p>
        </p:txBody>
      </p:sp>
      <p:sp>
        <p:nvSpPr>
          <p:cNvPr id="190" name="Google Shape;190;p30"/>
          <p:cNvSpPr txBox="1"/>
          <p:nvPr/>
        </p:nvSpPr>
        <p:spPr>
          <a:xfrm>
            <a:off x="5715388" y="3812649"/>
            <a:ext cx="1292700" cy="933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100">
                <a:solidFill>
                  <a:srgbClr val="414042"/>
                </a:solidFill>
              </a:rPr>
              <a:t>Nectar is a critical component of the national compute ecosystem</a:t>
            </a:r>
            <a:endParaRPr sz="1100">
              <a:solidFill>
                <a:srgbClr val="414042"/>
              </a:solidFill>
            </a:endParaRPr>
          </a:p>
        </p:txBody>
      </p:sp>
      <p:sp>
        <p:nvSpPr>
          <p:cNvPr id="191" name="Google Shape;191;p30"/>
          <p:cNvSpPr/>
          <p:nvPr/>
        </p:nvSpPr>
        <p:spPr>
          <a:xfrm>
            <a:off x="7757694" y="3681425"/>
            <a:ext cx="1681800" cy="1243500"/>
          </a:xfrm>
          <a:prstGeom prst="rect">
            <a:avLst/>
          </a:prstGeom>
          <a:noFill/>
          <a:ln cap="flat" cmpd="sng" w="19050">
            <a:solidFill>
              <a:srgbClr val="F8B20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E51875"/>
              </a:highlight>
            </a:endParaRPr>
          </a:p>
        </p:txBody>
      </p:sp>
      <p:sp>
        <p:nvSpPr>
          <p:cNvPr id="192" name="Google Shape;192;p30"/>
          <p:cNvSpPr/>
          <p:nvPr/>
        </p:nvSpPr>
        <p:spPr>
          <a:xfrm>
            <a:off x="7695455" y="3913998"/>
            <a:ext cx="124500" cy="480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 name="Google Shape;193;p30"/>
          <p:cNvSpPr txBox="1"/>
          <p:nvPr/>
        </p:nvSpPr>
        <p:spPr>
          <a:xfrm rot="-5400000">
            <a:off x="7586662" y="4072683"/>
            <a:ext cx="341700" cy="13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900">
                <a:solidFill>
                  <a:srgbClr val="F8B20E"/>
                </a:solidFill>
              </a:rPr>
              <a:t>GOAL</a:t>
            </a:r>
            <a:endParaRPr b="1" sz="900">
              <a:solidFill>
                <a:srgbClr val="F8B20E"/>
              </a:solidFill>
            </a:endParaRPr>
          </a:p>
        </p:txBody>
      </p:sp>
      <p:sp>
        <p:nvSpPr>
          <p:cNvPr id="194" name="Google Shape;194;p30"/>
          <p:cNvSpPr txBox="1"/>
          <p:nvPr/>
        </p:nvSpPr>
        <p:spPr>
          <a:xfrm>
            <a:off x="7908619" y="3812633"/>
            <a:ext cx="1380000" cy="933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100">
                <a:solidFill>
                  <a:srgbClr val="414042"/>
                </a:solidFill>
              </a:rPr>
              <a:t>Services for the discovery, linkage and interoperability of data accelerate research and underpin </a:t>
            </a:r>
            <a:br>
              <a:rPr lang="en-GB" sz="1100">
                <a:solidFill>
                  <a:srgbClr val="414042"/>
                </a:solidFill>
              </a:rPr>
            </a:br>
            <a:r>
              <a:rPr lang="en-GB" sz="1100">
                <a:solidFill>
                  <a:srgbClr val="414042"/>
                </a:solidFill>
              </a:rPr>
              <a:t>research integrity </a:t>
            </a:r>
            <a:endParaRPr sz="1100">
              <a:solidFill>
                <a:srgbClr val="414042"/>
              </a:solidFill>
            </a:endParaRPr>
          </a:p>
        </p:txBody>
      </p:sp>
      <p:sp>
        <p:nvSpPr>
          <p:cNvPr id="195" name="Google Shape;195;p30"/>
          <p:cNvSpPr/>
          <p:nvPr/>
        </p:nvSpPr>
        <p:spPr>
          <a:xfrm>
            <a:off x="9994623" y="3681425"/>
            <a:ext cx="1681800" cy="1243500"/>
          </a:xfrm>
          <a:prstGeom prst="rect">
            <a:avLst/>
          </a:prstGeom>
          <a:noFill/>
          <a:ln cap="flat" cmpd="sng" w="19050">
            <a:solidFill>
              <a:srgbClr val="8E489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E51875"/>
              </a:highlight>
            </a:endParaRPr>
          </a:p>
        </p:txBody>
      </p:sp>
      <p:sp>
        <p:nvSpPr>
          <p:cNvPr id="196" name="Google Shape;196;p30"/>
          <p:cNvSpPr/>
          <p:nvPr/>
        </p:nvSpPr>
        <p:spPr>
          <a:xfrm>
            <a:off x="9932381" y="3913998"/>
            <a:ext cx="124500" cy="480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30"/>
          <p:cNvSpPr txBox="1"/>
          <p:nvPr/>
        </p:nvSpPr>
        <p:spPr>
          <a:xfrm rot="-5400000">
            <a:off x="9823588" y="4072683"/>
            <a:ext cx="341700" cy="13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900">
                <a:solidFill>
                  <a:srgbClr val="8E489B"/>
                </a:solidFill>
              </a:rPr>
              <a:t>GOAL</a:t>
            </a:r>
            <a:endParaRPr b="1" sz="900">
              <a:solidFill>
                <a:srgbClr val="8E489B"/>
              </a:solidFill>
            </a:endParaRPr>
          </a:p>
        </p:txBody>
      </p:sp>
      <p:sp>
        <p:nvSpPr>
          <p:cNvPr id="198" name="Google Shape;198;p30"/>
          <p:cNvSpPr txBox="1"/>
          <p:nvPr/>
        </p:nvSpPr>
        <p:spPr>
          <a:xfrm>
            <a:off x="10189252" y="3812649"/>
            <a:ext cx="1292700" cy="933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100">
                <a:solidFill>
                  <a:srgbClr val="414042"/>
                </a:solidFill>
              </a:rPr>
              <a:t>ARDC provides national leadership </a:t>
            </a:r>
            <a:br>
              <a:rPr lang="en-GB" sz="1100">
                <a:solidFill>
                  <a:srgbClr val="414042"/>
                </a:solidFill>
              </a:rPr>
            </a:br>
            <a:r>
              <a:rPr lang="en-GB" sz="1100">
                <a:solidFill>
                  <a:srgbClr val="414042"/>
                </a:solidFill>
              </a:rPr>
              <a:t>in Digital Research Infrastructure </a:t>
            </a:r>
            <a:br>
              <a:rPr lang="en-GB" sz="1100">
                <a:solidFill>
                  <a:srgbClr val="414042"/>
                </a:solidFill>
              </a:rPr>
            </a:br>
            <a:r>
              <a:rPr lang="en-GB" sz="1100">
                <a:solidFill>
                  <a:srgbClr val="414042"/>
                </a:solidFill>
              </a:rPr>
              <a:t>(DRI) skills</a:t>
            </a:r>
            <a:endParaRPr sz="1100">
              <a:solidFill>
                <a:srgbClr val="414042"/>
              </a:solidFill>
            </a:endParaRPr>
          </a:p>
        </p:txBody>
      </p:sp>
      <p:sp>
        <p:nvSpPr>
          <p:cNvPr id="199" name="Google Shape;199;p30"/>
          <p:cNvSpPr txBox="1"/>
          <p:nvPr/>
        </p:nvSpPr>
        <p:spPr>
          <a:xfrm>
            <a:off x="3315479" y="3226004"/>
            <a:ext cx="1637700" cy="284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GB" sz="1100">
                <a:solidFill>
                  <a:srgbClr val="414042"/>
                </a:solidFill>
              </a:rPr>
              <a:t>THEMATIC RESEARCH DATA COMMONS</a:t>
            </a:r>
            <a:endParaRPr b="1" sz="1100">
              <a:solidFill>
                <a:srgbClr val="414042"/>
              </a:solidFill>
            </a:endParaRPr>
          </a:p>
        </p:txBody>
      </p:sp>
      <p:sp>
        <p:nvSpPr>
          <p:cNvPr id="200" name="Google Shape;200;p30"/>
          <p:cNvSpPr txBox="1"/>
          <p:nvPr/>
        </p:nvSpPr>
        <p:spPr>
          <a:xfrm>
            <a:off x="5509108" y="3226017"/>
            <a:ext cx="1693800" cy="284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GB" sz="1100">
                <a:solidFill>
                  <a:srgbClr val="414042"/>
                </a:solidFill>
              </a:rPr>
              <a:t>NECTAR RESEARCH CLOUD</a:t>
            </a:r>
            <a:endParaRPr b="1" sz="1100">
              <a:solidFill>
                <a:srgbClr val="414042"/>
              </a:solidFill>
            </a:endParaRPr>
          </a:p>
        </p:txBody>
      </p:sp>
      <p:sp>
        <p:nvSpPr>
          <p:cNvPr id="201" name="Google Shape;201;p30"/>
          <p:cNvSpPr txBox="1"/>
          <p:nvPr/>
        </p:nvSpPr>
        <p:spPr>
          <a:xfrm>
            <a:off x="7689149" y="3226015"/>
            <a:ext cx="1833000" cy="284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GB" sz="1100">
                <a:solidFill>
                  <a:srgbClr val="414042"/>
                </a:solidFill>
              </a:rPr>
              <a:t>NATIONAL INFORMATION INFRASTRUCTURE</a:t>
            </a:r>
            <a:endParaRPr b="1" sz="1100">
              <a:solidFill>
                <a:srgbClr val="414042"/>
              </a:solidFill>
            </a:endParaRPr>
          </a:p>
        </p:txBody>
      </p:sp>
      <p:sp>
        <p:nvSpPr>
          <p:cNvPr id="202" name="Google Shape;202;p30"/>
          <p:cNvSpPr txBox="1"/>
          <p:nvPr/>
        </p:nvSpPr>
        <p:spPr>
          <a:xfrm>
            <a:off x="9974082" y="3226017"/>
            <a:ext cx="1693800" cy="284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GB" sz="1100">
                <a:solidFill>
                  <a:srgbClr val="414042"/>
                </a:solidFill>
              </a:rPr>
              <a:t>SKILLS</a:t>
            </a:r>
            <a:endParaRPr b="1" sz="1100">
              <a:solidFill>
                <a:srgbClr val="414042"/>
              </a:solidFill>
            </a:endParaRPr>
          </a:p>
        </p:txBody>
      </p:sp>
      <p:sp>
        <p:nvSpPr>
          <p:cNvPr id="203" name="Google Shape;203;p30"/>
          <p:cNvSpPr/>
          <p:nvPr/>
        </p:nvSpPr>
        <p:spPr>
          <a:xfrm>
            <a:off x="3146825" y="5950722"/>
            <a:ext cx="8677908" cy="512057"/>
          </a:xfrm>
          <a:custGeom>
            <a:rect b="b" l="l" r="r" t="t"/>
            <a:pathLst>
              <a:path extrusionOk="0" h="15803" w="267816">
                <a:moveTo>
                  <a:pt x="267656" y="15803"/>
                </a:moveTo>
                <a:lnTo>
                  <a:pt x="0" y="15644"/>
                </a:lnTo>
                <a:lnTo>
                  <a:pt x="159" y="2891"/>
                </a:lnTo>
                <a:lnTo>
                  <a:pt x="130546" y="2524"/>
                </a:lnTo>
                <a:lnTo>
                  <a:pt x="133889" y="0"/>
                </a:lnTo>
                <a:lnTo>
                  <a:pt x="137134" y="2469"/>
                </a:lnTo>
                <a:lnTo>
                  <a:pt x="267816" y="2412"/>
                </a:lnTo>
                <a:close/>
              </a:path>
            </a:pathLst>
          </a:custGeom>
          <a:noFill/>
          <a:ln cap="flat" cmpd="sng" w="28575">
            <a:solidFill>
              <a:srgbClr val="555555"/>
            </a:solidFill>
            <a:prstDash val="solid"/>
            <a:round/>
            <a:headEnd len="med" w="med" type="none"/>
            <a:tailEnd len="med" w="med" type="none"/>
          </a:ln>
        </p:spPr>
      </p:sp>
      <p:sp>
        <p:nvSpPr>
          <p:cNvPr id="204" name="Google Shape;204;p30"/>
          <p:cNvSpPr/>
          <p:nvPr/>
        </p:nvSpPr>
        <p:spPr>
          <a:xfrm>
            <a:off x="3151977" y="5227803"/>
            <a:ext cx="8680500" cy="584185"/>
          </a:xfrm>
          <a:custGeom>
            <a:rect b="b" l="l" r="r" t="t"/>
            <a:pathLst>
              <a:path extrusionOk="0" h="18029" w="267896">
                <a:moveTo>
                  <a:pt x="267657" y="18029"/>
                </a:moveTo>
                <a:lnTo>
                  <a:pt x="0" y="17869"/>
                </a:lnTo>
                <a:lnTo>
                  <a:pt x="0" y="3363"/>
                </a:lnTo>
                <a:lnTo>
                  <a:pt x="26793" y="3395"/>
                </a:lnTo>
                <a:lnTo>
                  <a:pt x="30361" y="266"/>
                </a:lnTo>
                <a:lnTo>
                  <a:pt x="34149" y="3450"/>
                </a:lnTo>
                <a:lnTo>
                  <a:pt x="95636" y="3450"/>
                </a:lnTo>
                <a:lnTo>
                  <a:pt x="99314" y="156"/>
                </a:lnTo>
                <a:lnTo>
                  <a:pt x="102773" y="3450"/>
                </a:lnTo>
                <a:lnTo>
                  <a:pt x="164260" y="3505"/>
                </a:lnTo>
                <a:lnTo>
                  <a:pt x="168048" y="211"/>
                </a:lnTo>
                <a:lnTo>
                  <a:pt x="171781" y="3450"/>
                </a:lnTo>
                <a:lnTo>
                  <a:pt x="232589" y="3524"/>
                </a:lnTo>
                <a:lnTo>
                  <a:pt x="236617" y="0"/>
                </a:lnTo>
                <a:lnTo>
                  <a:pt x="240310" y="3524"/>
                </a:lnTo>
                <a:lnTo>
                  <a:pt x="267896" y="3363"/>
                </a:lnTo>
                <a:close/>
              </a:path>
            </a:pathLst>
          </a:custGeom>
          <a:noFill/>
          <a:ln cap="flat" cmpd="sng" w="28575">
            <a:solidFill>
              <a:srgbClr val="555555"/>
            </a:solidFill>
            <a:prstDash val="solid"/>
            <a:round/>
            <a:headEnd len="med" w="med" type="none"/>
            <a:tailEnd len="med" w="med" type="none"/>
          </a:ln>
        </p:spPr>
      </p:sp>
      <p:sp>
        <p:nvSpPr>
          <p:cNvPr id="205" name="Google Shape;205;p30"/>
          <p:cNvSpPr txBox="1"/>
          <p:nvPr/>
        </p:nvSpPr>
        <p:spPr>
          <a:xfrm>
            <a:off x="3765736" y="6059631"/>
            <a:ext cx="7476300" cy="36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solidFill>
                  <a:srgbClr val="414042"/>
                </a:solidFill>
              </a:rPr>
              <a:t>NURTURE PARTNERSHIPS WITH OUR STAKEHOLDERS</a:t>
            </a:r>
            <a:endParaRPr b="1" sz="1300">
              <a:solidFill>
                <a:srgbClr val="414042"/>
              </a:solidFill>
            </a:endParaRPr>
          </a:p>
        </p:txBody>
      </p:sp>
      <p:sp>
        <p:nvSpPr>
          <p:cNvPr id="206" name="Google Shape;206;p30"/>
          <p:cNvSpPr txBox="1"/>
          <p:nvPr/>
        </p:nvSpPr>
        <p:spPr>
          <a:xfrm>
            <a:off x="3511427" y="5388986"/>
            <a:ext cx="7952400" cy="36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solidFill>
                  <a:srgbClr val="414042"/>
                </a:solidFill>
              </a:rPr>
              <a:t>CONTINUE TO DEVELOP THE ARDC HUB OF EXPERTISE THAT UNDERPINS ALL OUR WORK</a:t>
            </a:r>
            <a:endParaRPr b="1" sz="1300">
              <a:solidFill>
                <a:srgbClr val="414042"/>
              </a:solidFill>
            </a:endParaRPr>
          </a:p>
        </p:txBody>
      </p:sp>
      <p:sp>
        <p:nvSpPr>
          <p:cNvPr id="207" name="Google Shape;207;p30"/>
          <p:cNvSpPr/>
          <p:nvPr/>
        </p:nvSpPr>
        <p:spPr>
          <a:xfrm rot="10800000">
            <a:off x="6210650" y="2074653"/>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30"/>
          <p:cNvSpPr/>
          <p:nvPr/>
        </p:nvSpPr>
        <p:spPr>
          <a:xfrm rot="10800000">
            <a:off x="3983315" y="2074653"/>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9" name="Google Shape;209;p30"/>
          <p:cNvSpPr/>
          <p:nvPr/>
        </p:nvSpPr>
        <p:spPr>
          <a:xfrm rot="10800000">
            <a:off x="8437986" y="2074653"/>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 name="Google Shape;210;p30"/>
          <p:cNvSpPr/>
          <p:nvPr/>
        </p:nvSpPr>
        <p:spPr>
          <a:xfrm rot="10800000">
            <a:off x="10679809" y="2074653"/>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1" name="Google Shape;211;p30"/>
          <p:cNvSpPr/>
          <p:nvPr/>
        </p:nvSpPr>
        <p:spPr>
          <a:xfrm>
            <a:off x="3983339" y="5056238"/>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 name="Google Shape;212;p30"/>
          <p:cNvSpPr/>
          <p:nvPr/>
        </p:nvSpPr>
        <p:spPr>
          <a:xfrm>
            <a:off x="6210675" y="5056238"/>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3" name="Google Shape;213;p30"/>
          <p:cNvSpPr/>
          <p:nvPr/>
        </p:nvSpPr>
        <p:spPr>
          <a:xfrm>
            <a:off x="8438010" y="5056238"/>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4" name="Google Shape;214;p30"/>
          <p:cNvSpPr/>
          <p:nvPr/>
        </p:nvSpPr>
        <p:spPr>
          <a:xfrm>
            <a:off x="10658094" y="5056238"/>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30"/>
          <p:cNvSpPr/>
          <p:nvPr/>
        </p:nvSpPr>
        <p:spPr>
          <a:xfrm>
            <a:off x="7327640" y="5741596"/>
            <a:ext cx="320400" cy="1404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16" name="Google Shape;216;p30"/>
          <p:cNvPicPr preferRelativeResize="0"/>
          <p:nvPr/>
        </p:nvPicPr>
        <p:blipFill rotWithShape="1">
          <a:blip r:embed="rId2">
            <a:alphaModFix/>
          </a:blip>
          <a:srcRect b="0" l="0" r="0" t="0"/>
          <a:stretch/>
        </p:blipFill>
        <p:spPr>
          <a:xfrm>
            <a:off x="3633150" y="2286125"/>
            <a:ext cx="1020200" cy="860700"/>
          </a:xfrm>
          <a:prstGeom prst="rect">
            <a:avLst/>
          </a:prstGeom>
          <a:noFill/>
          <a:ln>
            <a:noFill/>
          </a:ln>
        </p:spPr>
      </p:pic>
      <p:pic>
        <p:nvPicPr>
          <p:cNvPr id="217" name="Google Shape;217;p30"/>
          <p:cNvPicPr preferRelativeResize="0"/>
          <p:nvPr/>
        </p:nvPicPr>
        <p:blipFill rotWithShape="1">
          <a:blip r:embed="rId3">
            <a:alphaModFix/>
          </a:blip>
          <a:srcRect b="0" l="0" r="0" t="0"/>
          <a:stretch/>
        </p:blipFill>
        <p:spPr>
          <a:xfrm>
            <a:off x="10339402" y="2309675"/>
            <a:ext cx="974225" cy="821925"/>
          </a:xfrm>
          <a:prstGeom prst="rect">
            <a:avLst/>
          </a:prstGeom>
          <a:noFill/>
          <a:ln>
            <a:noFill/>
          </a:ln>
        </p:spPr>
      </p:pic>
      <p:pic>
        <p:nvPicPr>
          <p:cNvPr id="218" name="Google Shape;218;p30"/>
          <p:cNvPicPr preferRelativeResize="0"/>
          <p:nvPr/>
        </p:nvPicPr>
        <p:blipFill rotWithShape="1">
          <a:blip r:embed="rId4">
            <a:alphaModFix/>
          </a:blip>
          <a:srcRect b="0" l="0" r="0" t="0"/>
          <a:stretch/>
        </p:blipFill>
        <p:spPr>
          <a:xfrm>
            <a:off x="8093251" y="2291876"/>
            <a:ext cx="1012750" cy="854425"/>
          </a:xfrm>
          <a:prstGeom prst="rect">
            <a:avLst/>
          </a:prstGeom>
          <a:noFill/>
          <a:ln>
            <a:noFill/>
          </a:ln>
        </p:spPr>
      </p:pic>
      <p:pic>
        <p:nvPicPr>
          <p:cNvPr id="219" name="Google Shape;219;p30"/>
          <p:cNvPicPr preferRelativeResize="0"/>
          <p:nvPr/>
        </p:nvPicPr>
        <p:blipFill rotWithShape="1">
          <a:blip r:embed="rId5">
            <a:alphaModFix/>
          </a:blip>
          <a:srcRect b="0" l="0" r="0" t="0"/>
          <a:stretch/>
        </p:blipFill>
        <p:spPr>
          <a:xfrm>
            <a:off x="5840025" y="2272799"/>
            <a:ext cx="1061675" cy="895700"/>
          </a:xfrm>
          <a:prstGeom prst="rect">
            <a:avLst/>
          </a:prstGeom>
          <a:noFill/>
          <a:ln>
            <a:noFill/>
          </a:ln>
        </p:spPr>
      </p:pic>
      <p:pic>
        <p:nvPicPr>
          <p:cNvPr id="220" name="Google Shape;220;p30"/>
          <p:cNvPicPr preferRelativeResize="0"/>
          <p:nvPr/>
        </p:nvPicPr>
        <p:blipFill rotWithShape="1">
          <a:blip r:embed="rId6">
            <a:alphaModFix/>
          </a:blip>
          <a:srcRect b="278" l="0" r="0" t="268"/>
          <a:stretch/>
        </p:blipFill>
        <p:spPr>
          <a:xfrm>
            <a:off x="578570" y="348895"/>
            <a:ext cx="1232769" cy="400758"/>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1" name="Shape 221"/>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ARDC 2 1">
  <p:cSld name="CUSTOM_12">
    <p:spTree>
      <p:nvGrpSpPr>
        <p:cNvPr id="222" name="Shape 222"/>
        <p:cNvGrpSpPr/>
        <p:nvPr/>
      </p:nvGrpSpPr>
      <p:grpSpPr>
        <a:xfrm>
          <a:off x="0" y="0"/>
          <a:ext cx="0" cy="0"/>
          <a:chOff x="0" y="0"/>
          <a:chExt cx="0" cy="0"/>
        </a:xfrm>
      </p:grpSpPr>
      <p:sp>
        <p:nvSpPr>
          <p:cNvPr id="223" name="Google Shape;223;p32"/>
          <p:cNvSpPr/>
          <p:nvPr/>
        </p:nvSpPr>
        <p:spPr>
          <a:xfrm>
            <a:off x="8940800" y="5050367"/>
            <a:ext cx="3251100" cy="18075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idx="1" type="body"/>
          </p:nvPr>
        </p:nvSpPr>
        <p:spPr>
          <a:xfrm>
            <a:off x="587375" y="1379774"/>
            <a:ext cx="5003700" cy="8619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3500"/>
              <a:buNone/>
              <a:defRPr i="0" sz="3500" u="none" cap="none" strike="noStrike">
                <a:solidFill>
                  <a:schemeClr val="dk1"/>
                </a:solidFill>
              </a:defRPr>
            </a:lvl1pPr>
            <a:lvl2pPr indent="-450850" lvl="1" marL="914400" marR="0" rtl="0" algn="l">
              <a:lnSpc>
                <a:spcPct val="100000"/>
              </a:lnSpc>
              <a:spcBef>
                <a:spcPts val="1000"/>
              </a:spcBef>
              <a:spcAft>
                <a:spcPts val="0"/>
              </a:spcAft>
              <a:buClr>
                <a:schemeClr val="dk1"/>
              </a:buClr>
              <a:buSzPts val="3500"/>
              <a:buChar char="•"/>
              <a:defRPr i="0" sz="3500" u="none" cap="none" strike="noStrike">
                <a:solidFill>
                  <a:schemeClr val="dk1"/>
                </a:solidFill>
              </a:defRPr>
            </a:lvl2pPr>
            <a:lvl3pPr indent="-450850" lvl="2" marL="1371600" marR="0" rtl="0" algn="l">
              <a:lnSpc>
                <a:spcPct val="100000"/>
              </a:lnSpc>
              <a:spcBef>
                <a:spcPts val="1000"/>
              </a:spcBef>
              <a:spcAft>
                <a:spcPts val="0"/>
              </a:spcAft>
              <a:buClr>
                <a:schemeClr val="dk1"/>
              </a:buClr>
              <a:buSzPts val="3500"/>
              <a:buChar char="•"/>
              <a:defRPr i="0" sz="3500" u="none" cap="none" strike="noStrike">
                <a:solidFill>
                  <a:schemeClr val="dk1"/>
                </a:solidFill>
              </a:defRPr>
            </a:lvl3pPr>
            <a:lvl4pPr indent="-450850" lvl="3" marL="1828800" marR="0" rtl="0" algn="l">
              <a:lnSpc>
                <a:spcPct val="100000"/>
              </a:lnSpc>
              <a:spcBef>
                <a:spcPts val="1000"/>
              </a:spcBef>
              <a:spcAft>
                <a:spcPts val="0"/>
              </a:spcAft>
              <a:buClr>
                <a:schemeClr val="dk1"/>
              </a:buClr>
              <a:buSzPts val="3500"/>
              <a:buChar char="•"/>
              <a:defRPr i="0" sz="3500" u="none" cap="none" strike="noStrike">
                <a:solidFill>
                  <a:schemeClr val="dk1"/>
                </a:solidFill>
              </a:defRPr>
            </a:lvl4pPr>
            <a:lvl5pPr indent="-450850" lvl="4" marL="2286000" marR="0" rtl="0" algn="l">
              <a:lnSpc>
                <a:spcPct val="100000"/>
              </a:lnSpc>
              <a:spcBef>
                <a:spcPts val="1000"/>
              </a:spcBef>
              <a:spcAft>
                <a:spcPts val="0"/>
              </a:spcAft>
              <a:buClr>
                <a:schemeClr val="dk1"/>
              </a:buClr>
              <a:buSzPts val="3500"/>
              <a:buChar char="•"/>
              <a:defRPr i="0" sz="3500" u="none" cap="none" strike="noStrike">
                <a:solidFill>
                  <a:schemeClr val="dk1"/>
                </a:solidFill>
              </a:defRPr>
            </a:lvl5pPr>
            <a:lvl6pPr indent="-450850" lvl="5" marL="2743200" marR="0" rtl="0" algn="l">
              <a:lnSpc>
                <a:spcPct val="100000"/>
              </a:lnSpc>
              <a:spcBef>
                <a:spcPts val="1000"/>
              </a:spcBef>
              <a:spcAft>
                <a:spcPts val="0"/>
              </a:spcAft>
              <a:buClr>
                <a:schemeClr val="dk1"/>
              </a:buClr>
              <a:buSzPts val="3500"/>
              <a:buChar char="•"/>
              <a:defRPr i="0" sz="3500" u="none" cap="none" strike="noStrike">
                <a:solidFill>
                  <a:schemeClr val="dk1"/>
                </a:solidFill>
              </a:defRPr>
            </a:lvl6pPr>
            <a:lvl7pPr indent="-450850" lvl="6" marL="3200400" marR="0" rtl="0" algn="l">
              <a:lnSpc>
                <a:spcPct val="100000"/>
              </a:lnSpc>
              <a:spcBef>
                <a:spcPts val="1000"/>
              </a:spcBef>
              <a:spcAft>
                <a:spcPts val="0"/>
              </a:spcAft>
              <a:buClr>
                <a:schemeClr val="dk1"/>
              </a:buClr>
              <a:buSzPts val="3500"/>
              <a:buChar char="•"/>
              <a:defRPr i="0" sz="3500" u="none" cap="none" strike="noStrike">
                <a:solidFill>
                  <a:schemeClr val="dk1"/>
                </a:solidFill>
              </a:defRPr>
            </a:lvl7pPr>
            <a:lvl8pPr indent="-450850" lvl="7" marL="3657600" marR="0" rtl="0" algn="l">
              <a:lnSpc>
                <a:spcPct val="100000"/>
              </a:lnSpc>
              <a:spcBef>
                <a:spcPts val="1000"/>
              </a:spcBef>
              <a:spcAft>
                <a:spcPts val="0"/>
              </a:spcAft>
              <a:buClr>
                <a:schemeClr val="dk1"/>
              </a:buClr>
              <a:buSzPts val="3500"/>
              <a:buChar char="•"/>
              <a:defRPr i="0" sz="3500" u="none" cap="none" strike="noStrike">
                <a:solidFill>
                  <a:schemeClr val="dk1"/>
                </a:solidFill>
              </a:defRPr>
            </a:lvl8pPr>
            <a:lvl9pPr indent="-450850" lvl="8" marL="4114800" marR="0" rtl="0" algn="l">
              <a:lnSpc>
                <a:spcPct val="100000"/>
              </a:lnSpc>
              <a:spcBef>
                <a:spcPts val="1000"/>
              </a:spcBef>
              <a:spcAft>
                <a:spcPts val="0"/>
              </a:spcAft>
              <a:buClr>
                <a:schemeClr val="dk1"/>
              </a:buClr>
              <a:buSzPts val="3500"/>
              <a:buChar char="•"/>
              <a:defRPr i="0" sz="3500" u="none" cap="none" strike="noStrike">
                <a:solidFill>
                  <a:schemeClr val="dk1"/>
                </a:solidFill>
              </a:defRPr>
            </a:lvl9pPr>
          </a:lstStyle>
          <a:p/>
        </p:txBody>
      </p:sp>
      <p:sp>
        <p:nvSpPr>
          <p:cNvPr id="11" name="Google Shape;11;p1"/>
          <p:cNvSpPr txBox="1"/>
          <p:nvPr>
            <p:ph idx="2" type="body"/>
          </p:nvPr>
        </p:nvSpPr>
        <p:spPr>
          <a:xfrm>
            <a:off x="587375" y="2528888"/>
            <a:ext cx="5003700" cy="33846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1000"/>
              </a:spcBef>
              <a:spcAft>
                <a:spcPts val="0"/>
              </a:spcAft>
              <a:buClr>
                <a:schemeClr val="dk1"/>
              </a:buClr>
              <a:buSzPts val="2500"/>
              <a:buNone/>
              <a:defRPr i="0" sz="2500" u="none" cap="none" strike="noStrike">
                <a:solidFill>
                  <a:schemeClr val="dk1"/>
                </a:solidFill>
              </a:defRPr>
            </a:lvl1pPr>
            <a:lvl2pPr indent="-387350" lvl="1" marL="914400" marR="0" rtl="0" algn="l">
              <a:lnSpc>
                <a:spcPct val="100000"/>
              </a:lnSpc>
              <a:spcBef>
                <a:spcPts val="500"/>
              </a:spcBef>
              <a:spcAft>
                <a:spcPts val="0"/>
              </a:spcAft>
              <a:buClr>
                <a:schemeClr val="dk1"/>
              </a:buClr>
              <a:buSzPts val="2500"/>
              <a:buChar char="•"/>
              <a:defRPr i="0" sz="2500" u="none" cap="none" strike="noStrike">
                <a:solidFill>
                  <a:schemeClr val="dk1"/>
                </a:solidFill>
              </a:defRPr>
            </a:lvl2pPr>
            <a:lvl3pPr indent="-387350" lvl="2" marL="1371600" marR="0" rtl="0" algn="l">
              <a:lnSpc>
                <a:spcPct val="100000"/>
              </a:lnSpc>
              <a:spcBef>
                <a:spcPts val="500"/>
              </a:spcBef>
              <a:spcAft>
                <a:spcPts val="0"/>
              </a:spcAft>
              <a:buClr>
                <a:schemeClr val="dk1"/>
              </a:buClr>
              <a:buSzPts val="2500"/>
              <a:buChar char="•"/>
              <a:defRPr i="0" sz="2500" u="none" cap="none" strike="noStrike">
                <a:solidFill>
                  <a:schemeClr val="dk1"/>
                </a:solidFill>
              </a:defRPr>
            </a:lvl3pPr>
            <a:lvl4pPr indent="-387350" lvl="3" marL="1828800" marR="0" rtl="0" algn="l">
              <a:lnSpc>
                <a:spcPct val="100000"/>
              </a:lnSpc>
              <a:spcBef>
                <a:spcPts val="500"/>
              </a:spcBef>
              <a:spcAft>
                <a:spcPts val="0"/>
              </a:spcAft>
              <a:buClr>
                <a:schemeClr val="dk1"/>
              </a:buClr>
              <a:buSzPts val="2500"/>
              <a:buChar char="•"/>
              <a:defRPr i="0" sz="2500" u="none" cap="none" strike="noStrike">
                <a:solidFill>
                  <a:schemeClr val="dk1"/>
                </a:solidFill>
              </a:defRPr>
            </a:lvl4pPr>
            <a:lvl5pPr indent="-387350" lvl="4" marL="2286000" marR="0" rtl="0" algn="l">
              <a:lnSpc>
                <a:spcPct val="100000"/>
              </a:lnSpc>
              <a:spcBef>
                <a:spcPts val="500"/>
              </a:spcBef>
              <a:spcAft>
                <a:spcPts val="0"/>
              </a:spcAft>
              <a:buClr>
                <a:schemeClr val="dk1"/>
              </a:buClr>
              <a:buSzPts val="2500"/>
              <a:buChar char="•"/>
              <a:defRPr i="0" sz="2500" u="none" cap="none" strike="noStrike">
                <a:solidFill>
                  <a:schemeClr val="dk1"/>
                </a:solidFill>
              </a:defRPr>
            </a:lvl5pPr>
            <a:lvl6pPr indent="-387350" lvl="5" marL="2743200" marR="0" rtl="0" algn="l">
              <a:lnSpc>
                <a:spcPct val="100000"/>
              </a:lnSpc>
              <a:spcBef>
                <a:spcPts val="500"/>
              </a:spcBef>
              <a:spcAft>
                <a:spcPts val="0"/>
              </a:spcAft>
              <a:buClr>
                <a:schemeClr val="dk1"/>
              </a:buClr>
              <a:buSzPts val="2500"/>
              <a:buChar char="•"/>
              <a:defRPr i="0" sz="2500" u="none" cap="none" strike="noStrike">
                <a:solidFill>
                  <a:schemeClr val="dk1"/>
                </a:solidFill>
              </a:defRPr>
            </a:lvl6pPr>
            <a:lvl7pPr indent="-387350" lvl="6" marL="3200400" marR="0" rtl="0" algn="l">
              <a:lnSpc>
                <a:spcPct val="100000"/>
              </a:lnSpc>
              <a:spcBef>
                <a:spcPts val="500"/>
              </a:spcBef>
              <a:spcAft>
                <a:spcPts val="0"/>
              </a:spcAft>
              <a:buClr>
                <a:schemeClr val="dk1"/>
              </a:buClr>
              <a:buSzPts val="2500"/>
              <a:buChar char="•"/>
              <a:defRPr i="0" sz="2500" u="none" cap="none" strike="noStrike">
                <a:solidFill>
                  <a:schemeClr val="dk1"/>
                </a:solidFill>
              </a:defRPr>
            </a:lvl7pPr>
            <a:lvl8pPr indent="-387350" lvl="7" marL="3657600" marR="0" rtl="0" algn="l">
              <a:lnSpc>
                <a:spcPct val="100000"/>
              </a:lnSpc>
              <a:spcBef>
                <a:spcPts val="500"/>
              </a:spcBef>
              <a:spcAft>
                <a:spcPts val="0"/>
              </a:spcAft>
              <a:buClr>
                <a:schemeClr val="dk1"/>
              </a:buClr>
              <a:buSzPts val="2500"/>
              <a:buChar char="•"/>
              <a:defRPr i="0" sz="2500" u="none" cap="none" strike="noStrike">
                <a:solidFill>
                  <a:schemeClr val="dk1"/>
                </a:solidFill>
              </a:defRPr>
            </a:lvl8pPr>
            <a:lvl9pPr indent="-387350" lvl="8" marL="4114800" marR="0" rtl="0" algn="l">
              <a:lnSpc>
                <a:spcPct val="100000"/>
              </a:lnSpc>
              <a:spcBef>
                <a:spcPts val="500"/>
              </a:spcBef>
              <a:spcAft>
                <a:spcPts val="0"/>
              </a:spcAft>
              <a:buClr>
                <a:schemeClr val="dk1"/>
              </a:buClr>
              <a:buSzPts val="2500"/>
              <a:buChar char="•"/>
              <a:defRPr i="0" sz="2500" u="none" cap="none" strike="noStrike">
                <a:solidFill>
                  <a:schemeClr val="dk1"/>
                </a:solidFil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319">
          <p15:clr>
            <a:srgbClr val="F26B43"/>
          </p15:clr>
        </p15:guide>
        <p15:guide id="2" pos="370">
          <p15:clr>
            <a:srgbClr val="F26B43"/>
          </p15:clr>
        </p15:guide>
        <p15:guide id="3" pos="597">
          <p15:clr>
            <a:srgbClr val="F26B43"/>
          </p15:clr>
        </p15:guide>
        <p15:guide id="4" pos="756">
          <p15:clr>
            <a:srgbClr val="F26B43"/>
          </p15:clr>
        </p15:guide>
        <p15:guide id="5" pos="982">
          <p15:clr>
            <a:srgbClr val="F26B43"/>
          </p15:clr>
        </p15:guide>
        <p15:guide id="6" pos="1141">
          <p15:clr>
            <a:srgbClr val="F26B43"/>
          </p15:clr>
        </p15:guide>
        <p15:guide id="7" pos="1391">
          <p15:clr>
            <a:srgbClr val="F26B43"/>
          </p15:clr>
        </p15:guide>
        <p15:guide id="8" pos="1549">
          <p15:clr>
            <a:srgbClr val="F26B43"/>
          </p15:clr>
        </p15:guide>
        <p15:guide id="9" pos="1776">
          <p15:clr>
            <a:srgbClr val="F26B43"/>
          </p15:clr>
        </p15:guide>
        <p15:guide id="10" pos="1935">
          <p15:clr>
            <a:srgbClr val="F26B43"/>
          </p15:clr>
        </p15:guide>
        <p15:guide id="11" pos="2184">
          <p15:clr>
            <a:srgbClr val="F26B43"/>
          </p15:clr>
        </p15:guide>
        <p15:guide id="12" pos="2343">
          <p15:clr>
            <a:srgbClr val="F26B43"/>
          </p15:clr>
        </p15:guide>
        <p15:guide id="13" pos="2570">
          <p15:clr>
            <a:srgbClr val="F26B43"/>
          </p15:clr>
        </p15:guide>
        <p15:guide id="14" pos="2729">
          <p15:clr>
            <a:srgbClr val="F26B43"/>
          </p15:clr>
        </p15:guide>
        <p15:guide id="15" pos="3364">
          <p15:clr>
            <a:srgbClr val="F26B43"/>
          </p15:clr>
        </p15:guide>
        <p15:guide id="16" pos="3522">
          <p15:clr>
            <a:srgbClr val="F26B43"/>
          </p15:clr>
        </p15:guide>
        <p15:guide id="17" pos="3749">
          <p15:clr>
            <a:srgbClr val="F26B43"/>
          </p15:clr>
        </p15:guide>
        <p15:guide id="18" pos="3908">
          <p15:clr>
            <a:srgbClr val="F26B43"/>
          </p15:clr>
        </p15:guide>
        <p15:guide id="19" pos="4158">
          <p15:clr>
            <a:srgbClr val="F26B43"/>
          </p15:clr>
        </p15:guide>
        <p15:guide id="20" pos="4543">
          <p15:clr>
            <a:srgbClr val="F26B43"/>
          </p15:clr>
        </p15:guide>
        <p15:guide id="21" pos="4702">
          <p15:clr>
            <a:srgbClr val="F26B43"/>
          </p15:clr>
        </p15:guide>
        <p15:guide id="22" pos="4951">
          <p15:clr>
            <a:srgbClr val="F26B43"/>
          </p15:clr>
        </p15:guide>
        <p15:guide id="23" pos="5110">
          <p15:clr>
            <a:srgbClr val="F26B43"/>
          </p15:clr>
        </p15:guide>
        <p15:guide id="24" pos="5722">
          <p15:clr>
            <a:srgbClr val="F26B43"/>
          </p15:clr>
        </p15:guide>
        <p15:guide id="25" pos="5881">
          <p15:clr>
            <a:srgbClr val="F26B43"/>
          </p15:clr>
        </p15:guide>
        <p15:guide id="26" pos="6131">
          <p15:clr>
            <a:srgbClr val="F26B43"/>
          </p15:clr>
        </p15:guide>
        <p15:guide id="27" pos="6289">
          <p15:clr>
            <a:srgbClr val="F26B43"/>
          </p15:clr>
        </p15:guide>
        <p15:guide id="28" pos="6516">
          <p15:clr>
            <a:srgbClr val="F26B43"/>
          </p15:clr>
        </p15:guide>
        <p15:guide id="29" pos="6675">
          <p15:clr>
            <a:srgbClr val="F26B43"/>
          </p15:clr>
        </p15:guide>
        <p15:guide id="30" pos="6924">
          <p15:clr>
            <a:srgbClr val="F26B43"/>
          </p15:clr>
        </p15:guide>
        <p15:guide id="31" pos="7083">
          <p15:clr>
            <a:srgbClr val="F26B43"/>
          </p15:clr>
        </p15:guide>
        <p15:guide id="32" pos="7310">
          <p15:clr>
            <a:srgbClr val="F26B43"/>
          </p15:clr>
        </p15:guide>
        <p15:guide id="33" orient="horz" pos="346">
          <p15:clr>
            <a:srgbClr val="F26B43"/>
          </p15:clr>
        </p15:guide>
        <p15:guide id="34" orient="horz" pos="527">
          <p15:clr>
            <a:srgbClr val="F26B43"/>
          </p15:clr>
        </p15:guide>
        <p15:guide id="35" orient="horz" pos="890">
          <p15:clr>
            <a:srgbClr val="F26B43"/>
          </p15:clr>
        </p15:guide>
        <p15:guide id="36" orient="horz" pos="1253">
          <p15:clr>
            <a:srgbClr val="F26B43"/>
          </p15:clr>
        </p15:guide>
        <p15:guide id="37" orient="horz" pos="1412">
          <p15:clr>
            <a:srgbClr val="F26B43"/>
          </p15:clr>
        </p15:guide>
        <p15:guide id="38" orient="horz" pos="2115">
          <p15:clr>
            <a:srgbClr val="F26B43"/>
          </p15:clr>
        </p15:guide>
        <p15:guide id="39" orient="horz" pos="1956">
          <p15:clr>
            <a:srgbClr val="F26B43"/>
          </p15:clr>
        </p15:guide>
        <p15:guide id="40" orient="horz" pos="2478">
          <p15:clr>
            <a:srgbClr val="F26B43"/>
          </p15:clr>
        </p15:guide>
        <p15:guide id="41" orient="horz" pos="2659">
          <p15:clr>
            <a:srgbClr val="F26B43"/>
          </p15:clr>
        </p15:guide>
        <p15:guide id="42" orient="horz" pos="2818">
          <p15:clr>
            <a:srgbClr val="F26B43"/>
          </p15:clr>
        </p15:guide>
        <p15:guide id="43" orient="horz" pos="3362">
          <p15:clr>
            <a:srgbClr val="F26B43"/>
          </p15:clr>
        </p15:guide>
        <p15:guide id="44" orient="horz" pos="3521">
          <p15:clr>
            <a:srgbClr val="F26B43"/>
          </p15:clr>
        </p15:guide>
        <p15:guide id="45" orient="horz" pos="4088">
          <p15:clr>
            <a:srgbClr val="F26B43"/>
          </p15:clr>
        </p15:guide>
        <p15:guide id="46" pos="2978">
          <p15:clr>
            <a:srgbClr val="F26B43"/>
          </p15:clr>
        </p15:guide>
        <p15:guide id="47" pos="3137">
          <p15:clr>
            <a:srgbClr val="F26B43"/>
          </p15:clr>
        </p15:guide>
        <p15:guide id="48" orient="horz" pos="709">
          <p15:clr>
            <a:srgbClr val="F26B43"/>
          </p15:clr>
        </p15:guide>
        <p15:guide id="49" orient="horz" pos="1049">
          <p15:clr>
            <a:srgbClr val="F26B43"/>
          </p15:clr>
        </p15:guide>
        <p15:guide id="50" orient="horz" pos="1593">
          <p15:clr>
            <a:srgbClr val="F26B43"/>
          </p15:clr>
        </p15:guide>
        <p15:guide id="51" orient="horz" pos="1752">
          <p15:clr>
            <a:srgbClr val="F26B43"/>
          </p15:clr>
        </p15:guide>
        <p15:guide id="52" orient="horz" pos="3022">
          <p15:clr>
            <a:srgbClr val="F26B43"/>
          </p15:clr>
        </p15:guide>
        <p15:guide id="53" orient="horz" pos="3181">
          <p15:clr>
            <a:srgbClr val="F26B43"/>
          </p15:clr>
        </p15:guide>
        <p15:guide id="54" orient="horz" pos="3725">
          <p15:clr>
            <a:srgbClr val="F26B43"/>
          </p15:clr>
        </p15:guide>
        <p15:guide id="55" orient="horz" pos="3884">
          <p15:clr>
            <a:srgbClr val="F26B43"/>
          </p15:clr>
        </p15:guide>
        <p15:guide id="56" pos="5337">
          <p15:clr>
            <a:srgbClr val="F26B43"/>
          </p15:clr>
        </p15:guide>
        <p15:guide id="57" pos="5496">
          <p15:clr>
            <a:srgbClr val="F26B43"/>
          </p15:clr>
        </p15:guide>
        <p15:guide id="58" pos="43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eresear.ch/accelerateHealth25HLI" TargetMode="External"/><Relationship Id="rId4" Type="http://schemas.openxmlformats.org/officeDocument/2006/relationships/hyperlink" Target="https://eresear.ch/tools4medical2025" TargetMode="External"/><Relationship Id="rId5" Type="http://schemas.openxmlformats.org/officeDocument/2006/relationships/image" Target="../media/image2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s://stats.datacite.org" TargetMode="External"/><Relationship Id="rId4" Type="http://schemas.openxmlformats.org/officeDocument/2006/relationships/hyperlink" Target="https://commons.datacite.org/doi.org?query=MND&amp;registration-agency=datacite&amp;resource-type=dataset" TargetMode="External"/><Relationship Id="rId5" Type="http://schemas.openxmlformats.org/officeDocument/2006/relationships/hyperlink" Target="https://eresear.ch/accelerateHealth25HLi"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2.jpg"/><Relationship Id="rId4" Type="http://schemas.openxmlformats.org/officeDocument/2006/relationships/image" Target="../media/image16.jpg"/><Relationship Id="rId5" Type="http://schemas.openxmlformats.org/officeDocument/2006/relationships/image" Target="../media/image17.jpg"/><Relationship Id="rId6" Type="http://schemas.openxmlformats.org/officeDocument/2006/relationships/image" Target="../media/image13.jpg"/><Relationship Id="rId7" Type="http://schemas.openxmlformats.org/officeDocument/2006/relationships/hyperlink" Target="http://eresear.ch/uluru"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20.png"/><Relationship Id="rId4" Type="http://schemas.openxmlformats.org/officeDocument/2006/relationships/image" Target="../media/image26.png"/><Relationship Id="rId5"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9.png"/><Relationship Id="rId4" Type="http://schemas.openxmlformats.org/officeDocument/2006/relationships/hyperlink" Target="https://www.slideshare.net/slideshow/the-national-eresearch-and-data-management-landscape-cdu-data-readiness-training-nov-18/123152827#7" TargetMode="External"/><Relationship Id="rId5"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9.png"/><Relationship Id="rId4" Type="http://schemas.openxmlformats.org/officeDocument/2006/relationships/hyperlink" Target="https://www.slideshare.net/slideshow/the-national-eresearch-and-data-management-landscape-cdu-data-readiness-training-nov-18/123152827#7" TargetMode="External"/><Relationship Id="rId9" Type="http://schemas.openxmlformats.org/officeDocument/2006/relationships/image" Target="../media/image26.png"/><Relationship Id="rId5" Type="http://schemas.openxmlformats.org/officeDocument/2006/relationships/hyperlink" Target="https://stats.datacite.org" TargetMode="External"/><Relationship Id="rId6" Type="http://schemas.openxmlformats.org/officeDocument/2006/relationships/hyperlink" Target="https://commons.datacite.org/doi.org?query=MND&amp;registration-agency=datacite&amp;resource-type=dataset" TargetMode="External"/><Relationship Id="rId7" Type="http://schemas.openxmlformats.org/officeDocument/2006/relationships/image" Target="../media/image20.png"/><Relationship Id="rId8"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hyperlink" Target="https://doi.org/10.6084/m9.figshare.7515848" TargetMode="External"/><Relationship Id="rId5" Type="http://schemas.openxmlformats.org/officeDocument/2006/relationships/hyperlink" Target="https://commons.datacite.org/doi.org?query=MND&amp;registration-agency=datacite&amp;resource-type=dataset" TargetMode="External"/><Relationship Id="rId6"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hyperlink" Target="https://researchdata.edu.au/" TargetMode="External"/><Relationship Id="rId6"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hyperlink" Target="https://media.tghn.org/medialibrary/2020/09/ISARIC_WHO_nCoV_CORE_CRF_25Aug2020.pdf" TargetMode="External"/><Relationship Id="rId4" Type="http://schemas.openxmlformats.org/officeDocument/2006/relationships/hyperlink" Target="https://isaric.org/research/covid-19-clinical-research-resources/covid-19-data-management-hosting/" TargetMode="External"/><Relationship Id="rId9" Type="http://schemas.openxmlformats.org/officeDocument/2006/relationships/hyperlink" Target="https://mimic.mit.edu" TargetMode="External"/><Relationship Id="rId5" Type="http://schemas.openxmlformats.org/officeDocument/2006/relationships/hyperlink" Target="https://www.ox.ac.uk/news/2021-07-16-isaric-covid-19-clinical-database-passes-million-patient-records-mark" TargetMode="External"/><Relationship Id="rId6" Type="http://schemas.openxmlformats.org/officeDocument/2006/relationships/hyperlink" Target="https://doi.org/10.1101/2020.07.17.20155218" TargetMode="External"/><Relationship Id="rId7" Type="http://schemas.openxmlformats.org/officeDocument/2006/relationships/hyperlink" Target="https://livedataoxford.shinyapps.io/CovidClinicalDataDashboard/" TargetMode="External"/><Relationship Id="rId8" Type="http://schemas.openxmlformats.org/officeDocument/2006/relationships/hyperlink" Target="https://www.slideshare.net/slideshow/fair-approach-to-research-data-in-australia/238917340" TargetMode="External"/><Relationship Id="rId11" Type="http://schemas.openxmlformats.org/officeDocument/2006/relationships/image" Target="../media/image44.png"/><Relationship Id="rId10" Type="http://schemas.openxmlformats.org/officeDocument/2006/relationships/hyperlink" Target="https://www.nature.com/articles/sdata201635" TargetMode="External"/><Relationship Id="rId13" Type="http://schemas.openxmlformats.org/officeDocument/2006/relationships/hyperlink" Target="https://isaric.org/resources/data/" TargetMode="External"/><Relationship Id="rId12" Type="http://schemas.openxmlformats.org/officeDocument/2006/relationships/image" Target="../media/image26.png"/><Relationship Id="rId1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70.png"/><Relationship Id="rId4" Type="http://schemas.openxmlformats.org/officeDocument/2006/relationships/hyperlink" Target="https://atlas.cancer.org.au/" TargetMode="External"/><Relationship Id="rId5" Type="http://schemas.openxmlformats.org/officeDocument/2006/relationships/image" Target="../media/image18.png"/><Relationship Id="rId6" Type="http://schemas.openxmlformats.org/officeDocument/2006/relationships/hyperlink" Target="https://doi.org/10.47486/XN00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91.png"/><Relationship Id="rId4" Type="http://schemas.openxmlformats.org/officeDocument/2006/relationships/hyperlink" Target="https://australianchildatlas.com/" TargetMode="External"/><Relationship Id="rId5" Type="http://schemas.openxmlformats.org/officeDocument/2006/relationships/hyperlink" Target="http://doi.org/10.47486/DP728" TargetMode="External"/><Relationship Id="rId6"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aihw.gov.au/reports-data/nhdh" TargetMode="External"/><Relationship Id="rId4" Type="http://schemas.openxmlformats.org/officeDocument/2006/relationships/hyperlink" Target="http://analysis..de" TargetMode="External"/><Relationship Id="rId5" Type="http://schemas.openxmlformats.org/officeDocument/2006/relationships/hyperlink" Target="https://doi.org/10.3565/JA9K-4F12" TargetMode="External"/><Relationship Id="rId6" Type="http://schemas.openxmlformats.org/officeDocument/2006/relationships/image" Target="../media/image57.png"/><Relationship Id="rId7" Type="http://schemas.openxmlformats.org/officeDocument/2006/relationships/hyperlink" Target="https://www.aihw.gov.au/getmedia/7b9dda2e-46ae-4984-9111-651bd8f8888b/NHDH-first-birthday-Webinar.pptx" TargetMode="External"/><Relationship Id="rId8"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ww.oecd.org/en/publications/open-science-enabling-discovery-in-the-digital-age_81a9dcf0-en.html?utm_source=chatgpt.com" TargetMode="External"/><Relationship Id="rId4" Type="http://schemas.openxmlformats.org/officeDocument/2006/relationships/hyperlink" Target="https://unesdoc.unesco.org/ark:/48223/pf0000379949?posInSet=3&amp;queryId=4e9e5e25-46d0-428c-86ae-4191da67426c" TargetMode="External"/><Relationship Id="rId9" Type="http://schemas.openxmlformats.org/officeDocument/2006/relationships/hyperlink" Target="https://eresear.ch/MND2025" TargetMode="External"/><Relationship Id="rId5" Type="http://schemas.openxmlformats.org/officeDocument/2006/relationships/hyperlink" Target="https://www.apec.org/docs/default-source/groups/ppsti/2021/ppsti-statement-on-open-science.pdf" TargetMode="External"/><Relationship Id="rId6" Type="http://schemas.openxmlformats.org/officeDocument/2006/relationships/hyperlink" Target="http://www.g20.utoronto.ca/2021/210806-research.html" TargetMode="External"/><Relationship Id="rId7" Type="http://schemas.openxmlformats.org/officeDocument/2006/relationships/hyperlink" Target="https://royalsociety.org/news-resources/projects/science-public-enterprise/report/" TargetMode="External"/><Relationship Id="rId8"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48.png"/><Relationship Id="rId4" Type="http://schemas.openxmlformats.org/officeDocument/2006/relationships/hyperlink" Target="https://doi.org/10.54677/MNMH8546" TargetMode="External"/><Relationship Id="rId5"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hyperlink" Target="https://caul.edu.au/wp-content/uploads/2025/09/australian_open_science_network_terms_of_reference_feb_2023.pdf" TargetMode="External"/><Relationship Id="rId4" Type="http://schemas.openxmlformats.org/officeDocument/2006/relationships/hyperlink" Target="https://caul.edu.au/external-groups/australian-open-science-network/" TargetMode="External"/><Relationship Id="rId9" Type="http://schemas.openxmlformats.org/officeDocument/2006/relationships/hyperlink" Target="https://digitalhealthcrc.com/projects-and-publications/unlocking-the-value-of-health-and-medical-data/" TargetMode="External"/><Relationship Id="rId5" Type="http://schemas.openxmlformats.org/officeDocument/2006/relationships/hyperlink" Target="https://caul.libguides.com/open-research-toolkit/home" TargetMode="External"/><Relationship Id="rId6" Type="http://schemas.openxmlformats.org/officeDocument/2006/relationships/hyperlink" Target="https://www.nhmrc.gov.au/about-us/publications/good-institutional-practice-guide?utm_medium=email&amp;utm_campaign=Good%20Institutional%20Practice%20Guide&amp;utm_content=Good%20Institutional%20Practice%20Guide+CID_46799acf4636dd593e61b60f83436f9d&amp;utm_source=Mailbuild&amp;utm_term=Good%20Institutional%20Practice%20Guide" TargetMode="External"/><Relationship Id="rId7" Type="http://schemas.openxmlformats.org/officeDocument/2006/relationships/hyperlink" Target="https://www.arc.gov.au/about-arc/arc-strategies-and-policies/research-data-framework" TargetMode="External"/><Relationship Id="rId8" Type="http://schemas.openxmlformats.org/officeDocument/2006/relationships/hyperlink" Target="https://www.arc.gov.au/sites/default/files/2025-07/PID%20action%20plan%20for%20ARC%20website.pdf" TargetMode="External"/><Relationship Id="rId11" Type="http://schemas.openxmlformats.org/officeDocument/2006/relationships/image" Target="../media/image26.png"/><Relationship Id="rId10"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47.png"/><Relationship Id="rId4" Type="http://schemas.openxmlformats.org/officeDocument/2006/relationships/hyperlink" Target="https://www.nhmrc.gov.au/about-us/publications/good-institutional-practice-guide?utm_medium=email&amp;utm_campaign=Good%20Institutional%20Practice%20Guide&amp;utm_content=Good%20Institutional%20Practice%20Guide+CID_46799acf4636dd593e61b60f83436f9d&amp;utm_source=Mailbuild&amp;utm_term=Good%20Institutional%20Practice%20Guide" TargetMode="External"/><Relationship Id="rId5"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7.png"/><Relationship Id="rId5"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1.jpg"/><Relationship Id="rId4" Type="http://schemas.openxmlformats.org/officeDocument/2006/relationships/image" Target="../media/image30.jpg"/><Relationship Id="rId5" Type="http://schemas.openxmlformats.org/officeDocument/2006/relationships/image" Target="../media/image39.jpg"/><Relationship Id="rId6" Type="http://schemas.openxmlformats.org/officeDocument/2006/relationships/image" Target="../media/image2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4.jp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0" Type="http://schemas.openxmlformats.org/officeDocument/2006/relationships/image" Target="../media/image56.png"/><Relationship Id="rId22" Type="http://schemas.openxmlformats.org/officeDocument/2006/relationships/image" Target="../media/image121.png"/><Relationship Id="rId21" Type="http://schemas.openxmlformats.org/officeDocument/2006/relationships/image" Target="../media/image68.png"/><Relationship Id="rId24" Type="http://schemas.openxmlformats.org/officeDocument/2006/relationships/image" Target="../media/image58.png"/><Relationship Id="rId23" Type="http://schemas.openxmlformats.org/officeDocument/2006/relationships/image" Target="../media/image51.png"/><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38.png"/><Relationship Id="rId4" Type="http://schemas.openxmlformats.org/officeDocument/2006/relationships/image" Target="../media/image40.png"/><Relationship Id="rId9" Type="http://schemas.openxmlformats.org/officeDocument/2006/relationships/image" Target="../media/image35.png"/><Relationship Id="rId26" Type="http://schemas.openxmlformats.org/officeDocument/2006/relationships/image" Target="../media/image67.png"/><Relationship Id="rId25" Type="http://schemas.openxmlformats.org/officeDocument/2006/relationships/image" Target="../media/image54.png"/><Relationship Id="rId28" Type="http://schemas.openxmlformats.org/officeDocument/2006/relationships/image" Target="../media/image64.png"/><Relationship Id="rId27" Type="http://schemas.openxmlformats.org/officeDocument/2006/relationships/image" Target="../media/image60.png"/><Relationship Id="rId5" Type="http://schemas.openxmlformats.org/officeDocument/2006/relationships/image" Target="../media/image33.png"/><Relationship Id="rId6" Type="http://schemas.openxmlformats.org/officeDocument/2006/relationships/image" Target="../media/image36.png"/><Relationship Id="rId29" Type="http://schemas.openxmlformats.org/officeDocument/2006/relationships/image" Target="../media/image59.png"/><Relationship Id="rId7" Type="http://schemas.openxmlformats.org/officeDocument/2006/relationships/image" Target="../media/image29.png"/><Relationship Id="rId8" Type="http://schemas.openxmlformats.org/officeDocument/2006/relationships/image" Target="../media/image43.png"/><Relationship Id="rId11" Type="http://schemas.openxmlformats.org/officeDocument/2006/relationships/image" Target="../media/image42.jpg"/><Relationship Id="rId10" Type="http://schemas.openxmlformats.org/officeDocument/2006/relationships/image" Target="../media/image45.png"/><Relationship Id="rId13" Type="http://schemas.openxmlformats.org/officeDocument/2006/relationships/image" Target="../media/image46.png"/><Relationship Id="rId12" Type="http://schemas.openxmlformats.org/officeDocument/2006/relationships/image" Target="../media/image55.png"/><Relationship Id="rId15" Type="http://schemas.openxmlformats.org/officeDocument/2006/relationships/image" Target="../media/image80.png"/><Relationship Id="rId14" Type="http://schemas.openxmlformats.org/officeDocument/2006/relationships/image" Target="../media/image83.png"/><Relationship Id="rId17" Type="http://schemas.openxmlformats.org/officeDocument/2006/relationships/image" Target="../media/image41.png"/><Relationship Id="rId16" Type="http://schemas.openxmlformats.org/officeDocument/2006/relationships/image" Target="../media/image50.png"/><Relationship Id="rId19" Type="http://schemas.openxmlformats.org/officeDocument/2006/relationships/image" Target="../media/image62.png"/><Relationship Id="rId18"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63.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3.xml"/><Relationship Id="rId3" Type="http://schemas.openxmlformats.org/officeDocument/2006/relationships/image" Target="../media/image88.jpg"/><Relationship Id="rId4" Type="http://schemas.openxmlformats.org/officeDocument/2006/relationships/image" Target="../media/image93.jpg"/><Relationship Id="rId5" Type="http://schemas.openxmlformats.org/officeDocument/2006/relationships/image" Target="../media/image10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8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65.png"/><Relationship Id="rId4" Type="http://schemas.openxmlformats.org/officeDocument/2006/relationships/image" Target="../media/image69.png"/><Relationship Id="rId5" Type="http://schemas.openxmlformats.org/officeDocument/2006/relationships/hyperlink" Target="https://ardc.edu.au/program/health-studies-australian-national-data-asset/" TargetMode="External"/><Relationship Id="rId6" Type="http://schemas.openxmlformats.org/officeDocument/2006/relationships/hyperlink" Target="https://ardc.edu.au/people-research-data-commons/" TargetMode="External"/><Relationship Id="rId7" Type="http://schemas.openxmlformats.org/officeDocument/2006/relationships/hyperlink" Target="https://ardc.edu.au/researcher/accelerate-your-health-and-medical-research/" TargetMode="External"/><Relationship Id="rId8"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82.jpg"/><Relationship Id="rId4" Type="http://schemas.openxmlformats.org/officeDocument/2006/relationships/hyperlink" Target="https://researchdata.edu.au/health/" TargetMode="External"/><Relationship Id="rId5" Type="http://schemas.openxmlformats.org/officeDocument/2006/relationships/hyperlink" Target="https://docs.google.com/presentation/d/1SWQuWlmLDDonaU98NHQ-O8Om5FoASHTMhbUZ3oBv--o/edit?slide=id.g369bfafafca_0_0#slide=id.g369bfafafca_0_0" TargetMode="External"/><Relationship Id="rId6" Type="http://schemas.openxmlformats.org/officeDocument/2006/relationships/hyperlink" Target="https://youtu.be/QyzVCjTtkMA?si=F3WeIqtVZoitDbxr" TargetMode="External"/><Relationship Id="rId7"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78.png"/><Relationship Id="rId4" Type="http://schemas.openxmlformats.org/officeDocument/2006/relationships/image" Target="../media/image27.png"/><Relationship Id="rId5" Type="http://schemas.openxmlformats.org/officeDocument/2006/relationships/hyperlink" Target="https://youtu.be/_h95mtldywE?si=zSNx-9T1HTZwusv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8.png"/><Relationship Id="rId4" Type="http://schemas.openxmlformats.org/officeDocument/2006/relationships/hyperlink" Target="https://imagingtools.au/xnat" TargetMode="External"/><Relationship Id="rId9" Type="http://schemas.openxmlformats.org/officeDocument/2006/relationships/hyperlink" Target="http://atlas.cancer.org.au" TargetMode="External"/><Relationship Id="rId5" Type="http://schemas.openxmlformats.org/officeDocument/2006/relationships/hyperlink" Target="https://doi.org/10.47486/PL058" TargetMode="External"/><Relationship Id="rId6" Type="http://schemas.openxmlformats.org/officeDocument/2006/relationships/hyperlink" Target="https://ardc.edu.au/project/australian-health-data-evidence-network-ahden/" TargetMode="External"/><Relationship Id="rId7" Type="http://schemas.openxmlformats.org/officeDocument/2006/relationships/hyperlink" Target="https://docs.mlerp.cloud.edu.au" TargetMode="External"/><Relationship Id="rId8" Type="http://schemas.openxmlformats.org/officeDocument/2006/relationships/hyperlink" Target="http://australianchildatlas.com" TargetMode="External"/><Relationship Id="rId11" Type="http://schemas.openxmlformats.org/officeDocument/2006/relationships/image" Target="../media/image61.jpg"/><Relationship Id="rId10" Type="http://schemas.openxmlformats.org/officeDocument/2006/relationships/hyperlink" Target="https://www.neurodesk.org/" TargetMode="External"/><Relationship Id="rId13" Type="http://schemas.openxmlformats.org/officeDocument/2006/relationships/image" Target="../media/image75.jpg"/><Relationship Id="rId12" Type="http://schemas.openxmlformats.org/officeDocument/2006/relationships/image" Target="../media/image66.jpg"/><Relationship Id="rId15" Type="http://schemas.openxmlformats.org/officeDocument/2006/relationships/hyperlink" Target="http://eresear.ch/people24ResBAzVic" TargetMode="External"/><Relationship Id="rId14" Type="http://schemas.openxmlformats.org/officeDocument/2006/relationships/image" Target="../media/image7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113.png"/><Relationship Id="rId4" Type="http://schemas.openxmlformats.org/officeDocument/2006/relationships/image" Target="../media/image18.png"/><Relationship Id="rId5" Type="http://schemas.openxmlformats.org/officeDocument/2006/relationships/hyperlink" Target="https://researchdata.edu.au/health/"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17.png"/><Relationship Id="rId4" Type="http://schemas.openxmlformats.org/officeDocument/2006/relationships/image" Target="../media/image18.png"/><Relationship Id="rId5" Type="http://schemas.openxmlformats.org/officeDocument/2006/relationships/hyperlink" Target="https://researchdata.edu.au/health/"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72.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76.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documentation.ardc.edu.au/rla/frequently-asked-questions" TargetMode="External"/><Relationship Id="rId4" Type="http://schemas.openxmlformats.org/officeDocument/2006/relationships/hyperlink" Target="https://researchlink.ardc.edu.au/" TargetMode="External"/><Relationship Id="rId5" Type="http://schemas.openxmlformats.org/officeDocument/2006/relationships/image" Target="../media/image118.png"/><Relationship Id="rId6"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4.xml"/><Relationship Id="rId3" Type="http://schemas.openxmlformats.org/officeDocument/2006/relationships/image" Target="../media/image15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 Id="rId3" Type="http://schemas.openxmlformats.org/officeDocument/2006/relationships/image" Target="../media/image71.png"/><Relationship Id="rId4" Type="http://schemas.openxmlformats.org/officeDocument/2006/relationships/image" Target="../media/image1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9.jpg"/><Relationship Id="rId4" Type="http://schemas.openxmlformats.org/officeDocument/2006/relationships/image" Target="../media/image28.jpg"/><Relationship Id="rId5" Type="http://schemas.openxmlformats.org/officeDocument/2006/relationships/hyperlink" Target="https://youtu.be/p-i1W6uFGRA?si=usEbY6-9bblEMKNF" TargetMode="External"/><Relationship Id="rId6" Type="http://schemas.openxmlformats.org/officeDocument/2006/relationships/image" Target="../media/image10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 Id="rId3" Type="http://schemas.openxmlformats.org/officeDocument/2006/relationships/image" Target="../media/image77.png"/><Relationship Id="rId4" Type="http://schemas.openxmlformats.org/officeDocument/2006/relationships/image" Target="../media/image85.png"/><Relationship Id="rId9" Type="http://schemas.openxmlformats.org/officeDocument/2006/relationships/image" Target="../media/image89.png"/><Relationship Id="rId5" Type="http://schemas.openxmlformats.org/officeDocument/2006/relationships/image" Target="../media/image87.jpg"/><Relationship Id="rId6" Type="http://schemas.openxmlformats.org/officeDocument/2006/relationships/image" Target="../media/image81.png"/><Relationship Id="rId7" Type="http://schemas.openxmlformats.org/officeDocument/2006/relationships/image" Target="../media/image92.png"/><Relationship Id="rId8" Type="http://schemas.openxmlformats.org/officeDocument/2006/relationships/image" Target="../media/image95.png"/><Relationship Id="rId11" Type="http://schemas.openxmlformats.org/officeDocument/2006/relationships/image" Target="../media/image99.png"/><Relationship Id="rId10" Type="http://schemas.openxmlformats.org/officeDocument/2006/relationships/image" Target="../media/image84.png"/><Relationship Id="rId13" Type="http://schemas.openxmlformats.org/officeDocument/2006/relationships/image" Target="../media/image90.png"/><Relationship Id="rId12" Type="http://schemas.openxmlformats.org/officeDocument/2006/relationships/image" Target="../media/image86.png"/><Relationship Id="rId15" Type="http://schemas.openxmlformats.org/officeDocument/2006/relationships/image" Target="../media/image97.png"/><Relationship Id="rId14" Type="http://schemas.openxmlformats.org/officeDocument/2006/relationships/image" Target="../media/image94.png"/><Relationship Id="rId17" Type="http://schemas.openxmlformats.org/officeDocument/2006/relationships/image" Target="../media/image98.png"/><Relationship Id="rId16" Type="http://schemas.openxmlformats.org/officeDocument/2006/relationships/image" Target="../media/image102.png"/><Relationship Id="rId18" Type="http://schemas.openxmlformats.org/officeDocument/2006/relationships/image" Target="../media/image10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8.xml"/><Relationship Id="rId3" Type="http://schemas.openxmlformats.org/officeDocument/2006/relationships/image" Target="../media/image100.png"/><Relationship Id="rId4" Type="http://schemas.openxmlformats.org/officeDocument/2006/relationships/image" Target="../media/image103.png"/><Relationship Id="rId9" Type="http://schemas.openxmlformats.org/officeDocument/2006/relationships/hyperlink" Target="https://ardc.edu.au/services/ardc-nectar-research-cloud/digital-services-hosted-on-nectar/" TargetMode="External"/><Relationship Id="rId5" Type="http://schemas.openxmlformats.org/officeDocument/2006/relationships/image" Target="../media/image110.png"/><Relationship Id="rId6" Type="http://schemas.openxmlformats.org/officeDocument/2006/relationships/image" Target="../media/image96.png"/><Relationship Id="rId7" Type="http://schemas.openxmlformats.org/officeDocument/2006/relationships/image" Target="../media/image124.png"/><Relationship Id="rId8" Type="http://schemas.openxmlformats.org/officeDocument/2006/relationships/image" Target="../media/image101.png"/><Relationship Id="rId11" Type="http://schemas.openxmlformats.org/officeDocument/2006/relationships/hyperlink" Target="https://www.stemformatics.org/" TargetMode="External"/><Relationship Id="rId10" Type="http://schemas.openxmlformats.org/officeDocument/2006/relationships/hyperlink" Target="https://usegalaxy.org.au/" TargetMode="External"/><Relationship Id="rId12" Type="http://schemas.openxmlformats.org/officeDocument/2006/relationships/hyperlink" Target="https://anif.org.au/"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 Id="rId3" Type="http://schemas.openxmlformats.org/officeDocument/2006/relationships/hyperlink" Target="https://jupyterhub.rc.nectar.org.au/" TargetMode="External"/><Relationship Id="rId4" Type="http://schemas.openxmlformats.org/officeDocument/2006/relationships/hyperlink" Target="https://github.com/areff2000/speedtestAU"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108.png"/><Relationship Id="rId4" Type="http://schemas.openxmlformats.org/officeDocument/2006/relationships/image" Target="../media/image104.png"/><Relationship Id="rId5" Type="http://schemas.openxmlformats.org/officeDocument/2006/relationships/image" Target="../media/image114.png"/><Relationship Id="rId6" Type="http://schemas.openxmlformats.org/officeDocument/2006/relationships/image" Target="../media/image115.png"/><Relationship Id="rId7" Type="http://schemas.openxmlformats.org/officeDocument/2006/relationships/image" Target="../media/image1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146.jpg"/><Relationship Id="rId4" Type="http://schemas.openxmlformats.org/officeDocument/2006/relationships/image" Target="../media/image152.jpg"/><Relationship Id="rId5" Type="http://schemas.openxmlformats.org/officeDocument/2006/relationships/image" Target="../media/image142.jpg"/><Relationship Id="rId6" Type="http://schemas.openxmlformats.org/officeDocument/2006/relationships/image" Target="../media/image14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128.png"/><Relationship Id="rId4" Type="http://schemas.openxmlformats.org/officeDocument/2006/relationships/image" Target="../media/image12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134.png"/><Relationship Id="rId4" Type="http://schemas.openxmlformats.org/officeDocument/2006/relationships/image" Target="../media/image123.png"/><Relationship Id="rId5" Type="http://schemas.openxmlformats.org/officeDocument/2006/relationships/hyperlink" Target="https://researchdata.edu.au/health/" TargetMode="External"/><Relationship Id="rId6" Type="http://schemas.openxmlformats.org/officeDocument/2006/relationships/image" Target="../media/image11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78.png"/><Relationship Id="rId4" Type="http://schemas.openxmlformats.org/officeDocument/2006/relationships/image" Target="../media/image27.png"/><Relationship Id="rId5" Type="http://schemas.openxmlformats.org/officeDocument/2006/relationships/hyperlink" Target="https://researchdata.edu.au/health/"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126.png"/><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134.png"/><Relationship Id="rId4" Type="http://schemas.openxmlformats.org/officeDocument/2006/relationships/image" Target="../media/image12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134.png"/><Relationship Id="rId4" Type="http://schemas.openxmlformats.org/officeDocument/2006/relationships/hyperlink" Target="https://documentation.ardc.edu.au/hda/secondary-data-use" TargetMode="External"/><Relationship Id="rId5" Type="http://schemas.openxmlformats.org/officeDocument/2006/relationships/hyperlink" Target="mailto:hesanda@ardc.edu.au"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image" Target="../media/image130.png"/><Relationship Id="rId4" Type="http://schemas.openxmlformats.org/officeDocument/2006/relationships/hyperlink" Target="https://eresear.ch/hdaguides" TargetMode="External"/><Relationship Id="rId5" Type="http://schemas.openxmlformats.org/officeDocument/2006/relationships/hyperlink" Target="https://eresear.ch/hdaguides" TargetMode="External"/><Relationship Id="rId6" Type="http://schemas.openxmlformats.org/officeDocument/2006/relationships/image" Target="../media/image12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 Id="rId3" Type="http://schemas.openxmlformats.org/officeDocument/2006/relationships/hyperlink" Target="https://ardc.edu.au/project/clinical-research-data-sharing-frameworks/" TargetMode="External"/><Relationship Id="rId4" Type="http://schemas.openxmlformats.org/officeDocument/2006/relationships/image" Target="../media/image104.png"/><Relationship Id="rId5" Type="http://schemas.openxmlformats.org/officeDocument/2006/relationships/image" Target="../media/image129.png"/><Relationship Id="rId6" Type="http://schemas.openxmlformats.org/officeDocument/2006/relationships/image" Target="../media/image1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104.png"/><Relationship Id="rId4" Type="http://schemas.openxmlformats.org/officeDocument/2006/relationships/image" Target="../media/image129.png"/><Relationship Id="rId5" Type="http://schemas.openxmlformats.org/officeDocument/2006/relationships/image" Target="../media/image12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11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 Id="rId3" Type="http://schemas.openxmlformats.org/officeDocument/2006/relationships/image" Target="../media/image136.png"/><Relationship Id="rId4"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 Id="rId3" Type="http://schemas.openxmlformats.org/officeDocument/2006/relationships/image" Target="../media/image111.png"/><Relationship Id="rId4" Type="http://schemas.openxmlformats.org/officeDocument/2006/relationships/hyperlink" Target="https://ardc.edu.au/resource-hub/" TargetMode="External"/><Relationship Id="rId5" Type="http://schemas.openxmlformats.org/officeDocument/2006/relationships/image" Target="../media/image13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 Id="rId3" Type="http://schemas.openxmlformats.org/officeDocument/2006/relationships/image" Target="../media/image131.png"/><Relationship Id="rId4" Type="http://schemas.openxmlformats.org/officeDocument/2006/relationships/image" Target="../media/image133.png"/><Relationship Id="rId5" Type="http://schemas.openxmlformats.org/officeDocument/2006/relationships/image" Target="../media/image20.png"/><Relationship Id="rId6" Type="http://schemas.openxmlformats.org/officeDocument/2006/relationships/image" Target="../media/image1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167.png"/><Relationship Id="rId4" Type="http://schemas.openxmlformats.org/officeDocument/2006/relationships/image" Target="../media/image144.png"/><Relationship Id="rId5" Type="http://schemas.openxmlformats.org/officeDocument/2006/relationships/image" Target="../media/image139.png"/><Relationship Id="rId6" Type="http://schemas.openxmlformats.org/officeDocument/2006/relationships/hyperlink" Target="https://eresear.ch/ardcyoutube" TargetMode="External"/><Relationship Id="rId7" Type="http://schemas.openxmlformats.org/officeDocument/2006/relationships/image" Target="../media/image137.png"/><Relationship Id="rId8" Type="http://schemas.openxmlformats.org/officeDocument/2006/relationships/hyperlink" Target="https://eresear.ch/ardczenodo"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6.xml"/><Relationship Id="rId3" Type="http://schemas.openxmlformats.org/officeDocument/2006/relationships/hyperlink" Target="mailto:hesanda@ardc.edu.au" TargetMode="External"/><Relationship Id="rId4" Type="http://schemas.openxmlformats.org/officeDocument/2006/relationships/hyperlink" Target="mailto:skills@ardc.edu.au" TargetMode="External"/><Relationship Id="rId5" Type="http://schemas.openxmlformats.org/officeDocument/2006/relationships/hyperlink" Target="mailto:contact@ardc.edu.au" TargetMode="External"/><Relationship Id="rId6" Type="http://schemas.openxmlformats.org/officeDocument/2006/relationships/image" Target="../media/image152.jpg"/><Relationship Id="rId7" Type="http://schemas.openxmlformats.org/officeDocument/2006/relationships/image" Target="../media/image147.jpg"/><Relationship Id="rId8" Type="http://schemas.openxmlformats.org/officeDocument/2006/relationships/image" Target="../media/image28.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image" Target="../media/image88.jpg"/><Relationship Id="rId4" Type="http://schemas.openxmlformats.org/officeDocument/2006/relationships/image" Target="../media/image27.png"/><Relationship Id="rId9" Type="http://schemas.openxmlformats.org/officeDocument/2006/relationships/hyperlink" Target="http://eresear.ch/people24ResbazVic" TargetMode="External"/><Relationship Id="rId5" Type="http://schemas.openxmlformats.org/officeDocument/2006/relationships/image" Target="../media/image69.png"/><Relationship Id="rId6" Type="http://schemas.openxmlformats.org/officeDocument/2006/relationships/image" Target="../media/image138.png"/><Relationship Id="rId7" Type="http://schemas.openxmlformats.org/officeDocument/2006/relationships/hyperlink" Target="https://eresear.ch/accelerateHealth25HLA" TargetMode="External"/><Relationship Id="rId8" Type="http://schemas.openxmlformats.org/officeDocument/2006/relationships/hyperlink" Target="https://eresear.ch/acceleratehealth23" TargetMode="External"/><Relationship Id="rId11" Type="http://schemas.openxmlformats.org/officeDocument/2006/relationships/hyperlink" Target="http://ardc.edu.au/subscribe" TargetMode="External"/><Relationship Id="rId10" Type="http://schemas.openxmlformats.org/officeDocument/2006/relationships/hyperlink" Target="https://ardc.edu.au/people-research-data-commons/"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image" Target="../media/image162.jpg"/><Relationship Id="rId4" Type="http://schemas.openxmlformats.org/officeDocument/2006/relationships/image" Target="../media/image2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image" Target="../media/image134.png"/><Relationship Id="rId4" Type="http://schemas.openxmlformats.org/officeDocument/2006/relationships/image" Target="../media/image123.png"/><Relationship Id="rId5" Type="http://schemas.openxmlformats.org/officeDocument/2006/relationships/hyperlink" Target="https://researchdata.edu.au/health/" TargetMode="External"/><Relationship Id="rId6" Type="http://schemas.openxmlformats.org/officeDocument/2006/relationships/image" Target="../media/image11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1.xml"/><Relationship Id="rId3" Type="http://schemas.openxmlformats.org/officeDocument/2006/relationships/hyperlink" Target="https://researchlink.ardc.edu.au/" TargetMode="External"/><Relationship Id="rId4" Type="http://schemas.openxmlformats.org/officeDocument/2006/relationships/image" Target="../media/image18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79.jpg"/><Relationship Id="rId4" Type="http://schemas.openxmlformats.org/officeDocument/2006/relationships/image" Target="../media/image145.jpg"/><Relationship Id="rId5" Type="http://schemas.openxmlformats.org/officeDocument/2006/relationships/image" Target="../media/image200.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3.xml"/><Relationship Id="rId3" Type="http://schemas.openxmlformats.org/officeDocument/2006/relationships/image" Target="../media/image183.jpg"/><Relationship Id="rId4" Type="http://schemas.openxmlformats.org/officeDocument/2006/relationships/image" Target="../media/image138.png"/><Relationship Id="rId5" Type="http://schemas.openxmlformats.org/officeDocument/2006/relationships/image" Target="../media/image2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4.xml"/><Relationship Id="rId3" Type="http://schemas.openxmlformats.org/officeDocument/2006/relationships/image" Target="../media/image156.png"/><Relationship Id="rId4" Type="http://schemas.openxmlformats.org/officeDocument/2006/relationships/image" Target="../media/image15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5.xml"/><Relationship Id="rId3" Type="http://schemas.openxmlformats.org/officeDocument/2006/relationships/image" Target="../media/image14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6.xml"/><Relationship Id="rId3" Type="http://schemas.openxmlformats.org/officeDocument/2006/relationships/image" Target="../media/image149.png"/><Relationship Id="rId4" Type="http://schemas.openxmlformats.org/officeDocument/2006/relationships/image" Target="../media/image157.png"/><Relationship Id="rId5" Type="http://schemas.openxmlformats.org/officeDocument/2006/relationships/image" Target="../media/image143.png"/><Relationship Id="rId6" Type="http://schemas.openxmlformats.org/officeDocument/2006/relationships/image" Target="../media/image15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7.xml"/><Relationship Id="rId3" Type="http://schemas.openxmlformats.org/officeDocument/2006/relationships/image" Target="../media/image208.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8.xml"/><Relationship Id="rId3" Type="http://schemas.openxmlformats.org/officeDocument/2006/relationships/image" Target="../media/image151.png"/><Relationship Id="rId4" Type="http://schemas.openxmlformats.org/officeDocument/2006/relationships/image" Target="../media/image150.png"/><Relationship Id="rId5" Type="http://schemas.openxmlformats.org/officeDocument/2006/relationships/image" Target="../media/image166.png"/><Relationship Id="rId6" Type="http://schemas.openxmlformats.org/officeDocument/2006/relationships/image" Target="../media/image154.png"/><Relationship Id="rId7" Type="http://schemas.openxmlformats.org/officeDocument/2006/relationships/image" Target="../media/image158.png"/><Relationship Id="rId8" Type="http://schemas.openxmlformats.org/officeDocument/2006/relationships/image" Target="../media/image16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9.xml"/><Relationship Id="rId3" Type="http://schemas.openxmlformats.org/officeDocument/2006/relationships/image" Target="../media/image165.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0.xml"/><Relationship Id="rId3" Type="http://schemas.openxmlformats.org/officeDocument/2006/relationships/image" Target="../media/image163.png"/><Relationship Id="rId4" Type="http://schemas.openxmlformats.org/officeDocument/2006/relationships/image" Target="../media/image160.png"/><Relationship Id="rId5" Type="http://schemas.openxmlformats.org/officeDocument/2006/relationships/image" Target="../media/image169.png"/><Relationship Id="rId6" Type="http://schemas.openxmlformats.org/officeDocument/2006/relationships/image" Target="../media/image174.png"/><Relationship Id="rId7" Type="http://schemas.openxmlformats.org/officeDocument/2006/relationships/image" Target="../media/image17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 Id="rId3" Type="http://schemas.openxmlformats.org/officeDocument/2006/relationships/image" Target="../media/image168.png"/><Relationship Id="rId4" Type="http://schemas.openxmlformats.org/officeDocument/2006/relationships/image" Target="../media/image170.png"/><Relationship Id="rId5" Type="http://schemas.openxmlformats.org/officeDocument/2006/relationships/image" Target="../media/image17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2.xml"/><Relationship Id="rId3" Type="http://schemas.openxmlformats.org/officeDocument/2006/relationships/image" Target="../media/image172.png"/><Relationship Id="rId4" Type="http://schemas.openxmlformats.org/officeDocument/2006/relationships/image" Target="../media/image164.png"/><Relationship Id="rId9" Type="http://schemas.openxmlformats.org/officeDocument/2006/relationships/image" Target="../media/image182.png"/><Relationship Id="rId5" Type="http://schemas.openxmlformats.org/officeDocument/2006/relationships/image" Target="../media/image171.png"/><Relationship Id="rId6" Type="http://schemas.openxmlformats.org/officeDocument/2006/relationships/image" Target="../media/image184.png"/><Relationship Id="rId7" Type="http://schemas.openxmlformats.org/officeDocument/2006/relationships/image" Target="../media/image177.png"/><Relationship Id="rId8" Type="http://schemas.openxmlformats.org/officeDocument/2006/relationships/image" Target="../media/image175.png"/><Relationship Id="rId11" Type="http://schemas.openxmlformats.org/officeDocument/2006/relationships/image" Target="../media/image189.png"/><Relationship Id="rId10" Type="http://schemas.openxmlformats.org/officeDocument/2006/relationships/image" Target="../media/image176.png"/><Relationship Id="rId13" Type="http://schemas.openxmlformats.org/officeDocument/2006/relationships/image" Target="../media/image204.png"/><Relationship Id="rId12" Type="http://schemas.openxmlformats.org/officeDocument/2006/relationships/image" Target="../media/image186.png"/><Relationship Id="rId15" Type="http://schemas.openxmlformats.org/officeDocument/2006/relationships/image" Target="../media/image188.png"/><Relationship Id="rId14" Type="http://schemas.openxmlformats.org/officeDocument/2006/relationships/image" Target="../media/image187.png"/><Relationship Id="rId17" Type="http://schemas.openxmlformats.org/officeDocument/2006/relationships/image" Target="../media/image191.png"/><Relationship Id="rId16" Type="http://schemas.openxmlformats.org/officeDocument/2006/relationships/image" Target="../media/image193.png"/><Relationship Id="rId19" Type="http://schemas.openxmlformats.org/officeDocument/2006/relationships/image" Target="../media/image197.png"/><Relationship Id="rId18" Type="http://schemas.openxmlformats.org/officeDocument/2006/relationships/image" Target="../media/image19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3.xml"/><Relationship Id="rId3" Type="http://schemas.openxmlformats.org/officeDocument/2006/relationships/image" Target="../media/image211.jpg"/><Relationship Id="rId4" Type="http://schemas.openxmlformats.org/officeDocument/2006/relationships/image" Target="../media/image210.jpg"/><Relationship Id="rId5" Type="http://schemas.openxmlformats.org/officeDocument/2006/relationships/image" Target="../media/image209.jpg"/><Relationship Id="rId6" Type="http://schemas.openxmlformats.org/officeDocument/2006/relationships/hyperlink" Target="http://researchdata.edu.au"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207.png"/><Relationship Id="rId4" Type="http://schemas.openxmlformats.org/officeDocument/2006/relationships/hyperlink" Target="https://researchdata.edu.au/skeletal-muscle-blood-cases-controls/3370398/"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5.xml"/><Relationship Id="rId3" Type="http://schemas.openxmlformats.org/officeDocument/2006/relationships/image" Target="../media/image118.png"/><Relationship Id="rId4" Type="http://schemas.openxmlformats.org/officeDocument/2006/relationships/image" Target="../media/image203.png"/><Relationship Id="rId5" Type="http://schemas.openxmlformats.org/officeDocument/2006/relationships/image" Target="../media/image19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6.xml"/><Relationship Id="rId3" Type="http://schemas.openxmlformats.org/officeDocument/2006/relationships/image" Target="../media/image195.jpg"/><Relationship Id="rId4" Type="http://schemas.openxmlformats.org/officeDocument/2006/relationships/image" Target="../media/image196.jpg"/><Relationship Id="rId5" Type="http://schemas.openxmlformats.org/officeDocument/2006/relationships/image" Target="../media/image194.jpg"/><Relationship Id="rId6" Type="http://schemas.openxmlformats.org/officeDocument/2006/relationships/image" Target="../media/image202.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7.xml"/><Relationship Id="rId3" Type="http://schemas.openxmlformats.org/officeDocument/2006/relationships/image" Target="../media/image206.png"/><Relationship Id="rId4" Type="http://schemas.openxmlformats.org/officeDocument/2006/relationships/image" Target="../media/image199.png"/><Relationship Id="rId5" Type="http://schemas.openxmlformats.org/officeDocument/2006/relationships/image" Target="../media/image192.png"/><Relationship Id="rId6" Type="http://schemas.openxmlformats.org/officeDocument/2006/relationships/image" Target="../media/image20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3"/>
          <p:cNvSpPr txBox="1"/>
          <p:nvPr>
            <p:ph idx="1" type="body"/>
          </p:nvPr>
        </p:nvSpPr>
        <p:spPr>
          <a:xfrm>
            <a:off x="577850" y="1901550"/>
            <a:ext cx="4879800" cy="1759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4000"/>
              <a:buNone/>
            </a:pPr>
            <a:r>
              <a:rPr lang="en-GB"/>
              <a:t>Accelerate Health research with ARDC &amp; Health Libraries</a:t>
            </a:r>
            <a:endParaRPr/>
          </a:p>
        </p:txBody>
      </p:sp>
      <p:sp>
        <p:nvSpPr>
          <p:cNvPr id="230" name="Google Shape;230;p33"/>
          <p:cNvSpPr txBox="1"/>
          <p:nvPr>
            <p:ph idx="2" type="body"/>
          </p:nvPr>
        </p:nvSpPr>
        <p:spPr>
          <a:xfrm>
            <a:off x="587375" y="3922901"/>
            <a:ext cx="4392600" cy="1416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1400"/>
              <a:buNone/>
            </a:pPr>
            <a:r>
              <a:rPr lang="en-GB"/>
              <a:t>&lt;10 Oct 2025&gt; 21st HLi Conference, Melbourne</a:t>
            </a:r>
            <a:endParaRPr/>
          </a:p>
        </p:txBody>
      </p:sp>
      <p:sp>
        <p:nvSpPr>
          <p:cNvPr id="231" name="Google Shape;231;p33"/>
          <p:cNvSpPr txBox="1"/>
          <p:nvPr>
            <p:ph idx="3" type="body"/>
          </p:nvPr>
        </p:nvSpPr>
        <p:spPr>
          <a:xfrm>
            <a:off x="577850" y="4326350"/>
            <a:ext cx="4095900" cy="2043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1600"/>
              <a:buNone/>
            </a:pPr>
            <a:r>
              <a:rPr lang="en-GB" sz="1400"/>
              <a:t>&lt;Dr Richard Ferrers, Data Consultant, ARDC</a:t>
            </a:r>
            <a:endParaRPr sz="1400"/>
          </a:p>
          <a:p>
            <a:pPr indent="0" lvl="0" marL="0" rtl="0" algn="l">
              <a:lnSpc>
                <a:spcPct val="90000"/>
              </a:lnSpc>
              <a:spcBef>
                <a:spcPts val="0"/>
              </a:spcBef>
              <a:spcAft>
                <a:spcPts val="0"/>
              </a:spcAft>
              <a:buClr>
                <a:srgbClr val="404041"/>
              </a:buClr>
              <a:buSzPts val="1600"/>
              <a:buNone/>
            </a:pPr>
            <a:r>
              <a:rPr lang="en-GB" sz="1400"/>
              <a:t>richard.ferrers@ardc.edu.au</a:t>
            </a:r>
            <a:endParaRPr sz="1400"/>
          </a:p>
          <a:p>
            <a:pPr indent="0" lvl="0" marL="0" rtl="0" algn="l">
              <a:lnSpc>
                <a:spcPct val="90000"/>
              </a:lnSpc>
              <a:spcBef>
                <a:spcPts val="0"/>
              </a:spcBef>
              <a:spcAft>
                <a:spcPts val="0"/>
              </a:spcAft>
              <a:buClr>
                <a:srgbClr val="404041"/>
              </a:buClr>
              <a:buSzPts val="1600"/>
              <a:buNone/>
            </a:pPr>
            <a:r>
              <a:rPr lang="en-GB" sz="1400"/>
              <a:t>Dr Amany Gouda-Vossos, Skills Development Lead - People, ARDC &gt;</a:t>
            </a:r>
            <a:endParaRPr sz="1400"/>
          </a:p>
          <a:p>
            <a:pPr indent="0" lvl="0" marL="0" rtl="0" algn="l">
              <a:lnSpc>
                <a:spcPct val="90000"/>
              </a:lnSpc>
              <a:spcBef>
                <a:spcPts val="0"/>
              </a:spcBef>
              <a:spcAft>
                <a:spcPts val="0"/>
              </a:spcAft>
              <a:buClr>
                <a:srgbClr val="404041"/>
              </a:buClr>
              <a:buSzPts val="1600"/>
              <a:buNone/>
            </a:pPr>
            <a:r>
              <a:rPr lang="en-GB" sz="1400"/>
              <a:t>amany.gouda-vossos@ardc.edu.au</a:t>
            </a:r>
            <a:endParaRPr sz="1400"/>
          </a:p>
          <a:p>
            <a:pPr indent="0" lvl="0" marL="0" rtl="0" algn="l">
              <a:lnSpc>
                <a:spcPct val="90000"/>
              </a:lnSpc>
              <a:spcBef>
                <a:spcPts val="0"/>
              </a:spcBef>
              <a:spcAft>
                <a:spcPts val="0"/>
              </a:spcAft>
              <a:buClr>
                <a:srgbClr val="404041"/>
              </a:buClr>
              <a:buSzPts val="1600"/>
              <a:buNone/>
            </a:pPr>
            <a:r>
              <a:rPr lang="en-GB" sz="1400"/>
              <a:t>See slides at:  </a:t>
            </a:r>
            <a:endParaRPr sz="1400"/>
          </a:p>
          <a:p>
            <a:pPr indent="0" lvl="0" marL="0" rtl="0" algn="l">
              <a:lnSpc>
                <a:spcPct val="90000"/>
              </a:lnSpc>
              <a:spcBef>
                <a:spcPts val="0"/>
              </a:spcBef>
              <a:spcAft>
                <a:spcPts val="0"/>
              </a:spcAft>
              <a:buClr>
                <a:srgbClr val="404041"/>
              </a:buClr>
              <a:buSzPts val="1600"/>
              <a:buNone/>
            </a:pPr>
            <a:r>
              <a:rPr lang="en-GB" sz="1700" u="sng">
                <a:solidFill>
                  <a:schemeClr val="hlink"/>
                </a:solidFill>
                <a:hlinkClick r:id="rId3"/>
              </a:rPr>
              <a:t>https://eresear.ch/accelerateHealth25HLi</a:t>
            </a:r>
            <a:endParaRPr sz="1700"/>
          </a:p>
          <a:p>
            <a:pPr indent="0" lvl="0" marL="0" rtl="0" algn="l">
              <a:spcBef>
                <a:spcPts val="0"/>
              </a:spcBef>
              <a:spcAft>
                <a:spcPts val="0"/>
              </a:spcAft>
              <a:buClr>
                <a:schemeClr val="dk1"/>
              </a:buClr>
              <a:buSzPts val="1600"/>
              <a:buNone/>
            </a:pPr>
            <a:r>
              <a:rPr lang="en-GB" sz="1400"/>
              <a:t>Resource Document a</a:t>
            </a:r>
            <a:r>
              <a:rPr lang="en-GB" sz="1400"/>
              <a:t>t:</a:t>
            </a:r>
            <a:endParaRPr sz="1400"/>
          </a:p>
          <a:p>
            <a:pPr indent="0" lvl="0" marL="0" rtl="0" algn="l">
              <a:spcBef>
                <a:spcPts val="0"/>
              </a:spcBef>
              <a:spcAft>
                <a:spcPts val="0"/>
              </a:spcAft>
              <a:buClr>
                <a:schemeClr val="dk1"/>
              </a:buClr>
              <a:buSzPts val="1600"/>
              <a:buFont typeface="Arial"/>
              <a:buNone/>
            </a:pPr>
            <a:r>
              <a:rPr lang="en-GB" sz="1900" u="sng">
                <a:solidFill>
                  <a:srgbClr val="1155CC"/>
                </a:solidFill>
                <a:highlight>
                  <a:srgbClr val="FFFFFF"/>
                </a:highlight>
                <a:hlinkClick r:id="rId4">
                  <a:extLst>
                    <a:ext uri="{A12FA001-AC4F-418D-AE19-62706E023703}">
                      <ahyp:hlinkClr val="tx"/>
                    </a:ext>
                  </a:extLst>
                </a:hlinkClick>
              </a:rPr>
              <a:t>https://eresear.ch/Tools4Medical2025</a:t>
            </a:r>
            <a:endParaRPr sz="1900"/>
          </a:p>
        </p:txBody>
      </p:sp>
      <p:pic>
        <p:nvPicPr>
          <p:cNvPr id="232" name="Google Shape;232;p33"/>
          <p:cNvPicPr preferRelativeResize="0"/>
          <p:nvPr/>
        </p:nvPicPr>
        <p:blipFill>
          <a:blip r:embed="rId5">
            <a:alphaModFix/>
          </a:blip>
          <a:stretch>
            <a:fillRect/>
          </a:stretch>
        </p:blipFill>
        <p:spPr>
          <a:xfrm>
            <a:off x="587387" y="6225724"/>
            <a:ext cx="2554265" cy="527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4"/>
          <p:cNvSpPr txBox="1"/>
          <p:nvPr/>
        </p:nvSpPr>
        <p:spPr>
          <a:xfrm>
            <a:off x="1622325" y="6076975"/>
            <a:ext cx="9053400" cy="6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lt1"/>
                </a:solidFill>
                <a:hlinkClick r:id="rId3">
                  <a:extLst>
                    <a:ext uri="{A12FA001-AC4F-418D-AE19-62706E023703}">
                      <ahyp:hlinkClr val="tx"/>
                    </a:ext>
                  </a:extLst>
                </a:hlinkClick>
              </a:rPr>
              <a:t>Datacite</a:t>
            </a:r>
            <a:r>
              <a:rPr lang="en-GB" sz="3500">
                <a:solidFill>
                  <a:schemeClr val="dk1"/>
                </a:solidFill>
              </a:rPr>
              <a:t> </a:t>
            </a:r>
            <a:r>
              <a:rPr lang="en-GB" sz="3500">
                <a:solidFill>
                  <a:schemeClr val="lt1"/>
                </a:solidFill>
              </a:rPr>
              <a:t>DOIs; 105M This Yr 26M; 2024 21M</a:t>
            </a:r>
            <a:endParaRPr sz="3500">
              <a:solidFill>
                <a:schemeClr val="lt1"/>
              </a:solidFill>
            </a:endParaRPr>
          </a:p>
        </p:txBody>
      </p:sp>
      <p:sp>
        <p:nvSpPr>
          <p:cNvPr id="239" name="Google Shape;239;p34"/>
          <p:cNvSpPr txBox="1"/>
          <p:nvPr/>
        </p:nvSpPr>
        <p:spPr>
          <a:xfrm>
            <a:off x="9336100" y="4803550"/>
            <a:ext cx="18063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lt1"/>
                </a:solidFill>
                <a:hlinkClick r:id="rId4">
                  <a:extLst>
                    <a:ext uri="{A12FA001-AC4F-418D-AE19-62706E023703}">
                      <ahyp:hlinkClr val="tx"/>
                    </a:ext>
                  </a:extLst>
                </a:hlinkClick>
              </a:rPr>
              <a:t>Search</a:t>
            </a:r>
            <a:r>
              <a:rPr lang="en-GB" sz="3500">
                <a:solidFill>
                  <a:schemeClr val="lt1"/>
                </a:solidFill>
              </a:rPr>
              <a:t>: MND</a:t>
            </a:r>
            <a:endParaRPr sz="3500">
              <a:solidFill>
                <a:schemeClr val="lt1"/>
              </a:solidFill>
            </a:endParaRPr>
          </a:p>
        </p:txBody>
      </p:sp>
      <p:sp>
        <p:nvSpPr>
          <p:cNvPr id="240" name="Google Shape;240;p34"/>
          <p:cNvSpPr txBox="1"/>
          <p:nvPr/>
        </p:nvSpPr>
        <p:spPr>
          <a:xfrm>
            <a:off x="9938525" y="6035600"/>
            <a:ext cx="22929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500">
              <a:solidFill>
                <a:schemeClr val="dk1"/>
              </a:solidFill>
            </a:endParaRPr>
          </a:p>
        </p:txBody>
      </p:sp>
      <p:sp>
        <p:nvSpPr>
          <p:cNvPr id="241" name="Google Shape;241;p34"/>
          <p:cNvSpPr txBox="1"/>
          <p:nvPr/>
        </p:nvSpPr>
        <p:spPr>
          <a:xfrm>
            <a:off x="9771250" y="6035600"/>
            <a:ext cx="24603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500">
              <a:solidFill>
                <a:schemeClr val="dk1"/>
              </a:solidFill>
            </a:endParaRPr>
          </a:p>
        </p:txBody>
      </p:sp>
      <p:sp>
        <p:nvSpPr>
          <p:cNvPr id="242" name="Google Shape;242;p34"/>
          <p:cNvSpPr txBox="1"/>
          <p:nvPr/>
        </p:nvSpPr>
        <p:spPr>
          <a:xfrm>
            <a:off x="2197400" y="2592325"/>
            <a:ext cx="7868100" cy="14718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600"/>
              <a:buFont typeface="Arial"/>
              <a:buNone/>
            </a:pPr>
            <a:r>
              <a:rPr lang="en-GB" sz="2600">
                <a:solidFill>
                  <a:schemeClr val="dk1"/>
                </a:solidFill>
              </a:rPr>
              <a:t>See slides at:  </a:t>
            </a:r>
            <a:endParaRPr sz="2600">
              <a:solidFill>
                <a:schemeClr val="dk1"/>
              </a:solidFill>
            </a:endParaRPr>
          </a:p>
          <a:p>
            <a:pPr indent="0" lvl="0" marL="0" rtl="0" algn="l">
              <a:lnSpc>
                <a:spcPct val="90000"/>
              </a:lnSpc>
              <a:spcBef>
                <a:spcPts val="0"/>
              </a:spcBef>
              <a:spcAft>
                <a:spcPts val="0"/>
              </a:spcAft>
              <a:buClr>
                <a:schemeClr val="dk1"/>
              </a:buClr>
              <a:buSzPts val="1600"/>
              <a:buFont typeface="Arial"/>
              <a:buNone/>
            </a:pPr>
            <a:r>
              <a:rPr lang="en-GB" sz="2900" u="sng">
                <a:solidFill>
                  <a:schemeClr val="hlink"/>
                </a:solidFill>
                <a:hlinkClick r:id="rId5"/>
              </a:rPr>
              <a:t>https://eresear.ch/accelerateHealth25HLi</a:t>
            </a:r>
            <a:endParaRPr sz="47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5"/>
          <p:cNvSpPr txBox="1"/>
          <p:nvPr>
            <p:ph idx="1" type="body"/>
          </p:nvPr>
        </p:nvSpPr>
        <p:spPr>
          <a:xfrm>
            <a:off x="7028075" y="1961250"/>
            <a:ext cx="3720900" cy="7488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0"/>
              </a:spcBef>
              <a:spcAft>
                <a:spcPts val="0"/>
              </a:spcAft>
              <a:buClr>
                <a:schemeClr val="dk1"/>
              </a:buClr>
              <a:buSzPts val="2800"/>
              <a:buNone/>
            </a:pPr>
            <a:r>
              <a:rPr lang="en-GB" sz="3500">
                <a:solidFill>
                  <a:schemeClr val="dk1"/>
                </a:solidFill>
                <a:latin typeface="Arial"/>
                <a:ea typeface="Arial"/>
                <a:cs typeface="Arial"/>
                <a:sym typeface="Arial"/>
              </a:rPr>
              <a:t>Acknowledgement of Country</a:t>
            </a:r>
            <a:endParaRPr sz="3500"/>
          </a:p>
          <a:p>
            <a:pPr indent="0" lvl="0" marL="0" rtl="0" algn="l">
              <a:lnSpc>
                <a:spcPct val="95000"/>
              </a:lnSpc>
              <a:spcBef>
                <a:spcPts val="0"/>
              </a:spcBef>
              <a:spcAft>
                <a:spcPts val="0"/>
              </a:spcAft>
              <a:buClr>
                <a:srgbClr val="404041"/>
              </a:buClr>
              <a:buSzPts val="2800"/>
              <a:buNone/>
            </a:pPr>
            <a:r>
              <a:t/>
            </a:r>
            <a:endParaRPr>
              <a:solidFill>
                <a:schemeClr val="dk1"/>
              </a:solidFill>
              <a:latin typeface="Arial"/>
              <a:ea typeface="Arial"/>
              <a:cs typeface="Arial"/>
              <a:sym typeface="Arial"/>
            </a:endParaRPr>
          </a:p>
        </p:txBody>
      </p:sp>
      <p:sp>
        <p:nvSpPr>
          <p:cNvPr id="249" name="Google Shape;249;p35"/>
          <p:cNvSpPr txBox="1"/>
          <p:nvPr>
            <p:ph idx="2" type="body"/>
          </p:nvPr>
        </p:nvSpPr>
        <p:spPr>
          <a:xfrm>
            <a:off x="7028075" y="3267750"/>
            <a:ext cx="4525800" cy="1629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04041"/>
              </a:buClr>
              <a:buSzPts val="2000"/>
              <a:buNone/>
            </a:pPr>
            <a:r>
              <a:rPr lang="en-GB" sz="2500">
                <a:latin typeface="Arial"/>
                <a:ea typeface="Arial"/>
                <a:cs typeface="Arial"/>
                <a:sym typeface="Arial"/>
              </a:rPr>
              <a:t>We acknowledge and celebrate the First Australians on whose traditional lands we meet, and we pay our respect to their elders past</a:t>
            </a:r>
            <a:r>
              <a:rPr lang="en-GB"/>
              <a:t> and</a:t>
            </a:r>
            <a:r>
              <a:rPr lang="en-GB" sz="2500">
                <a:latin typeface="Arial"/>
                <a:ea typeface="Arial"/>
                <a:cs typeface="Arial"/>
                <a:sym typeface="Arial"/>
              </a:rPr>
              <a:t> present.</a:t>
            </a:r>
            <a:endParaRPr sz="2500"/>
          </a:p>
        </p:txBody>
      </p:sp>
      <p:pic>
        <p:nvPicPr>
          <p:cNvPr id="250" name="Google Shape;250;p35"/>
          <p:cNvPicPr preferRelativeResize="0"/>
          <p:nvPr>
            <p:ph idx="3" type="pic"/>
          </p:nvPr>
        </p:nvPicPr>
        <p:blipFill rotWithShape="1">
          <a:blip r:embed="rId3">
            <a:alphaModFix/>
          </a:blip>
          <a:srcRect b="999" l="7450" r="0" t="999"/>
          <a:stretch/>
        </p:blipFill>
        <p:spPr>
          <a:xfrm>
            <a:off x="2897200" y="4221175"/>
            <a:ext cx="3211950" cy="2268526"/>
          </a:xfrm>
          <a:prstGeom prst="rect">
            <a:avLst/>
          </a:prstGeom>
          <a:solidFill>
            <a:srgbClr val="D0CECE"/>
          </a:solidFill>
          <a:ln>
            <a:noFill/>
          </a:ln>
        </p:spPr>
      </p:pic>
      <p:pic>
        <p:nvPicPr>
          <p:cNvPr descr="A green forest with trees and mountains in the background&#10;&#10;Description automatically generated" id="251" name="Google Shape;251;p35"/>
          <p:cNvPicPr preferRelativeResize="0"/>
          <p:nvPr>
            <p:ph idx="4" type="pic"/>
          </p:nvPr>
        </p:nvPicPr>
        <p:blipFill rotWithShape="1">
          <a:blip r:embed="rId4">
            <a:alphaModFix/>
          </a:blip>
          <a:srcRect b="0" l="0" r="0" t="16219"/>
          <a:stretch/>
        </p:blipFill>
        <p:spPr>
          <a:xfrm>
            <a:off x="3488100" y="637851"/>
            <a:ext cx="2879725" cy="3295976"/>
          </a:xfrm>
          <a:prstGeom prst="rect">
            <a:avLst/>
          </a:prstGeom>
          <a:solidFill>
            <a:srgbClr val="D0CECE"/>
          </a:solidFill>
          <a:ln>
            <a:noFill/>
          </a:ln>
        </p:spPr>
      </p:pic>
      <p:pic>
        <p:nvPicPr>
          <p:cNvPr descr="A water in a river&#10;&#10;Description automatically generated" id="252" name="Google Shape;252;p35"/>
          <p:cNvPicPr preferRelativeResize="0"/>
          <p:nvPr>
            <p:ph idx="5" type="pic"/>
          </p:nvPr>
        </p:nvPicPr>
        <p:blipFill rotWithShape="1">
          <a:blip r:embed="rId5">
            <a:alphaModFix/>
          </a:blip>
          <a:srcRect b="19549" l="8037" r="0" t="5319"/>
          <a:stretch/>
        </p:blipFill>
        <p:spPr>
          <a:xfrm>
            <a:off x="587375" y="1412881"/>
            <a:ext cx="2648300" cy="2520949"/>
          </a:xfrm>
          <a:prstGeom prst="rect">
            <a:avLst/>
          </a:prstGeom>
          <a:solidFill>
            <a:srgbClr val="D0CECE"/>
          </a:solidFill>
          <a:ln>
            <a:noFill/>
          </a:ln>
        </p:spPr>
      </p:pic>
      <p:pic>
        <p:nvPicPr>
          <p:cNvPr id="253" name="Google Shape;253;p35"/>
          <p:cNvPicPr preferRelativeResize="0"/>
          <p:nvPr>
            <p:ph idx="6" type="pic"/>
          </p:nvPr>
        </p:nvPicPr>
        <p:blipFill rotWithShape="1">
          <a:blip r:embed="rId6">
            <a:alphaModFix/>
          </a:blip>
          <a:srcRect b="0" l="0" r="0" t="0"/>
          <a:stretch/>
        </p:blipFill>
        <p:spPr>
          <a:xfrm>
            <a:off x="1194596" y="4221177"/>
            <a:ext cx="1433875" cy="1747350"/>
          </a:xfrm>
          <a:prstGeom prst="rect">
            <a:avLst/>
          </a:prstGeom>
          <a:solidFill>
            <a:srgbClr val="D0CECE"/>
          </a:solidFill>
          <a:ln>
            <a:noFill/>
          </a:ln>
        </p:spPr>
      </p:pic>
      <p:sp>
        <p:nvSpPr>
          <p:cNvPr id="254" name="Google Shape;254;p35"/>
          <p:cNvSpPr txBox="1"/>
          <p:nvPr/>
        </p:nvSpPr>
        <p:spPr>
          <a:xfrm>
            <a:off x="9506775" y="5894825"/>
            <a:ext cx="1737600" cy="59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hlink"/>
                </a:solidFill>
                <a:hlinkClick r:id="rId7"/>
              </a:rPr>
              <a:t>Uluru</a:t>
            </a:r>
            <a:endParaRPr sz="35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6"/>
          <p:cNvSpPr txBox="1"/>
          <p:nvPr>
            <p:ph idx="1" type="body"/>
          </p:nvPr>
        </p:nvSpPr>
        <p:spPr>
          <a:xfrm>
            <a:off x="731100" y="388850"/>
            <a:ext cx="107298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Showcasing ARDC tools to accelerate research for Health Librarians to support 21st Century research</a:t>
            </a:r>
            <a:endParaRPr/>
          </a:p>
        </p:txBody>
      </p:sp>
      <p:sp>
        <p:nvSpPr>
          <p:cNvPr id="261" name="Google Shape;261;p36"/>
          <p:cNvSpPr txBox="1"/>
          <p:nvPr>
            <p:ph idx="2" type="body"/>
          </p:nvPr>
        </p:nvSpPr>
        <p:spPr>
          <a:xfrm>
            <a:off x="587375" y="1614500"/>
            <a:ext cx="10729800" cy="5117700"/>
          </a:xfrm>
          <a:prstGeom prst="rect">
            <a:avLst/>
          </a:prstGeom>
        </p:spPr>
        <p:txBody>
          <a:bodyPr anchorCtr="0" anchor="t" bIns="0" lIns="0" spcFirstLastPara="1" rIns="0" wrap="square" tIns="0">
            <a:noAutofit/>
          </a:bodyPr>
          <a:lstStyle/>
          <a:p>
            <a:pPr indent="-168275" lvl="0" marL="269999" rtl="0" algn="l">
              <a:spcBef>
                <a:spcPts val="1000"/>
              </a:spcBef>
              <a:spcAft>
                <a:spcPts val="0"/>
              </a:spcAft>
              <a:buSzPts val="2500"/>
              <a:buAutoNum type="arabicPeriod"/>
            </a:pPr>
            <a:r>
              <a:rPr lang="en-GB"/>
              <a:t>What is 21st Century research? </a:t>
            </a:r>
            <a:br>
              <a:rPr lang="en-GB"/>
            </a:br>
            <a:r>
              <a:rPr lang="en-GB"/>
              <a:t>The challenge: a data deluge</a:t>
            </a:r>
            <a:br>
              <a:rPr lang="en-GB"/>
            </a:br>
            <a:r>
              <a:rPr lang="en-GB"/>
              <a:t>The solution: </a:t>
            </a:r>
            <a:r>
              <a:rPr lang="en-GB"/>
              <a:t>ARDC; what is a data commons?</a:t>
            </a:r>
            <a:br>
              <a:rPr lang="en-GB"/>
            </a:br>
            <a:endParaRPr/>
          </a:p>
          <a:p>
            <a:pPr indent="-168275" lvl="0" marL="269999" rtl="0" algn="l">
              <a:spcBef>
                <a:spcPts val="0"/>
              </a:spcBef>
              <a:spcAft>
                <a:spcPts val="0"/>
              </a:spcAft>
              <a:buSzPts val="2500"/>
              <a:buAutoNum type="arabicPeriod"/>
            </a:pPr>
            <a:r>
              <a:rPr lang="en-GB"/>
              <a:t>How ARDC supports health and medical? New tools =&gt; The People RDC</a:t>
            </a:r>
            <a:endParaRPr/>
          </a:p>
          <a:p>
            <a:pPr indent="-158750" lvl="0" marL="269999" rtl="0" algn="l">
              <a:spcBef>
                <a:spcPts val="0"/>
              </a:spcBef>
              <a:spcAft>
                <a:spcPts val="0"/>
              </a:spcAft>
              <a:buSzPts val="2500"/>
              <a:buAutoNum type="arabicPeriod"/>
            </a:pPr>
            <a:r>
              <a:rPr lang="en-GB"/>
              <a:t>Research</a:t>
            </a:r>
            <a:r>
              <a:rPr lang="en-GB"/>
              <a:t> Link Australia - connecting industry, research topic, grants</a:t>
            </a:r>
            <a:endParaRPr/>
          </a:p>
          <a:p>
            <a:pPr indent="0" lvl="0" marL="0" rtl="0" algn="l">
              <a:spcBef>
                <a:spcPts val="1000"/>
              </a:spcBef>
              <a:spcAft>
                <a:spcPts val="0"/>
              </a:spcAft>
              <a:buNone/>
            </a:pPr>
            <a:r>
              <a:rPr lang="en-GB"/>
              <a:t>4. </a:t>
            </a:r>
            <a:r>
              <a:rPr lang="en-GB"/>
              <a:t>Nectar - cloud compute</a:t>
            </a:r>
            <a:endParaRPr/>
          </a:p>
          <a:p>
            <a:pPr indent="0" lvl="0" marL="0" rtl="0" algn="l">
              <a:spcBef>
                <a:spcPts val="1000"/>
              </a:spcBef>
              <a:spcAft>
                <a:spcPts val="0"/>
              </a:spcAft>
              <a:buNone/>
            </a:pPr>
            <a:r>
              <a:rPr lang="en-GB"/>
              <a:t>5. Resources, H</a:t>
            </a:r>
            <a:r>
              <a:rPr lang="en-GB"/>
              <a:t>ealth &amp; S</a:t>
            </a:r>
            <a:r>
              <a:rPr lang="en-GB"/>
              <a:t>kills </a:t>
            </a:r>
            <a:r>
              <a:rPr lang="en-GB"/>
              <a:t>infrastructure </a:t>
            </a:r>
            <a:endParaRPr/>
          </a:p>
          <a:p>
            <a:pPr indent="-387350" lvl="0" marL="1371600" rtl="0" algn="l">
              <a:spcBef>
                <a:spcPts val="1000"/>
              </a:spcBef>
              <a:spcAft>
                <a:spcPts val="0"/>
              </a:spcAft>
              <a:buSzPts val="2500"/>
              <a:buAutoNum type="alphaLcPeriod"/>
            </a:pPr>
            <a:r>
              <a:rPr lang="en-GB"/>
              <a:t>Nectar user training and services</a:t>
            </a:r>
            <a:endParaRPr/>
          </a:p>
          <a:p>
            <a:pPr indent="-387350" lvl="0" marL="1371600" rtl="0" algn="l">
              <a:spcBef>
                <a:spcPts val="0"/>
              </a:spcBef>
              <a:spcAft>
                <a:spcPts val="0"/>
              </a:spcAft>
              <a:buSzPts val="2500"/>
              <a:buAutoNum type="alphaLcPeriod"/>
            </a:pPr>
            <a:r>
              <a:rPr lang="en-GB"/>
              <a:t>Health Data Australia demo</a:t>
            </a:r>
            <a:endParaRPr/>
          </a:p>
          <a:p>
            <a:pPr indent="-387350" lvl="0" marL="1371600" rtl="0" algn="l">
              <a:spcBef>
                <a:spcPts val="0"/>
              </a:spcBef>
              <a:spcAft>
                <a:spcPts val="0"/>
              </a:spcAft>
              <a:buSzPts val="2500"/>
              <a:buAutoNum type="alphaLcPeriod"/>
            </a:pPr>
            <a:r>
              <a:rPr lang="en-GB"/>
              <a:t>Clinical research data sharing frameworks</a:t>
            </a:r>
            <a:endParaRPr/>
          </a:p>
          <a:p>
            <a:pPr indent="-387350" lvl="0" marL="1371600" rtl="0" algn="l">
              <a:spcBef>
                <a:spcPts val="0"/>
              </a:spcBef>
              <a:spcAft>
                <a:spcPts val="0"/>
              </a:spcAft>
              <a:buSzPts val="2500"/>
              <a:buAutoNum type="alphaLcPeriod"/>
            </a:pPr>
            <a:r>
              <a:rPr lang="en-GB"/>
              <a:t>Secondary data use materials</a:t>
            </a:r>
            <a:endParaRPr/>
          </a:p>
          <a:p>
            <a:pPr indent="-387350" lvl="0" marL="1371600" rtl="0" algn="l">
              <a:spcBef>
                <a:spcPts val="0"/>
              </a:spcBef>
              <a:spcAft>
                <a:spcPts val="0"/>
              </a:spcAft>
              <a:buSzPts val="2500"/>
              <a:buAutoNum type="alphaLcPeriod"/>
            </a:pPr>
            <a:r>
              <a:rPr lang="en-GB"/>
              <a:t>ARDC resources</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grpSp>
        <p:nvGrpSpPr>
          <p:cNvPr id="262" name="Google Shape;262;p36"/>
          <p:cNvGrpSpPr/>
          <p:nvPr/>
        </p:nvGrpSpPr>
        <p:grpSpPr>
          <a:xfrm>
            <a:off x="8019450" y="4166725"/>
            <a:ext cx="4076700" cy="2753750"/>
            <a:chOff x="8029575" y="3933825"/>
            <a:chExt cx="4076700" cy="2753750"/>
          </a:xfrm>
        </p:grpSpPr>
        <p:sp>
          <p:nvSpPr>
            <p:cNvPr id="263" name="Google Shape;263;p36"/>
            <p:cNvSpPr txBox="1"/>
            <p:nvPr/>
          </p:nvSpPr>
          <p:spPr>
            <a:xfrm>
              <a:off x="8677275" y="4419600"/>
              <a:ext cx="3429000" cy="19908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None/>
              </a:pPr>
              <a:r>
                <a:rPr lang="en-GB" sz="3500">
                  <a:solidFill>
                    <a:schemeClr val="dk1"/>
                  </a:solidFill>
                </a:rPr>
                <a:t>Planting</a:t>
              </a:r>
              <a:endParaRPr sz="3500">
                <a:solidFill>
                  <a:schemeClr val="dk1"/>
                </a:solidFill>
              </a:endParaRPr>
            </a:p>
            <a:p>
              <a:pPr indent="457200" lvl="0" marL="457200" rtl="0" algn="l">
                <a:spcBef>
                  <a:spcPts val="0"/>
                </a:spcBef>
                <a:spcAft>
                  <a:spcPts val="0"/>
                </a:spcAft>
                <a:buNone/>
              </a:pPr>
              <a:r>
                <a:rPr lang="en-GB" sz="3500">
                  <a:solidFill>
                    <a:schemeClr val="dk1"/>
                  </a:solidFill>
                </a:rPr>
                <a:t>Watering</a:t>
              </a:r>
              <a:endParaRPr sz="3500">
                <a:solidFill>
                  <a:schemeClr val="dk1"/>
                </a:solidFill>
              </a:endParaRPr>
            </a:p>
            <a:p>
              <a:pPr indent="457200" lvl="0" marL="457200" rtl="0" algn="l">
                <a:spcBef>
                  <a:spcPts val="0"/>
                </a:spcBef>
                <a:spcAft>
                  <a:spcPts val="0"/>
                </a:spcAft>
                <a:buNone/>
              </a:pPr>
              <a:r>
                <a:rPr lang="en-GB" sz="3500">
                  <a:solidFill>
                    <a:schemeClr val="dk1"/>
                  </a:solidFill>
                </a:rPr>
                <a:t>Harvesting</a:t>
              </a:r>
              <a:endParaRPr sz="3500">
                <a:solidFill>
                  <a:schemeClr val="dk1"/>
                </a:solidFill>
              </a:endParaRPr>
            </a:p>
          </p:txBody>
        </p:sp>
        <p:pic>
          <p:nvPicPr>
            <p:cNvPr id="264" name="Google Shape;264;p36"/>
            <p:cNvPicPr preferRelativeResize="0"/>
            <p:nvPr/>
          </p:nvPicPr>
          <p:blipFill>
            <a:blip r:embed="rId3">
              <a:alphaModFix/>
            </a:blip>
            <a:stretch>
              <a:fillRect/>
            </a:stretch>
          </p:blipFill>
          <p:spPr>
            <a:xfrm>
              <a:off x="8111763" y="3933825"/>
              <a:ext cx="950049" cy="861900"/>
            </a:xfrm>
            <a:prstGeom prst="rect">
              <a:avLst/>
            </a:prstGeom>
            <a:noFill/>
            <a:ln>
              <a:noFill/>
            </a:ln>
          </p:spPr>
        </p:pic>
        <p:pic>
          <p:nvPicPr>
            <p:cNvPr id="265" name="Google Shape;265;p36"/>
            <p:cNvPicPr preferRelativeResize="0"/>
            <p:nvPr/>
          </p:nvPicPr>
          <p:blipFill>
            <a:blip r:embed="rId4">
              <a:alphaModFix/>
            </a:blip>
            <a:stretch>
              <a:fillRect/>
            </a:stretch>
          </p:blipFill>
          <p:spPr>
            <a:xfrm>
              <a:off x="8029575" y="4797425"/>
              <a:ext cx="1114425" cy="1028250"/>
            </a:xfrm>
            <a:prstGeom prst="rect">
              <a:avLst/>
            </a:prstGeom>
            <a:noFill/>
            <a:ln>
              <a:noFill/>
            </a:ln>
          </p:spPr>
        </p:pic>
        <p:pic>
          <p:nvPicPr>
            <p:cNvPr id="266" name="Google Shape;266;p36"/>
            <p:cNvPicPr preferRelativeResize="0"/>
            <p:nvPr/>
          </p:nvPicPr>
          <p:blipFill>
            <a:blip r:embed="rId5">
              <a:alphaModFix/>
            </a:blip>
            <a:stretch>
              <a:fillRect/>
            </a:stretch>
          </p:blipFill>
          <p:spPr>
            <a:xfrm>
              <a:off x="8047410" y="5825675"/>
              <a:ext cx="1078752" cy="861900"/>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7"/>
          <p:cNvSpPr txBox="1"/>
          <p:nvPr>
            <p:ph idx="1" type="body"/>
          </p:nvPr>
        </p:nvSpPr>
        <p:spPr>
          <a:xfrm>
            <a:off x="587375" y="1379775"/>
            <a:ext cx="82812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21st Century - Challenges for researchers</a:t>
            </a:r>
            <a:endParaRPr/>
          </a:p>
        </p:txBody>
      </p:sp>
      <p:sp>
        <p:nvSpPr>
          <p:cNvPr id="273" name="Google Shape;273;p37"/>
          <p:cNvSpPr txBox="1"/>
          <p:nvPr>
            <p:ph idx="2" type="body"/>
          </p:nvPr>
        </p:nvSpPr>
        <p:spPr>
          <a:xfrm>
            <a:off x="587375" y="2528888"/>
            <a:ext cx="5003700" cy="33846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Digital Data deluge </a:t>
            </a:r>
            <a:endParaRPr/>
          </a:p>
          <a:p>
            <a:pPr indent="-387350" lvl="0" marL="457200" rtl="0" algn="l">
              <a:spcBef>
                <a:spcPts val="0"/>
              </a:spcBef>
              <a:spcAft>
                <a:spcPts val="0"/>
              </a:spcAft>
              <a:buSzPts val="2500"/>
              <a:buChar char="-"/>
            </a:pPr>
            <a:r>
              <a:rPr lang="en-GB"/>
              <a:t>Literature deluge </a:t>
            </a:r>
            <a:endParaRPr/>
          </a:p>
          <a:p>
            <a:pPr indent="-387350" lvl="0" marL="457200" rtl="0" algn="l">
              <a:spcBef>
                <a:spcPts val="0"/>
              </a:spcBef>
              <a:spcAft>
                <a:spcPts val="0"/>
              </a:spcAft>
              <a:buSzPts val="2500"/>
              <a:buChar char="-"/>
            </a:pPr>
            <a:r>
              <a:rPr lang="en-GB"/>
              <a:t>Tools deluge </a:t>
            </a:r>
            <a:endParaRPr/>
          </a:p>
          <a:p>
            <a:pPr indent="0" lvl="0" marL="457200" rtl="0" algn="l">
              <a:spcBef>
                <a:spcPts val="1000"/>
              </a:spcBef>
              <a:spcAft>
                <a:spcPts val="0"/>
              </a:spcAft>
              <a:buNone/>
            </a:pPr>
            <a:r>
              <a:t/>
            </a:r>
            <a:endParaRPr/>
          </a:p>
          <a:p>
            <a:pPr indent="-387350" lvl="0" marL="457200" rtl="0" algn="l">
              <a:spcBef>
                <a:spcPts val="1000"/>
              </a:spcBef>
              <a:spcAft>
                <a:spcPts val="0"/>
              </a:spcAft>
              <a:buSzPts val="2500"/>
              <a:buChar char="-"/>
            </a:pPr>
            <a:r>
              <a:rPr lang="en-GB"/>
              <a:t>Sharing (collaborating over) data</a:t>
            </a:r>
            <a:endParaRPr/>
          </a:p>
          <a:p>
            <a:pPr indent="-387350" lvl="0" marL="457200" rtl="0" algn="l">
              <a:spcBef>
                <a:spcPts val="0"/>
              </a:spcBef>
              <a:spcAft>
                <a:spcPts val="0"/>
              </a:spcAft>
              <a:buSzPts val="2500"/>
              <a:buChar char="-"/>
            </a:pPr>
            <a:r>
              <a:rPr lang="en-GB"/>
              <a:t>Lack of time</a:t>
            </a:r>
            <a:endParaRPr/>
          </a:p>
          <a:p>
            <a:pPr indent="-387350" lvl="0" marL="457200" rtl="0" algn="l">
              <a:spcBef>
                <a:spcPts val="0"/>
              </a:spcBef>
              <a:spcAft>
                <a:spcPts val="0"/>
              </a:spcAft>
              <a:buSzPts val="2500"/>
              <a:buChar char="-"/>
            </a:pPr>
            <a:r>
              <a:rPr lang="en-GB"/>
              <a:t>Grants very competitive</a:t>
            </a:r>
            <a:endParaRPr/>
          </a:p>
          <a:p>
            <a:pPr indent="-387350" lvl="0" marL="457200" rtl="0" algn="l">
              <a:spcBef>
                <a:spcPts val="0"/>
              </a:spcBef>
              <a:spcAft>
                <a:spcPts val="0"/>
              </a:spcAft>
              <a:buSzPts val="2500"/>
              <a:buChar char="-"/>
            </a:pPr>
            <a:r>
              <a:rPr lang="en-GB"/>
              <a:t>Declining pool of funding </a:t>
            </a:r>
            <a:br>
              <a:rPr lang="en-GB"/>
            </a:br>
            <a:r>
              <a:rPr lang="en-GB"/>
              <a:t>(except for MRFF)</a:t>
            </a:r>
            <a:endParaRPr/>
          </a:p>
          <a:p>
            <a:pPr indent="0" lvl="0" marL="0" rtl="0" algn="l">
              <a:spcBef>
                <a:spcPts val="1000"/>
              </a:spcBef>
              <a:spcAft>
                <a:spcPts val="0"/>
              </a:spcAft>
              <a:buNone/>
            </a:pPr>
            <a:r>
              <a:t/>
            </a:r>
            <a:endParaRPr/>
          </a:p>
        </p:txBody>
      </p:sp>
      <p:pic>
        <p:nvPicPr>
          <p:cNvPr id="274" name="Google Shape;274;p37"/>
          <p:cNvPicPr preferRelativeResize="0"/>
          <p:nvPr/>
        </p:nvPicPr>
        <p:blipFill>
          <a:blip r:embed="rId3">
            <a:alphaModFix/>
          </a:blip>
          <a:stretch>
            <a:fillRect/>
          </a:stretch>
        </p:blipFill>
        <p:spPr>
          <a:xfrm>
            <a:off x="5396863" y="2343138"/>
            <a:ext cx="6656074" cy="3756125"/>
          </a:xfrm>
          <a:prstGeom prst="rect">
            <a:avLst/>
          </a:prstGeom>
          <a:noFill/>
          <a:ln>
            <a:noFill/>
          </a:ln>
        </p:spPr>
      </p:pic>
      <p:sp>
        <p:nvSpPr>
          <p:cNvPr id="275" name="Google Shape;275;p37"/>
          <p:cNvSpPr txBox="1"/>
          <p:nvPr/>
        </p:nvSpPr>
        <p:spPr>
          <a:xfrm>
            <a:off x="10718375" y="1340425"/>
            <a:ext cx="1051800" cy="1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u="sng">
                <a:solidFill>
                  <a:schemeClr val="hlink"/>
                </a:solidFill>
                <a:hlinkClick r:id="rId4"/>
              </a:rPr>
              <a:t>Image </a:t>
            </a:r>
            <a:r>
              <a:rPr lang="en-GB" sz="3500">
                <a:solidFill>
                  <a:schemeClr val="dk1"/>
                </a:solidFill>
              </a:rPr>
              <a:t> </a:t>
            </a:r>
            <a:endParaRPr sz="3500">
              <a:solidFill>
                <a:schemeClr val="dk1"/>
              </a:solidFill>
            </a:endParaRPr>
          </a:p>
        </p:txBody>
      </p:sp>
      <p:pic>
        <p:nvPicPr>
          <p:cNvPr id="276" name="Google Shape;276;p37"/>
          <p:cNvPicPr preferRelativeResize="0"/>
          <p:nvPr/>
        </p:nvPicPr>
        <p:blipFill>
          <a:blip r:embed="rId5">
            <a:alphaModFix/>
          </a:blip>
          <a:stretch>
            <a:fillRect/>
          </a:stretch>
        </p:blipFill>
        <p:spPr>
          <a:xfrm>
            <a:off x="3775088" y="3105150"/>
            <a:ext cx="1114425" cy="1028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38"/>
          <p:cNvPicPr preferRelativeResize="0"/>
          <p:nvPr/>
        </p:nvPicPr>
        <p:blipFill>
          <a:blip r:embed="rId3">
            <a:alphaModFix/>
          </a:blip>
          <a:stretch>
            <a:fillRect/>
          </a:stretch>
        </p:blipFill>
        <p:spPr>
          <a:xfrm>
            <a:off x="988000" y="871550"/>
            <a:ext cx="10473303" cy="5910251"/>
          </a:xfrm>
          <a:prstGeom prst="rect">
            <a:avLst/>
          </a:prstGeom>
          <a:noFill/>
          <a:ln>
            <a:noFill/>
          </a:ln>
        </p:spPr>
      </p:pic>
      <p:sp>
        <p:nvSpPr>
          <p:cNvPr id="283" name="Google Shape;283;p38"/>
          <p:cNvSpPr txBox="1"/>
          <p:nvPr/>
        </p:nvSpPr>
        <p:spPr>
          <a:xfrm>
            <a:off x="9096575" y="302975"/>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u="sng">
                <a:solidFill>
                  <a:schemeClr val="hlink"/>
                </a:solidFill>
                <a:hlinkClick r:id="rId4"/>
              </a:rPr>
              <a:t>Image</a:t>
            </a:r>
            <a:endParaRPr/>
          </a:p>
        </p:txBody>
      </p:sp>
      <p:sp>
        <p:nvSpPr>
          <p:cNvPr id="284" name="Google Shape;284;p38"/>
          <p:cNvSpPr txBox="1"/>
          <p:nvPr/>
        </p:nvSpPr>
        <p:spPr>
          <a:xfrm>
            <a:off x="1622325" y="6076975"/>
            <a:ext cx="9053400" cy="6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lt1"/>
                </a:solidFill>
                <a:hlinkClick r:id="rId5">
                  <a:extLst>
                    <a:ext uri="{A12FA001-AC4F-418D-AE19-62706E023703}">
                      <ahyp:hlinkClr val="tx"/>
                    </a:ext>
                  </a:extLst>
                </a:hlinkClick>
              </a:rPr>
              <a:t>Datacite</a:t>
            </a:r>
            <a:r>
              <a:rPr lang="en-GB" sz="3500">
                <a:solidFill>
                  <a:schemeClr val="dk1"/>
                </a:solidFill>
              </a:rPr>
              <a:t> </a:t>
            </a:r>
            <a:r>
              <a:rPr lang="en-GB" sz="3500">
                <a:solidFill>
                  <a:schemeClr val="lt1"/>
                </a:solidFill>
              </a:rPr>
              <a:t>DOIs; 105M This Yr 26M; 2024 21M</a:t>
            </a:r>
            <a:endParaRPr sz="3500">
              <a:solidFill>
                <a:schemeClr val="lt1"/>
              </a:solidFill>
            </a:endParaRPr>
          </a:p>
        </p:txBody>
      </p:sp>
      <p:sp>
        <p:nvSpPr>
          <p:cNvPr id="285" name="Google Shape;285;p38"/>
          <p:cNvSpPr txBox="1"/>
          <p:nvPr/>
        </p:nvSpPr>
        <p:spPr>
          <a:xfrm>
            <a:off x="9336100" y="4803550"/>
            <a:ext cx="18063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lt1"/>
                </a:solidFill>
                <a:hlinkClick r:id="rId6">
                  <a:extLst>
                    <a:ext uri="{A12FA001-AC4F-418D-AE19-62706E023703}">
                      <ahyp:hlinkClr val="tx"/>
                    </a:ext>
                  </a:extLst>
                </a:hlinkClick>
              </a:rPr>
              <a:t>Search</a:t>
            </a:r>
            <a:r>
              <a:rPr lang="en-GB" sz="3500">
                <a:solidFill>
                  <a:schemeClr val="lt1"/>
                </a:solidFill>
              </a:rPr>
              <a:t>: MND</a:t>
            </a:r>
            <a:endParaRPr sz="3500">
              <a:solidFill>
                <a:schemeClr val="lt1"/>
              </a:solidFill>
            </a:endParaRPr>
          </a:p>
        </p:txBody>
      </p:sp>
      <p:sp>
        <p:nvSpPr>
          <p:cNvPr id="286" name="Google Shape;286;p38"/>
          <p:cNvSpPr txBox="1"/>
          <p:nvPr/>
        </p:nvSpPr>
        <p:spPr>
          <a:xfrm>
            <a:off x="9938525" y="6035600"/>
            <a:ext cx="22929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500">
              <a:solidFill>
                <a:schemeClr val="dk1"/>
              </a:solidFill>
            </a:endParaRPr>
          </a:p>
        </p:txBody>
      </p:sp>
      <p:sp>
        <p:nvSpPr>
          <p:cNvPr id="287" name="Google Shape;287;p38"/>
          <p:cNvSpPr txBox="1"/>
          <p:nvPr/>
        </p:nvSpPr>
        <p:spPr>
          <a:xfrm>
            <a:off x="9771250" y="6035600"/>
            <a:ext cx="24603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500">
              <a:solidFill>
                <a:schemeClr val="dk1"/>
              </a:solidFill>
            </a:endParaRPr>
          </a:p>
        </p:txBody>
      </p:sp>
      <p:pic>
        <p:nvPicPr>
          <p:cNvPr id="288" name="Google Shape;288;p38"/>
          <p:cNvPicPr preferRelativeResize="0"/>
          <p:nvPr/>
        </p:nvPicPr>
        <p:blipFill>
          <a:blip r:embed="rId7">
            <a:alphaModFix/>
          </a:blip>
          <a:stretch>
            <a:fillRect/>
          </a:stretch>
        </p:blipFill>
        <p:spPr>
          <a:xfrm>
            <a:off x="10991850" y="96838"/>
            <a:ext cx="997425" cy="904875"/>
          </a:xfrm>
          <a:prstGeom prst="rect">
            <a:avLst/>
          </a:prstGeom>
          <a:noFill/>
          <a:ln>
            <a:noFill/>
          </a:ln>
        </p:spPr>
      </p:pic>
      <p:pic>
        <p:nvPicPr>
          <p:cNvPr id="289" name="Google Shape;289;p38"/>
          <p:cNvPicPr preferRelativeResize="0"/>
          <p:nvPr/>
        </p:nvPicPr>
        <p:blipFill>
          <a:blip r:embed="rId8">
            <a:alphaModFix/>
          </a:blip>
          <a:stretch>
            <a:fillRect/>
          </a:stretch>
        </p:blipFill>
        <p:spPr>
          <a:xfrm>
            <a:off x="10991848" y="5825275"/>
            <a:ext cx="1078752" cy="861900"/>
          </a:xfrm>
          <a:prstGeom prst="rect">
            <a:avLst/>
          </a:prstGeom>
          <a:noFill/>
          <a:ln>
            <a:noFill/>
          </a:ln>
        </p:spPr>
      </p:pic>
      <p:pic>
        <p:nvPicPr>
          <p:cNvPr id="290" name="Google Shape;290;p38"/>
          <p:cNvPicPr preferRelativeResize="0"/>
          <p:nvPr/>
        </p:nvPicPr>
        <p:blipFill>
          <a:blip r:embed="rId9">
            <a:alphaModFix/>
          </a:blip>
          <a:stretch>
            <a:fillRect/>
          </a:stretch>
        </p:blipFill>
        <p:spPr>
          <a:xfrm>
            <a:off x="10874850" y="3035850"/>
            <a:ext cx="1114425" cy="1028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39" title="Screenshot 2025-03-23 at 5.00.51 pm.png"/>
          <p:cNvPicPr preferRelativeResize="0"/>
          <p:nvPr/>
        </p:nvPicPr>
        <p:blipFill>
          <a:blip r:embed="rId3">
            <a:alphaModFix/>
          </a:blip>
          <a:stretch>
            <a:fillRect/>
          </a:stretch>
        </p:blipFill>
        <p:spPr>
          <a:xfrm>
            <a:off x="5935612" y="1084925"/>
            <a:ext cx="6296124" cy="4780950"/>
          </a:xfrm>
          <a:prstGeom prst="rect">
            <a:avLst/>
          </a:prstGeom>
          <a:noFill/>
          <a:ln>
            <a:noFill/>
          </a:ln>
        </p:spPr>
      </p:pic>
      <p:sp>
        <p:nvSpPr>
          <p:cNvPr id="297" name="Google Shape;297;p39"/>
          <p:cNvSpPr txBox="1"/>
          <p:nvPr>
            <p:ph idx="1" type="body"/>
          </p:nvPr>
        </p:nvSpPr>
        <p:spPr>
          <a:xfrm>
            <a:off x="587375" y="1379775"/>
            <a:ext cx="7058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Find health data: MND @Datacite</a:t>
            </a:r>
            <a:endParaRPr/>
          </a:p>
        </p:txBody>
      </p:sp>
      <p:sp>
        <p:nvSpPr>
          <p:cNvPr id="298" name="Google Shape;298;p39"/>
          <p:cNvSpPr txBox="1"/>
          <p:nvPr>
            <p:ph idx="2" type="body"/>
          </p:nvPr>
        </p:nvSpPr>
        <p:spPr>
          <a:xfrm>
            <a:off x="587375" y="2528888"/>
            <a:ext cx="5003700" cy="33846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124 datasets - 98 Mar</a:t>
            </a:r>
            <a:endParaRPr/>
          </a:p>
          <a:p>
            <a:pPr indent="-387350" lvl="0" marL="457200" rtl="0" algn="l">
              <a:spcBef>
                <a:spcPts val="0"/>
              </a:spcBef>
              <a:spcAft>
                <a:spcPts val="0"/>
              </a:spcAft>
              <a:buSzPts val="2500"/>
              <a:buChar char="-"/>
            </a:pPr>
            <a:r>
              <a:rPr lang="en-GB"/>
              <a:t>99 licensed to reuse 79 Mar</a:t>
            </a:r>
            <a:endParaRPr/>
          </a:p>
          <a:p>
            <a:pPr indent="-387350" lvl="0" marL="457200" rtl="0" algn="l">
              <a:spcBef>
                <a:spcPts val="0"/>
              </a:spcBef>
              <a:spcAft>
                <a:spcPts val="0"/>
              </a:spcAft>
              <a:buSzPts val="2500"/>
              <a:buChar char="-"/>
            </a:pPr>
            <a:r>
              <a:rPr lang="en-GB"/>
              <a:t>Compare Australia’s - Research Data Australia 200,000 data collections inc 1 MND</a:t>
            </a:r>
            <a:endParaRPr/>
          </a:p>
          <a:p>
            <a:pPr indent="0" lvl="0" marL="0" rtl="0" algn="l">
              <a:spcBef>
                <a:spcPts val="1000"/>
              </a:spcBef>
              <a:spcAft>
                <a:spcPts val="0"/>
              </a:spcAft>
              <a:buNone/>
            </a:pPr>
            <a:r>
              <a:rPr lang="en-GB" sz="2400"/>
              <a:t>Eg Dementia in MND; MRI diagnosis</a:t>
            </a:r>
            <a:r>
              <a:rPr lang="en-GB"/>
              <a:t> </a:t>
            </a:r>
            <a:r>
              <a:rPr lang="en-GB" sz="1800" u="sng">
                <a:solidFill>
                  <a:schemeClr val="hlink"/>
                </a:solidFill>
                <a:hlinkClick r:id="rId4"/>
              </a:rPr>
              <a:t>https://doi.org/10.6084/m9.figshare.7515848</a:t>
            </a:r>
            <a:endParaRPr sz="1800"/>
          </a:p>
        </p:txBody>
      </p:sp>
      <p:sp>
        <p:nvSpPr>
          <p:cNvPr id="299" name="Google Shape;299;p39"/>
          <p:cNvSpPr txBox="1"/>
          <p:nvPr/>
        </p:nvSpPr>
        <p:spPr>
          <a:xfrm>
            <a:off x="2710400" y="5913500"/>
            <a:ext cx="30000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500" u="sng">
                <a:solidFill>
                  <a:schemeClr val="accent1"/>
                </a:solidFill>
                <a:hlinkClick r:id="rId5">
                  <a:extLst>
                    <a:ext uri="{A12FA001-AC4F-418D-AE19-62706E023703}">
                      <ahyp:hlinkClr val="tx"/>
                    </a:ext>
                  </a:extLst>
                </a:hlinkClick>
              </a:rPr>
              <a:t>Search</a:t>
            </a:r>
            <a:r>
              <a:rPr lang="en-GB">
                <a:solidFill>
                  <a:schemeClr val="accent1"/>
                </a:solidFill>
              </a:rPr>
              <a:t> MND</a:t>
            </a:r>
            <a:endParaRPr>
              <a:solidFill>
                <a:schemeClr val="accent1"/>
              </a:solidFill>
            </a:endParaRPr>
          </a:p>
        </p:txBody>
      </p:sp>
      <p:pic>
        <p:nvPicPr>
          <p:cNvPr id="300" name="Google Shape;300;p39"/>
          <p:cNvPicPr preferRelativeResize="0"/>
          <p:nvPr/>
        </p:nvPicPr>
        <p:blipFill>
          <a:blip r:embed="rId6">
            <a:alphaModFix/>
          </a:blip>
          <a:stretch>
            <a:fillRect/>
          </a:stretch>
        </p:blipFill>
        <p:spPr>
          <a:xfrm>
            <a:off x="10788648" y="5875400"/>
            <a:ext cx="1078752" cy="861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40"/>
          <p:cNvPicPr preferRelativeResize="0"/>
          <p:nvPr/>
        </p:nvPicPr>
        <p:blipFill rotWithShape="1">
          <a:blip r:embed="rId3">
            <a:alphaModFix/>
          </a:blip>
          <a:srcRect b="8558" l="21842" r="24344" t="10627"/>
          <a:stretch/>
        </p:blipFill>
        <p:spPr>
          <a:xfrm>
            <a:off x="181775" y="1161035"/>
            <a:ext cx="6570648" cy="5345577"/>
          </a:xfrm>
          <a:prstGeom prst="rect">
            <a:avLst/>
          </a:prstGeom>
          <a:noFill/>
          <a:ln>
            <a:noFill/>
          </a:ln>
        </p:spPr>
      </p:pic>
      <p:sp>
        <p:nvSpPr>
          <p:cNvPr id="307" name="Google Shape;307;p40"/>
          <p:cNvSpPr txBox="1"/>
          <p:nvPr/>
        </p:nvSpPr>
        <p:spPr>
          <a:xfrm>
            <a:off x="0" y="76200"/>
            <a:ext cx="12192000" cy="7233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GB" sz="3500">
                <a:solidFill>
                  <a:schemeClr val="dk1"/>
                </a:solidFill>
              </a:rPr>
              <a:t>Research Data Australia </a:t>
            </a:r>
            <a:endParaRPr/>
          </a:p>
        </p:txBody>
      </p:sp>
      <p:pic>
        <p:nvPicPr>
          <p:cNvPr id="308" name="Google Shape;308;p40"/>
          <p:cNvPicPr preferRelativeResize="0"/>
          <p:nvPr/>
        </p:nvPicPr>
        <p:blipFill>
          <a:blip r:embed="rId4">
            <a:alphaModFix/>
          </a:blip>
          <a:stretch>
            <a:fillRect/>
          </a:stretch>
        </p:blipFill>
        <p:spPr>
          <a:xfrm>
            <a:off x="8602247" y="2400128"/>
            <a:ext cx="2232026" cy="2232026"/>
          </a:xfrm>
          <a:prstGeom prst="rect">
            <a:avLst/>
          </a:prstGeom>
          <a:noFill/>
          <a:ln>
            <a:noFill/>
          </a:ln>
        </p:spPr>
      </p:pic>
      <p:sp>
        <p:nvSpPr>
          <p:cNvPr id="309" name="Google Shape;309;p40"/>
          <p:cNvSpPr/>
          <p:nvPr/>
        </p:nvSpPr>
        <p:spPr>
          <a:xfrm>
            <a:off x="7387838" y="4799063"/>
            <a:ext cx="46608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0" name="Google Shape;310;p40"/>
          <p:cNvSpPr txBox="1"/>
          <p:nvPr/>
        </p:nvSpPr>
        <p:spPr>
          <a:xfrm>
            <a:off x="7464426" y="4799075"/>
            <a:ext cx="46137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uFill>
                  <a:noFill/>
                </a:uFill>
                <a:hlinkClick r:id="rId5">
                  <a:extLst>
                    <a:ext uri="{A12FA001-AC4F-418D-AE19-62706E023703}">
                      <ahyp:hlinkClr val="tx"/>
                    </a:ext>
                  </a:extLst>
                </a:hlinkClick>
              </a:rPr>
              <a:t>researchdata.edu.au/</a:t>
            </a:r>
            <a:r>
              <a:rPr b="1" lang="en-GB" sz="2000">
                <a:solidFill>
                  <a:srgbClr val="191919"/>
                </a:solidFill>
              </a:rPr>
              <a:t>    </a:t>
            </a:r>
            <a:endParaRPr b="1" sz="2000">
              <a:solidFill>
                <a:srgbClr val="191919"/>
              </a:solidFill>
            </a:endParaRPr>
          </a:p>
        </p:txBody>
      </p:sp>
      <p:pic>
        <p:nvPicPr>
          <p:cNvPr id="311" name="Google Shape;311;p40"/>
          <p:cNvPicPr preferRelativeResize="0"/>
          <p:nvPr/>
        </p:nvPicPr>
        <p:blipFill>
          <a:blip r:embed="rId6">
            <a:alphaModFix/>
          </a:blip>
          <a:stretch>
            <a:fillRect/>
          </a:stretch>
        </p:blipFill>
        <p:spPr>
          <a:xfrm>
            <a:off x="10452473" y="5734900"/>
            <a:ext cx="1078752" cy="861900"/>
          </a:xfrm>
          <a:prstGeom prst="rect">
            <a:avLst/>
          </a:prstGeom>
          <a:noFill/>
          <a:ln>
            <a:noFill/>
          </a:ln>
        </p:spPr>
      </p:pic>
      <p:sp>
        <p:nvSpPr>
          <p:cNvPr id="312" name="Google Shape;312;p40"/>
          <p:cNvSpPr txBox="1"/>
          <p:nvPr/>
        </p:nvSpPr>
        <p:spPr>
          <a:xfrm>
            <a:off x="6894450" y="5589600"/>
            <a:ext cx="30306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chemeClr val="dk1"/>
                </a:solidFill>
              </a:rPr>
              <a:t>1500 AU health datasets from total 200,000 datasets</a:t>
            </a:r>
            <a:endParaRPr sz="24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1"/>
          <p:cNvSpPr txBox="1"/>
          <p:nvPr>
            <p:ph idx="1" type="body"/>
          </p:nvPr>
        </p:nvSpPr>
        <p:spPr>
          <a:xfrm>
            <a:off x="606250" y="1060550"/>
            <a:ext cx="63561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Share health data: </a:t>
            </a:r>
            <a:r>
              <a:rPr lang="en-GB"/>
              <a:t>COVID-19</a:t>
            </a:r>
            <a:endParaRPr/>
          </a:p>
        </p:txBody>
      </p:sp>
      <p:sp>
        <p:nvSpPr>
          <p:cNvPr id="319" name="Google Shape;319;p41"/>
          <p:cNvSpPr txBox="1"/>
          <p:nvPr>
            <p:ph idx="2" type="body"/>
          </p:nvPr>
        </p:nvSpPr>
        <p:spPr>
          <a:xfrm>
            <a:off x="606250" y="2241513"/>
            <a:ext cx="5003700" cy="33846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Data collection (</a:t>
            </a:r>
            <a:r>
              <a:rPr lang="en-GB" u="sng">
                <a:solidFill>
                  <a:schemeClr val="hlink"/>
                </a:solidFill>
                <a:hlinkClick r:id="rId3"/>
              </a:rPr>
              <a:t>form</a:t>
            </a:r>
            <a:r>
              <a:rPr lang="en-GB"/>
              <a:t>)</a:t>
            </a:r>
            <a:endParaRPr/>
          </a:p>
          <a:p>
            <a:pPr indent="-387350" lvl="0" marL="457200" rtl="0" algn="l">
              <a:spcBef>
                <a:spcPts val="0"/>
              </a:spcBef>
              <a:spcAft>
                <a:spcPts val="0"/>
              </a:spcAft>
              <a:buSzPts val="2500"/>
              <a:buChar char="-"/>
            </a:pPr>
            <a:r>
              <a:rPr lang="en-GB"/>
              <a:t>Data storage; </a:t>
            </a:r>
            <a:r>
              <a:rPr lang="en-GB" u="sng">
                <a:solidFill>
                  <a:schemeClr val="hlink"/>
                </a:solidFill>
                <a:hlinkClick r:id="rId4"/>
              </a:rPr>
              <a:t>Redcap</a:t>
            </a:r>
            <a:r>
              <a:rPr lang="en-GB"/>
              <a:t> </a:t>
            </a:r>
            <a:r>
              <a:rPr lang="en-GB" u="sng">
                <a:solidFill>
                  <a:schemeClr val="hlink"/>
                </a:solidFill>
                <a:hlinkClick r:id="rId5"/>
              </a:rPr>
              <a:t>Oxford</a:t>
            </a:r>
            <a:endParaRPr/>
          </a:p>
          <a:p>
            <a:pPr indent="-387350" lvl="0" marL="457200" rtl="0" algn="l">
              <a:spcBef>
                <a:spcPts val="0"/>
              </a:spcBef>
              <a:spcAft>
                <a:spcPts val="0"/>
              </a:spcAft>
              <a:buSzPts val="2500"/>
              <a:buChar char="-"/>
            </a:pPr>
            <a:r>
              <a:rPr lang="en-GB"/>
              <a:t>Data reporting (</a:t>
            </a:r>
            <a:r>
              <a:rPr lang="en-GB" u="sng">
                <a:solidFill>
                  <a:schemeClr val="hlink"/>
                </a:solidFill>
                <a:hlinkClick r:id="rId6"/>
              </a:rPr>
              <a:t>pre-print</a:t>
            </a:r>
            <a:r>
              <a:rPr lang="en-GB"/>
              <a:t>) - 18 reports over 3 years</a:t>
            </a:r>
            <a:endParaRPr/>
          </a:p>
          <a:p>
            <a:pPr indent="-387350" lvl="1" marL="914400" rtl="0" algn="l">
              <a:spcBef>
                <a:spcPts val="0"/>
              </a:spcBef>
              <a:spcAft>
                <a:spcPts val="0"/>
              </a:spcAft>
              <a:buSzPts val="2500"/>
              <a:buChar char="-"/>
            </a:pPr>
            <a:r>
              <a:rPr lang="en-GB"/>
              <a:t>762,000 patient outcomes</a:t>
            </a:r>
            <a:endParaRPr/>
          </a:p>
          <a:p>
            <a:pPr indent="-387350" lvl="1" marL="914400" rtl="0" algn="l">
              <a:spcBef>
                <a:spcPts val="0"/>
              </a:spcBef>
              <a:spcAft>
                <a:spcPts val="0"/>
              </a:spcAft>
              <a:buSzPts val="2500"/>
              <a:buChar char="-"/>
            </a:pPr>
            <a:r>
              <a:rPr lang="en-GB"/>
              <a:t>Fatalities 22%, 36% in ICU</a:t>
            </a:r>
            <a:endParaRPr/>
          </a:p>
          <a:p>
            <a:pPr indent="-387350" lvl="1" marL="914400" rtl="0" algn="l">
              <a:spcBef>
                <a:spcPts val="0"/>
              </a:spcBef>
              <a:spcAft>
                <a:spcPts val="0"/>
              </a:spcAft>
              <a:buSzPts val="2500"/>
              <a:buChar char="-"/>
            </a:pPr>
            <a:r>
              <a:rPr lang="en-GB"/>
              <a:t>Data </a:t>
            </a:r>
            <a:r>
              <a:rPr lang="en-GB" u="sng">
                <a:solidFill>
                  <a:schemeClr val="hlink"/>
                </a:solidFill>
                <a:hlinkClick r:id="rId7"/>
              </a:rPr>
              <a:t>dashboard</a:t>
            </a:r>
            <a:endParaRPr/>
          </a:p>
          <a:p>
            <a:pPr indent="-387350" lvl="0" marL="457200" rtl="0" algn="l">
              <a:spcBef>
                <a:spcPts val="0"/>
              </a:spcBef>
              <a:spcAft>
                <a:spcPts val="0"/>
              </a:spcAft>
              <a:buSzPts val="2500"/>
              <a:buChar char="-"/>
            </a:pPr>
            <a:r>
              <a:rPr lang="en-GB" u="sng">
                <a:solidFill>
                  <a:schemeClr val="hlink"/>
                </a:solidFill>
                <a:hlinkClick r:id="rId8"/>
              </a:rPr>
              <a:t>More</a:t>
            </a:r>
            <a:r>
              <a:rPr lang="en-GB"/>
              <a:t> on COVID and FAIR data</a:t>
            </a:r>
            <a:endParaRPr/>
          </a:p>
          <a:p>
            <a:pPr indent="-387350" lvl="0" marL="457200" rtl="0" algn="l">
              <a:spcBef>
                <a:spcPts val="0"/>
              </a:spcBef>
              <a:spcAft>
                <a:spcPts val="0"/>
              </a:spcAft>
              <a:buSzPts val="2500"/>
              <a:buChar char="-"/>
            </a:pPr>
            <a:r>
              <a:rPr lang="en-GB"/>
              <a:t>More data </a:t>
            </a:r>
            <a:r>
              <a:rPr lang="en-GB" u="sng">
                <a:solidFill>
                  <a:schemeClr val="hlink"/>
                </a:solidFill>
                <a:hlinkClick r:id="rId9"/>
              </a:rPr>
              <a:t>MiMiC</a:t>
            </a:r>
            <a:r>
              <a:rPr lang="en-GB"/>
              <a:t> </a:t>
            </a:r>
            <a:r>
              <a:rPr lang="en-GB" u="sng">
                <a:solidFill>
                  <a:schemeClr val="hlink"/>
                </a:solidFill>
                <a:hlinkClick r:id="rId10"/>
              </a:rPr>
              <a:t>docs</a:t>
            </a:r>
            <a:endParaRPr/>
          </a:p>
        </p:txBody>
      </p:sp>
      <p:pic>
        <p:nvPicPr>
          <p:cNvPr id="320" name="Google Shape;320;p41" title="ISARIC.png"/>
          <p:cNvPicPr preferRelativeResize="0"/>
          <p:nvPr/>
        </p:nvPicPr>
        <p:blipFill>
          <a:blip r:embed="rId11">
            <a:alphaModFix/>
          </a:blip>
          <a:stretch>
            <a:fillRect/>
          </a:stretch>
        </p:blipFill>
        <p:spPr>
          <a:xfrm>
            <a:off x="5776850" y="1561750"/>
            <a:ext cx="6296124" cy="4239358"/>
          </a:xfrm>
          <a:prstGeom prst="rect">
            <a:avLst/>
          </a:prstGeom>
          <a:noFill/>
          <a:ln>
            <a:noFill/>
          </a:ln>
        </p:spPr>
      </p:pic>
      <p:pic>
        <p:nvPicPr>
          <p:cNvPr id="321" name="Google Shape;321;p41"/>
          <p:cNvPicPr preferRelativeResize="0"/>
          <p:nvPr/>
        </p:nvPicPr>
        <p:blipFill>
          <a:blip r:embed="rId12">
            <a:alphaModFix/>
          </a:blip>
          <a:stretch>
            <a:fillRect/>
          </a:stretch>
        </p:blipFill>
        <p:spPr>
          <a:xfrm>
            <a:off x="5776838" y="5829750"/>
            <a:ext cx="1114425" cy="1028250"/>
          </a:xfrm>
          <a:prstGeom prst="rect">
            <a:avLst/>
          </a:prstGeom>
          <a:noFill/>
          <a:ln>
            <a:noFill/>
          </a:ln>
        </p:spPr>
      </p:pic>
      <p:sp>
        <p:nvSpPr>
          <p:cNvPr id="322" name="Google Shape;322;p41"/>
          <p:cNvSpPr txBox="1"/>
          <p:nvPr/>
        </p:nvSpPr>
        <p:spPr>
          <a:xfrm>
            <a:off x="6584925" y="5646850"/>
            <a:ext cx="6296100" cy="103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000" u="sng">
                <a:solidFill>
                  <a:schemeClr val="hlink"/>
                </a:solidFill>
                <a:hlinkClick r:id="rId13"/>
              </a:rPr>
              <a:t>https://isaric.org/resources/data/</a:t>
            </a:r>
            <a:endParaRPr sz="4400">
              <a:solidFill>
                <a:schemeClr val="dk1"/>
              </a:solidFill>
            </a:endParaRPr>
          </a:p>
          <a:p>
            <a:pPr indent="0" lvl="0" marL="0" rtl="0" algn="l">
              <a:lnSpc>
                <a:spcPct val="128571"/>
              </a:lnSpc>
              <a:spcBef>
                <a:spcPts val="0"/>
              </a:spcBef>
              <a:spcAft>
                <a:spcPts val="0"/>
              </a:spcAft>
              <a:buNone/>
            </a:pPr>
            <a:r>
              <a:rPr lang="en-GB" sz="2100"/>
              <a:t>International Severe Acute Respiratory and emerging Infection Consortium (ISARIC)</a:t>
            </a:r>
            <a:endParaRPr sz="2100"/>
          </a:p>
          <a:p>
            <a:pPr indent="0" lvl="0" marL="0" rtl="0" algn="l">
              <a:lnSpc>
                <a:spcPct val="115000"/>
              </a:lnSpc>
              <a:spcBef>
                <a:spcPts val="0"/>
              </a:spcBef>
              <a:spcAft>
                <a:spcPts val="0"/>
              </a:spcAft>
              <a:buNone/>
            </a:pPr>
            <a:r>
              <a:t/>
            </a:r>
            <a:endParaRPr sz="1100"/>
          </a:p>
          <a:p>
            <a:pPr indent="0" lvl="0" marL="0" rtl="0" algn="ctr">
              <a:spcBef>
                <a:spcPts val="0"/>
              </a:spcBef>
              <a:spcAft>
                <a:spcPts val="0"/>
              </a:spcAft>
              <a:buNone/>
            </a:pPr>
            <a:r>
              <a:t/>
            </a:r>
            <a:endParaRPr sz="4400">
              <a:solidFill>
                <a:schemeClr val="dk1"/>
              </a:solidFill>
            </a:endParaRPr>
          </a:p>
        </p:txBody>
      </p:sp>
      <p:pic>
        <p:nvPicPr>
          <p:cNvPr id="323" name="Google Shape;323;p41" title="covid-form.png"/>
          <p:cNvPicPr preferRelativeResize="0"/>
          <p:nvPr/>
        </p:nvPicPr>
        <p:blipFill>
          <a:blip r:embed="rId14">
            <a:alphaModFix/>
          </a:blip>
          <a:stretch>
            <a:fillRect/>
          </a:stretch>
        </p:blipFill>
        <p:spPr>
          <a:xfrm>
            <a:off x="7767675" y="77175"/>
            <a:ext cx="4305300" cy="3467100"/>
          </a:xfrm>
          <a:prstGeom prst="rect">
            <a:avLst/>
          </a:prstGeom>
          <a:noFill/>
          <a:ln>
            <a:noFill/>
          </a:ln>
        </p:spPr>
      </p:pic>
      <p:sp>
        <p:nvSpPr>
          <p:cNvPr id="324" name="Google Shape;324;p41"/>
          <p:cNvSpPr txBox="1"/>
          <p:nvPr/>
        </p:nvSpPr>
        <p:spPr>
          <a:xfrm>
            <a:off x="309250" y="5945200"/>
            <a:ext cx="5597700" cy="58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a:solidFill>
                  <a:schemeClr val="dk1"/>
                </a:solidFill>
              </a:rPr>
              <a:t>Health at the speed of data</a:t>
            </a:r>
            <a:endParaRPr sz="35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2"/>
          <p:cNvSpPr txBox="1"/>
          <p:nvPr>
            <p:ph idx="1" type="body"/>
          </p:nvPr>
        </p:nvSpPr>
        <p:spPr>
          <a:xfrm>
            <a:off x="587375" y="1379775"/>
            <a:ext cx="105069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Analyse health data: Australian Cancer Atlas </a:t>
            </a:r>
            <a:endParaRPr/>
          </a:p>
        </p:txBody>
      </p:sp>
      <p:sp>
        <p:nvSpPr>
          <p:cNvPr id="331" name="Google Shape;331;p42"/>
          <p:cNvSpPr txBox="1"/>
          <p:nvPr/>
        </p:nvSpPr>
        <p:spPr>
          <a:xfrm>
            <a:off x="7591975" y="1198725"/>
            <a:ext cx="36522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solidFill>
                <a:schemeClr val="dk1"/>
              </a:solidFill>
            </a:endParaRPr>
          </a:p>
        </p:txBody>
      </p:sp>
      <p:pic>
        <p:nvPicPr>
          <p:cNvPr id="332" name="Google Shape;332;p42" title="Screenshot 2025-09-23 at 11.55.05 am.png"/>
          <p:cNvPicPr preferRelativeResize="0"/>
          <p:nvPr/>
        </p:nvPicPr>
        <p:blipFill>
          <a:blip r:embed="rId3">
            <a:alphaModFix/>
          </a:blip>
          <a:stretch>
            <a:fillRect/>
          </a:stretch>
        </p:blipFill>
        <p:spPr>
          <a:xfrm>
            <a:off x="4258125" y="1989150"/>
            <a:ext cx="6986153" cy="4311525"/>
          </a:xfrm>
          <a:prstGeom prst="rect">
            <a:avLst/>
          </a:prstGeom>
          <a:noFill/>
          <a:ln>
            <a:noFill/>
          </a:ln>
        </p:spPr>
      </p:pic>
      <p:sp>
        <p:nvSpPr>
          <p:cNvPr id="333" name="Google Shape;333;p42"/>
          <p:cNvSpPr/>
          <p:nvPr/>
        </p:nvSpPr>
        <p:spPr>
          <a:xfrm>
            <a:off x="820700" y="5697600"/>
            <a:ext cx="2933400" cy="5316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4" name="Google Shape;334;p42"/>
          <p:cNvSpPr txBox="1"/>
          <p:nvPr/>
        </p:nvSpPr>
        <p:spPr>
          <a:xfrm>
            <a:off x="585050" y="5761050"/>
            <a:ext cx="3404700" cy="40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100">
                <a:solidFill>
                  <a:srgbClr val="222222"/>
                </a:solidFill>
                <a:uFill>
                  <a:noFill/>
                </a:uFill>
                <a:hlinkClick r:id="rId4">
                  <a:extLst>
                    <a:ext uri="{A12FA001-AC4F-418D-AE19-62706E023703}">
                      <ahyp:hlinkClr val="tx"/>
                    </a:ext>
                  </a:extLst>
                </a:hlinkClick>
              </a:rPr>
              <a:t>atlas.cancer.org.au/</a:t>
            </a:r>
            <a:endParaRPr b="1" sz="4500">
              <a:solidFill>
                <a:srgbClr val="222222"/>
              </a:solidFill>
            </a:endParaRPr>
          </a:p>
        </p:txBody>
      </p:sp>
      <p:sp>
        <p:nvSpPr>
          <p:cNvPr id="335" name="Google Shape;335;p42"/>
          <p:cNvSpPr txBox="1"/>
          <p:nvPr/>
        </p:nvSpPr>
        <p:spPr>
          <a:xfrm>
            <a:off x="991325" y="3412750"/>
            <a:ext cx="2811600" cy="13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GB" sz="2500">
                <a:solidFill>
                  <a:schemeClr val="accent1"/>
                </a:solidFill>
                <a:highlight>
                  <a:srgbClr val="FFFFFF"/>
                </a:highlight>
              </a:rPr>
              <a:t>“develop a greater understanding of cancer’s geographical patterns”</a:t>
            </a:r>
            <a:endParaRPr i="1" sz="2500">
              <a:solidFill>
                <a:schemeClr val="accent1"/>
              </a:solidFill>
            </a:endParaRPr>
          </a:p>
        </p:txBody>
      </p:sp>
      <p:pic>
        <p:nvPicPr>
          <p:cNvPr id="336" name="Google Shape;336;p42"/>
          <p:cNvPicPr preferRelativeResize="0"/>
          <p:nvPr/>
        </p:nvPicPr>
        <p:blipFill>
          <a:blip r:embed="rId5">
            <a:alphaModFix/>
          </a:blip>
          <a:stretch>
            <a:fillRect/>
          </a:stretch>
        </p:blipFill>
        <p:spPr>
          <a:xfrm>
            <a:off x="10912473" y="5844725"/>
            <a:ext cx="1078752" cy="861900"/>
          </a:xfrm>
          <a:prstGeom prst="rect">
            <a:avLst/>
          </a:prstGeom>
          <a:noFill/>
          <a:ln>
            <a:noFill/>
          </a:ln>
        </p:spPr>
      </p:pic>
      <p:sp>
        <p:nvSpPr>
          <p:cNvPr id="337" name="Google Shape;337;p42"/>
          <p:cNvSpPr txBox="1"/>
          <p:nvPr/>
        </p:nvSpPr>
        <p:spPr>
          <a:xfrm>
            <a:off x="9615475" y="6347175"/>
            <a:ext cx="16287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900" u="sng">
                <a:solidFill>
                  <a:schemeClr val="hlink"/>
                </a:solidFill>
                <a:hlinkClick r:id="rId6"/>
              </a:rPr>
              <a:t>Project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3"/>
          <p:cNvSpPr txBox="1"/>
          <p:nvPr>
            <p:ph idx="1" type="body"/>
          </p:nvPr>
        </p:nvSpPr>
        <p:spPr>
          <a:xfrm>
            <a:off x="484950" y="1379650"/>
            <a:ext cx="105069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Analyse: Australian Child and Youth Wellbeing Atlas </a:t>
            </a:r>
            <a:endParaRPr/>
          </a:p>
        </p:txBody>
      </p:sp>
      <p:sp>
        <p:nvSpPr>
          <p:cNvPr id="344" name="Google Shape;344;p43"/>
          <p:cNvSpPr txBox="1"/>
          <p:nvPr/>
        </p:nvSpPr>
        <p:spPr>
          <a:xfrm>
            <a:off x="7591975" y="1198725"/>
            <a:ext cx="36522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solidFill>
                <a:schemeClr val="dk1"/>
              </a:solidFill>
            </a:endParaRPr>
          </a:p>
        </p:txBody>
      </p:sp>
      <p:pic>
        <p:nvPicPr>
          <p:cNvPr id="345" name="Google Shape;345;p43" title="Screenshot 2025-09-23 at 12.11.48 pm.png"/>
          <p:cNvPicPr preferRelativeResize="0"/>
          <p:nvPr/>
        </p:nvPicPr>
        <p:blipFill rotWithShape="1">
          <a:blip r:embed="rId3">
            <a:alphaModFix/>
          </a:blip>
          <a:srcRect b="0" l="149" r="139" t="0"/>
          <a:stretch/>
        </p:blipFill>
        <p:spPr>
          <a:xfrm>
            <a:off x="4258125" y="1989150"/>
            <a:ext cx="6986155" cy="4311525"/>
          </a:xfrm>
          <a:prstGeom prst="rect">
            <a:avLst/>
          </a:prstGeom>
          <a:noFill/>
          <a:ln>
            <a:noFill/>
          </a:ln>
        </p:spPr>
      </p:pic>
      <p:sp>
        <p:nvSpPr>
          <p:cNvPr id="346" name="Google Shape;346;p43"/>
          <p:cNvSpPr/>
          <p:nvPr/>
        </p:nvSpPr>
        <p:spPr>
          <a:xfrm>
            <a:off x="585050" y="5761050"/>
            <a:ext cx="3404700" cy="5316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100">
              <a:solidFill>
                <a:srgbClr val="222222"/>
              </a:solidFill>
            </a:endParaRPr>
          </a:p>
        </p:txBody>
      </p:sp>
      <p:sp>
        <p:nvSpPr>
          <p:cNvPr id="347" name="Google Shape;347;p43"/>
          <p:cNvSpPr txBox="1"/>
          <p:nvPr/>
        </p:nvSpPr>
        <p:spPr>
          <a:xfrm>
            <a:off x="585050" y="5761050"/>
            <a:ext cx="3404700" cy="40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100">
                <a:solidFill>
                  <a:srgbClr val="222222"/>
                </a:solidFill>
                <a:uFill>
                  <a:noFill/>
                </a:uFill>
                <a:hlinkClick r:id="rId4">
                  <a:extLst>
                    <a:ext uri="{A12FA001-AC4F-418D-AE19-62706E023703}">
                      <ahyp:hlinkClr val="tx"/>
                    </a:ext>
                  </a:extLst>
                </a:hlinkClick>
              </a:rPr>
              <a:t>australianchildatlas.com/</a:t>
            </a:r>
            <a:endParaRPr b="1" sz="2100">
              <a:solidFill>
                <a:srgbClr val="222222"/>
              </a:solidFill>
            </a:endParaRPr>
          </a:p>
        </p:txBody>
      </p:sp>
      <p:sp>
        <p:nvSpPr>
          <p:cNvPr id="348" name="Google Shape;348;p43"/>
          <p:cNvSpPr txBox="1"/>
          <p:nvPr/>
        </p:nvSpPr>
        <p:spPr>
          <a:xfrm>
            <a:off x="881600" y="2110950"/>
            <a:ext cx="2811600" cy="13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GB" sz="2500">
                <a:solidFill>
                  <a:schemeClr val="accent1"/>
                </a:solidFill>
              </a:rPr>
              <a:t>”enables the visualisation, analysis, and monitoring of health and wellbeing metrics for children and young people.”</a:t>
            </a:r>
            <a:endParaRPr b="1" i="1" sz="2500">
              <a:solidFill>
                <a:schemeClr val="dk1"/>
              </a:solidFill>
            </a:endParaRPr>
          </a:p>
        </p:txBody>
      </p:sp>
      <p:sp>
        <p:nvSpPr>
          <p:cNvPr id="349" name="Google Shape;349;p43"/>
          <p:cNvSpPr txBox="1"/>
          <p:nvPr/>
        </p:nvSpPr>
        <p:spPr>
          <a:xfrm>
            <a:off x="9685700" y="6370475"/>
            <a:ext cx="2136900" cy="48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900" u="sng">
                <a:solidFill>
                  <a:schemeClr val="hlink"/>
                </a:solidFill>
                <a:hlinkClick r:id="rId5"/>
              </a:rPr>
              <a:t>Project</a:t>
            </a:r>
            <a:endParaRPr sz="2900">
              <a:solidFill>
                <a:schemeClr val="dk1"/>
              </a:solidFill>
            </a:endParaRPr>
          </a:p>
        </p:txBody>
      </p:sp>
      <p:pic>
        <p:nvPicPr>
          <p:cNvPr id="350" name="Google Shape;350;p43"/>
          <p:cNvPicPr preferRelativeResize="0"/>
          <p:nvPr/>
        </p:nvPicPr>
        <p:blipFill>
          <a:blip r:embed="rId6">
            <a:alphaModFix/>
          </a:blip>
          <a:stretch>
            <a:fillRect/>
          </a:stretch>
        </p:blipFill>
        <p:spPr>
          <a:xfrm>
            <a:off x="10991848" y="5825675"/>
            <a:ext cx="1078752" cy="861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4"/>
          <p:cNvSpPr txBox="1"/>
          <p:nvPr>
            <p:ph idx="1" type="body"/>
          </p:nvPr>
        </p:nvSpPr>
        <p:spPr>
          <a:xfrm>
            <a:off x="484950" y="694600"/>
            <a:ext cx="105069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Connect Data: National Health Data Hub </a:t>
            </a:r>
            <a:endParaRPr/>
          </a:p>
        </p:txBody>
      </p:sp>
      <p:sp>
        <p:nvSpPr>
          <p:cNvPr id="357" name="Google Shape;357;p44"/>
          <p:cNvSpPr txBox="1"/>
          <p:nvPr/>
        </p:nvSpPr>
        <p:spPr>
          <a:xfrm>
            <a:off x="7591975" y="1198725"/>
            <a:ext cx="36522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solidFill>
                <a:schemeClr val="dk1"/>
              </a:solidFill>
            </a:endParaRPr>
          </a:p>
        </p:txBody>
      </p:sp>
      <p:sp>
        <p:nvSpPr>
          <p:cNvPr id="358" name="Google Shape;358;p44"/>
          <p:cNvSpPr/>
          <p:nvPr/>
        </p:nvSpPr>
        <p:spPr>
          <a:xfrm>
            <a:off x="585050" y="5761050"/>
            <a:ext cx="5286600" cy="6042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100">
              <a:solidFill>
                <a:srgbClr val="303030"/>
              </a:solidFill>
            </a:endParaRPr>
          </a:p>
        </p:txBody>
      </p:sp>
      <p:sp>
        <p:nvSpPr>
          <p:cNvPr id="359" name="Google Shape;359;p44"/>
          <p:cNvSpPr txBox="1"/>
          <p:nvPr/>
        </p:nvSpPr>
        <p:spPr>
          <a:xfrm>
            <a:off x="585050" y="5761050"/>
            <a:ext cx="5191500" cy="32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400">
                <a:solidFill>
                  <a:schemeClr val="dk2"/>
                </a:solidFill>
                <a:uFill>
                  <a:noFill/>
                </a:uFill>
                <a:hlinkClick r:id="rId3">
                  <a:extLst>
                    <a:ext uri="{A12FA001-AC4F-418D-AE19-62706E023703}">
                      <ahyp:hlinkClr val="tx"/>
                    </a:ext>
                  </a:extLst>
                </a:hlinkClick>
              </a:rPr>
              <a:t>National Health Data Hub (NHDH)</a:t>
            </a:r>
            <a:endParaRPr b="1" sz="2400">
              <a:solidFill>
                <a:schemeClr val="dk2"/>
              </a:solidFill>
            </a:endParaRPr>
          </a:p>
        </p:txBody>
      </p:sp>
      <p:sp>
        <p:nvSpPr>
          <p:cNvPr id="360" name="Google Shape;360;p44"/>
          <p:cNvSpPr txBox="1"/>
          <p:nvPr/>
        </p:nvSpPr>
        <p:spPr>
          <a:xfrm>
            <a:off x="881600" y="2110950"/>
            <a:ext cx="3361500" cy="12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GB" sz="2400">
                <a:solidFill>
                  <a:schemeClr val="accent1"/>
                </a:solidFill>
                <a:highlight>
                  <a:srgbClr val="FFFFFF"/>
                </a:highlight>
              </a:rPr>
              <a:t>“</a:t>
            </a:r>
            <a:r>
              <a:rPr i="1" lang="en-GB" sz="2400">
                <a:solidFill>
                  <a:schemeClr val="accent1"/>
                </a:solidFill>
                <a:latin typeface="Trebuchet MS"/>
                <a:ea typeface="Trebuchet MS"/>
                <a:cs typeface="Trebuchet MS"/>
                <a:sym typeface="Trebuchet MS"/>
              </a:rPr>
              <a:t>a major national data linkage system for health and welfare research and </a:t>
            </a:r>
            <a:r>
              <a:rPr i="1" lang="en-GB" sz="2400">
                <a:solidFill>
                  <a:schemeClr val="accent1"/>
                </a:solidFill>
                <a:uFill>
                  <a:noFill/>
                </a:uFill>
                <a:latin typeface="Trebuchet MS"/>
                <a:ea typeface="Trebuchet MS"/>
                <a:cs typeface="Trebuchet MS"/>
                <a:sym typeface="Trebuchet MS"/>
                <a:hlinkClick r:id="rId4">
                  <a:extLst>
                    <a:ext uri="{A12FA001-AC4F-418D-AE19-62706E023703}">
                      <ahyp:hlinkClr val="tx"/>
                    </a:ext>
                  </a:extLst>
                </a:hlinkClick>
              </a:rPr>
              <a:t>analysis..de</a:t>
            </a:r>
            <a:r>
              <a:rPr i="1" lang="en-GB" sz="2400">
                <a:solidFill>
                  <a:schemeClr val="accent1"/>
                </a:solidFill>
                <a:highlight>
                  <a:srgbClr val="FFFFFF"/>
                </a:highlight>
              </a:rPr>
              <a:t>-identified… state,territory, Commonwealth… data sources</a:t>
            </a:r>
            <a:r>
              <a:rPr b="1" i="1" lang="en-GB" sz="2400">
                <a:solidFill>
                  <a:schemeClr val="accent1"/>
                </a:solidFill>
                <a:highlight>
                  <a:srgbClr val="FFFFFF"/>
                </a:highlight>
              </a:rPr>
              <a:t>”</a:t>
            </a:r>
            <a:endParaRPr b="1" i="1" sz="2400">
              <a:solidFill>
                <a:schemeClr val="accent1"/>
              </a:solidFill>
            </a:endParaRPr>
          </a:p>
        </p:txBody>
      </p:sp>
      <p:sp>
        <p:nvSpPr>
          <p:cNvPr id="361" name="Google Shape;361;p44"/>
          <p:cNvSpPr txBox="1"/>
          <p:nvPr/>
        </p:nvSpPr>
        <p:spPr>
          <a:xfrm>
            <a:off x="9685700" y="6370475"/>
            <a:ext cx="2136900" cy="48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900" u="sng">
                <a:solidFill>
                  <a:schemeClr val="hlink"/>
                </a:solidFill>
                <a:hlinkClick r:id="rId5"/>
              </a:rPr>
              <a:t>Project</a:t>
            </a:r>
            <a:endParaRPr sz="2900">
              <a:solidFill>
                <a:schemeClr val="dk1"/>
              </a:solidFill>
            </a:endParaRPr>
          </a:p>
        </p:txBody>
      </p:sp>
      <p:pic>
        <p:nvPicPr>
          <p:cNvPr id="362" name="Google Shape;362;p44" title="Screenshot 2025-07-25 at 4.47.04 pm.png"/>
          <p:cNvPicPr preferRelativeResize="0"/>
          <p:nvPr/>
        </p:nvPicPr>
        <p:blipFill>
          <a:blip r:embed="rId6">
            <a:alphaModFix/>
          </a:blip>
          <a:stretch>
            <a:fillRect/>
          </a:stretch>
        </p:blipFill>
        <p:spPr>
          <a:xfrm>
            <a:off x="5776625" y="1369763"/>
            <a:ext cx="5543774" cy="5128125"/>
          </a:xfrm>
          <a:prstGeom prst="rect">
            <a:avLst/>
          </a:prstGeom>
          <a:noFill/>
          <a:ln>
            <a:noFill/>
          </a:ln>
        </p:spPr>
      </p:pic>
      <p:sp>
        <p:nvSpPr>
          <p:cNvPr id="363" name="Google Shape;363;p44"/>
          <p:cNvSpPr txBox="1"/>
          <p:nvPr/>
        </p:nvSpPr>
        <p:spPr>
          <a:xfrm>
            <a:off x="511175" y="6387850"/>
            <a:ext cx="5121300" cy="20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300">
                <a:highlight>
                  <a:srgbClr val="FFFFFF"/>
                </a:highlight>
                <a:latin typeface="Figtree"/>
                <a:ea typeface="Figtree"/>
                <a:cs typeface="Figtree"/>
                <a:sym typeface="Figtree"/>
              </a:rPr>
              <a:t>View launch </a:t>
            </a:r>
            <a:r>
              <a:rPr lang="en-GB" sz="2300" u="sng">
                <a:solidFill>
                  <a:srgbClr val="8E489B"/>
                </a:solidFill>
                <a:latin typeface="Figtree"/>
                <a:ea typeface="Figtree"/>
                <a:cs typeface="Figtree"/>
                <a:sym typeface="Figtree"/>
                <a:hlinkClick r:id="rId7">
                  <a:extLst>
                    <a:ext uri="{A12FA001-AC4F-418D-AE19-62706E023703}">
                      <ahyp:hlinkClr val="tx"/>
                    </a:ext>
                  </a:extLst>
                </a:hlinkClick>
              </a:rPr>
              <a:t>presentation slides</a:t>
            </a:r>
            <a:r>
              <a:rPr lang="en-GB" sz="2300">
                <a:highlight>
                  <a:srgbClr val="FFFFFF"/>
                </a:highlight>
                <a:latin typeface="Figtree"/>
                <a:ea typeface="Figtree"/>
                <a:cs typeface="Figtree"/>
                <a:sym typeface="Figtree"/>
              </a:rPr>
              <a:t>.</a:t>
            </a:r>
            <a:endParaRPr sz="3100">
              <a:solidFill>
                <a:schemeClr val="dk1"/>
              </a:solidFill>
            </a:endParaRPr>
          </a:p>
        </p:txBody>
      </p:sp>
      <p:pic>
        <p:nvPicPr>
          <p:cNvPr id="364" name="Google Shape;364;p44"/>
          <p:cNvPicPr preferRelativeResize="0"/>
          <p:nvPr/>
        </p:nvPicPr>
        <p:blipFill>
          <a:blip r:embed="rId8">
            <a:alphaModFix/>
          </a:blip>
          <a:stretch>
            <a:fillRect/>
          </a:stretch>
        </p:blipFill>
        <p:spPr>
          <a:xfrm>
            <a:off x="10991848" y="5903925"/>
            <a:ext cx="1078752" cy="861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5"/>
          <p:cNvSpPr txBox="1"/>
          <p:nvPr>
            <p:ph idx="1" type="body"/>
          </p:nvPr>
        </p:nvSpPr>
        <p:spPr>
          <a:xfrm>
            <a:off x="587375" y="1379775"/>
            <a:ext cx="105069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International Drivers for FAIR data and Open Science </a:t>
            </a:r>
            <a:endParaRPr/>
          </a:p>
        </p:txBody>
      </p:sp>
      <p:sp>
        <p:nvSpPr>
          <p:cNvPr id="371" name="Google Shape;371;p45"/>
          <p:cNvSpPr txBox="1"/>
          <p:nvPr>
            <p:ph idx="2" type="body"/>
          </p:nvPr>
        </p:nvSpPr>
        <p:spPr>
          <a:xfrm>
            <a:off x="587375" y="2528888"/>
            <a:ext cx="5003700" cy="33846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u="sng">
                <a:solidFill>
                  <a:schemeClr val="hlink"/>
                </a:solidFill>
                <a:hlinkClick r:id="rId3"/>
              </a:rPr>
              <a:t>OECD</a:t>
            </a:r>
            <a:r>
              <a:rPr lang="en-GB"/>
              <a:t> 2021; discovery in the digital age</a:t>
            </a:r>
            <a:endParaRPr/>
          </a:p>
          <a:p>
            <a:pPr indent="-387350" lvl="0" marL="457200" rtl="0" algn="l">
              <a:spcBef>
                <a:spcPts val="0"/>
              </a:spcBef>
              <a:spcAft>
                <a:spcPts val="0"/>
              </a:spcAft>
              <a:buSzPts val="2500"/>
              <a:buChar char="-"/>
            </a:pPr>
            <a:r>
              <a:rPr lang="en-GB"/>
              <a:t>UNESCO Open Science </a:t>
            </a:r>
            <a:r>
              <a:rPr lang="en-GB" u="sng">
                <a:solidFill>
                  <a:schemeClr val="hlink"/>
                </a:solidFill>
                <a:hlinkClick r:id="rId4"/>
              </a:rPr>
              <a:t>Recommendation</a:t>
            </a:r>
            <a:r>
              <a:rPr lang="en-GB"/>
              <a:t> 2021 - 194 countries</a:t>
            </a:r>
            <a:endParaRPr/>
          </a:p>
          <a:p>
            <a:pPr indent="-387350" lvl="0" marL="457200" rtl="0" algn="l">
              <a:spcBef>
                <a:spcPts val="0"/>
              </a:spcBef>
              <a:spcAft>
                <a:spcPts val="0"/>
              </a:spcAft>
              <a:buSzPts val="2500"/>
              <a:buChar char="-"/>
            </a:pPr>
            <a:r>
              <a:rPr lang="en-GB" u="sng">
                <a:solidFill>
                  <a:schemeClr val="hlink"/>
                </a:solidFill>
                <a:hlinkClick r:id="rId5"/>
              </a:rPr>
              <a:t>APEC</a:t>
            </a:r>
            <a:r>
              <a:rPr lang="en-GB"/>
              <a:t> Open Science Statement 2020</a:t>
            </a:r>
            <a:endParaRPr/>
          </a:p>
          <a:p>
            <a:pPr indent="-387350" lvl="0" marL="457200" rtl="0" algn="l">
              <a:spcBef>
                <a:spcPts val="0"/>
              </a:spcBef>
              <a:spcAft>
                <a:spcPts val="0"/>
              </a:spcAft>
              <a:buSzPts val="2500"/>
              <a:buChar char="-"/>
            </a:pPr>
            <a:r>
              <a:rPr lang="en-GB"/>
              <a:t>G20 </a:t>
            </a:r>
            <a:r>
              <a:rPr lang="en-GB" u="sng">
                <a:solidFill>
                  <a:schemeClr val="hlink"/>
                </a:solidFill>
                <a:hlinkClick r:id="rId6"/>
              </a:rPr>
              <a:t>Science Ministers</a:t>
            </a:r>
            <a:r>
              <a:rPr lang="en-GB"/>
              <a:t> support for Open Science 2021</a:t>
            </a:r>
            <a:endParaRPr/>
          </a:p>
          <a:p>
            <a:pPr indent="-387350" lvl="0" marL="457200" rtl="0" algn="l">
              <a:spcBef>
                <a:spcPts val="0"/>
              </a:spcBef>
              <a:spcAft>
                <a:spcPts val="0"/>
              </a:spcAft>
              <a:buSzPts val="2500"/>
              <a:buChar char="-"/>
            </a:pPr>
            <a:r>
              <a:rPr lang="en-GB"/>
              <a:t>Science as an Open Enterprise </a:t>
            </a:r>
            <a:r>
              <a:rPr i="1" lang="en-GB"/>
              <a:t>The </a:t>
            </a:r>
            <a:r>
              <a:rPr i="1" lang="en-GB" u="sng">
                <a:solidFill>
                  <a:schemeClr val="hlink"/>
                </a:solidFill>
                <a:hlinkClick r:id="rId7"/>
              </a:rPr>
              <a:t>Royal Society</a:t>
            </a:r>
            <a:r>
              <a:rPr i="1" lang="en-GB"/>
              <a:t> </a:t>
            </a:r>
            <a:r>
              <a:rPr lang="en-GB"/>
              <a:t> 2012</a:t>
            </a:r>
            <a:endParaRPr/>
          </a:p>
        </p:txBody>
      </p:sp>
      <p:sp>
        <p:nvSpPr>
          <p:cNvPr id="372" name="Google Shape;372;p45"/>
          <p:cNvSpPr txBox="1"/>
          <p:nvPr/>
        </p:nvSpPr>
        <p:spPr>
          <a:xfrm>
            <a:off x="6471200" y="2855525"/>
            <a:ext cx="4882800" cy="1859100"/>
          </a:xfrm>
          <a:prstGeom prst="rect">
            <a:avLst/>
          </a:prstGeom>
          <a:noFill/>
          <a:ln>
            <a:noFill/>
          </a:ln>
        </p:spPr>
        <p:txBody>
          <a:bodyPr anchorCtr="0" anchor="t" bIns="91425" lIns="91425" spcFirstLastPara="1" rIns="91425" wrap="square" tIns="91425">
            <a:noAutofit/>
          </a:bodyPr>
          <a:lstStyle/>
          <a:p>
            <a:pPr indent="0" lvl="0" marL="457200" rtl="0" algn="l">
              <a:spcBef>
                <a:spcPts val="500"/>
              </a:spcBef>
              <a:spcAft>
                <a:spcPts val="0"/>
              </a:spcAft>
              <a:buNone/>
            </a:pPr>
            <a:r>
              <a:rPr i="1" lang="en-GB" sz="2500">
                <a:solidFill>
                  <a:schemeClr val="dk1"/>
                </a:solidFill>
              </a:rPr>
              <a:t>“Data should be available in ..human and machine-readable and actionable format in accordance with principles of good data governance, notably FAIR principles.”</a:t>
            </a:r>
            <a:r>
              <a:rPr lang="en-GB" sz="2500">
                <a:solidFill>
                  <a:schemeClr val="dk1"/>
                </a:solidFill>
              </a:rPr>
              <a:t> (p.10) UNESCO</a:t>
            </a:r>
            <a:endParaRPr sz="2500">
              <a:solidFill>
                <a:schemeClr val="dk1"/>
              </a:solidFill>
            </a:endParaRPr>
          </a:p>
        </p:txBody>
      </p:sp>
      <p:sp>
        <p:nvSpPr>
          <p:cNvPr id="373" name="Google Shape;373;p45"/>
          <p:cNvSpPr txBox="1"/>
          <p:nvPr/>
        </p:nvSpPr>
        <p:spPr>
          <a:xfrm>
            <a:off x="7591975" y="1198725"/>
            <a:ext cx="36522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solidFill>
                <a:schemeClr val="dk1"/>
              </a:solidFill>
            </a:endParaRPr>
          </a:p>
        </p:txBody>
      </p:sp>
      <p:pic>
        <p:nvPicPr>
          <p:cNvPr id="374" name="Google Shape;374;p45"/>
          <p:cNvPicPr preferRelativeResize="0"/>
          <p:nvPr/>
        </p:nvPicPr>
        <p:blipFill>
          <a:blip r:embed="rId8">
            <a:alphaModFix/>
          </a:blip>
          <a:stretch>
            <a:fillRect/>
          </a:stretch>
        </p:blipFill>
        <p:spPr>
          <a:xfrm>
            <a:off x="10896600" y="682638"/>
            <a:ext cx="997425" cy="904875"/>
          </a:xfrm>
          <a:prstGeom prst="rect">
            <a:avLst/>
          </a:prstGeom>
          <a:noFill/>
          <a:ln>
            <a:noFill/>
          </a:ln>
        </p:spPr>
      </p:pic>
      <p:sp>
        <p:nvSpPr>
          <p:cNvPr id="375" name="Google Shape;375;p45"/>
          <p:cNvSpPr txBox="1"/>
          <p:nvPr/>
        </p:nvSpPr>
        <p:spPr>
          <a:xfrm>
            <a:off x="6779225" y="6407550"/>
            <a:ext cx="5003700" cy="3999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600"/>
              <a:buFont typeface="Arial"/>
              <a:buNone/>
            </a:pPr>
            <a:r>
              <a:rPr lang="en-GB"/>
              <a:t>s</a:t>
            </a:r>
            <a:r>
              <a:rPr lang="en-GB"/>
              <a:t>lides :</a:t>
            </a:r>
            <a:r>
              <a:rPr lang="en-GB" sz="1700" u="sng">
                <a:solidFill>
                  <a:schemeClr val="hlink"/>
                </a:solidFill>
                <a:hlinkClick r:id="rId9"/>
              </a:rPr>
              <a:t>https://eresear.ch/accelerateHealth25HLA</a:t>
            </a:r>
            <a:endParaRPr sz="35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6"/>
          <p:cNvSpPr/>
          <p:nvPr/>
        </p:nvSpPr>
        <p:spPr>
          <a:xfrm>
            <a:off x="947750" y="5822100"/>
            <a:ext cx="4404000" cy="398100"/>
          </a:xfrm>
          <a:prstGeom prst="rect">
            <a:avLst/>
          </a:prstGeom>
          <a:solidFill>
            <a:srgbClr val="F8B20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2" name="Google Shape;382;p46"/>
          <p:cNvSpPr txBox="1"/>
          <p:nvPr>
            <p:ph idx="1" type="body"/>
          </p:nvPr>
        </p:nvSpPr>
        <p:spPr>
          <a:xfrm>
            <a:off x="519375" y="1379650"/>
            <a:ext cx="78852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UNESCO and Open Science - Recommends 2021</a:t>
            </a:r>
            <a:endParaRPr/>
          </a:p>
        </p:txBody>
      </p:sp>
      <p:sp>
        <p:nvSpPr>
          <p:cNvPr id="383" name="Google Shape;383;p46"/>
          <p:cNvSpPr txBox="1"/>
          <p:nvPr>
            <p:ph idx="2" type="body"/>
          </p:nvPr>
        </p:nvSpPr>
        <p:spPr>
          <a:xfrm>
            <a:off x="728600" y="2528900"/>
            <a:ext cx="7113600" cy="3326400"/>
          </a:xfrm>
          <a:prstGeom prst="rect">
            <a:avLst/>
          </a:prstGeom>
        </p:spPr>
        <p:txBody>
          <a:bodyPr anchorCtr="0" anchor="t" bIns="0" lIns="0" spcFirstLastPara="1" rIns="0" wrap="square" tIns="0">
            <a:noAutofit/>
          </a:bodyPr>
          <a:lstStyle/>
          <a:p>
            <a:pPr indent="0" lvl="0" marL="0" rtl="0" algn="l">
              <a:spcBef>
                <a:spcPts val="100"/>
              </a:spcBef>
              <a:spcAft>
                <a:spcPts val="0"/>
              </a:spcAft>
              <a:buNone/>
            </a:pPr>
            <a:r>
              <a:rPr lang="en-GB" sz="1150">
                <a:solidFill>
                  <a:srgbClr val="000000"/>
                </a:solidFill>
                <a:highlight>
                  <a:srgbClr val="FFFFFF"/>
                </a:highlight>
              </a:rPr>
              <a:t>The   key   objectives   and   areas   of   action   of   this  Recommendation are as follows:</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I. promoting  a </a:t>
            </a:r>
            <a:r>
              <a:rPr lang="en-GB" sz="1750">
                <a:solidFill>
                  <a:srgbClr val="000000"/>
                </a:solidFill>
                <a:highlight>
                  <a:srgbClr val="FFFFFF"/>
                </a:highlight>
              </a:rPr>
              <a:t> </a:t>
            </a:r>
            <a:r>
              <a:rPr lang="en-GB" sz="1750" u="sng">
                <a:solidFill>
                  <a:srgbClr val="000000"/>
                </a:solidFill>
                <a:highlight>
                  <a:srgbClr val="FFFFFF"/>
                </a:highlight>
              </a:rPr>
              <a:t>common  understanding</a:t>
            </a:r>
            <a:r>
              <a:rPr lang="en-GB" sz="1150">
                <a:solidFill>
                  <a:srgbClr val="000000"/>
                </a:solidFill>
                <a:highlight>
                  <a:srgbClr val="FFFFFF"/>
                </a:highlight>
              </a:rPr>
              <a:t>  of  open  science,  associated </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benefits and challenges, as well as diverse paths to open science;</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Ii. developing an </a:t>
            </a:r>
            <a:r>
              <a:rPr lang="en-GB" sz="1650" u="sng">
                <a:solidFill>
                  <a:srgbClr val="000000"/>
                </a:solidFill>
                <a:highlight>
                  <a:srgbClr val="FFFFFF"/>
                </a:highlight>
              </a:rPr>
              <a:t>enabling policy environment</a:t>
            </a:r>
            <a:r>
              <a:rPr lang="en-GB" sz="1150">
                <a:solidFill>
                  <a:srgbClr val="000000"/>
                </a:solidFill>
                <a:highlight>
                  <a:srgbClr val="FFFFFF"/>
                </a:highlight>
              </a:rPr>
              <a:t> for open science;</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Iii. investing in </a:t>
            </a:r>
            <a:r>
              <a:rPr lang="en-GB" sz="1650" u="sng">
                <a:solidFill>
                  <a:srgbClr val="000000"/>
                </a:solidFill>
                <a:highlight>
                  <a:srgbClr val="FFFFFF"/>
                </a:highlight>
              </a:rPr>
              <a:t>open science infrastructures</a:t>
            </a:r>
            <a:r>
              <a:rPr lang="en-GB" sz="1150">
                <a:solidFill>
                  <a:srgbClr val="000000"/>
                </a:solidFill>
                <a:highlight>
                  <a:srgbClr val="FFFFFF"/>
                </a:highlight>
              </a:rPr>
              <a:t> and services;</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Iv. investing  in  </a:t>
            </a:r>
            <a:r>
              <a:rPr lang="en-GB" sz="1650" u="sng">
                <a:solidFill>
                  <a:srgbClr val="000000"/>
                </a:solidFill>
                <a:highlight>
                  <a:srgbClr val="FFFFFF"/>
                </a:highlight>
              </a:rPr>
              <a:t>human  resources,  training,  education</a:t>
            </a:r>
            <a:r>
              <a:rPr lang="en-GB" sz="1150">
                <a:solidFill>
                  <a:srgbClr val="000000"/>
                </a:solidFill>
                <a:highlight>
                  <a:srgbClr val="FFFFFF"/>
                </a:highlight>
              </a:rPr>
              <a:t>,  digital  literacy </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and capacity building for open science;</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V. </a:t>
            </a:r>
            <a:r>
              <a:rPr lang="en-GB" sz="1650" u="sng">
                <a:solidFill>
                  <a:srgbClr val="000000"/>
                </a:solidFill>
                <a:highlight>
                  <a:srgbClr val="FFFFFF"/>
                </a:highlight>
              </a:rPr>
              <a:t>fostering a culture of open science</a:t>
            </a:r>
            <a:r>
              <a:rPr lang="en-GB" sz="1150">
                <a:solidFill>
                  <a:srgbClr val="000000"/>
                </a:solidFill>
                <a:highlight>
                  <a:srgbClr val="FFFFFF"/>
                </a:highlight>
              </a:rPr>
              <a:t> and </a:t>
            </a:r>
            <a:r>
              <a:rPr lang="en-GB" sz="1650" u="sng">
                <a:solidFill>
                  <a:srgbClr val="000000"/>
                </a:solidFill>
                <a:highlight>
                  <a:srgbClr val="FFFFFF"/>
                </a:highlight>
              </a:rPr>
              <a:t>aligning incentives</a:t>
            </a:r>
            <a:r>
              <a:rPr lang="en-GB" sz="1650">
                <a:solidFill>
                  <a:srgbClr val="000000"/>
                </a:solidFill>
                <a:highlight>
                  <a:srgbClr val="FFFFFF"/>
                </a:highlight>
              </a:rPr>
              <a:t> </a:t>
            </a:r>
            <a:r>
              <a:rPr lang="en-GB" sz="1150">
                <a:solidFill>
                  <a:srgbClr val="000000"/>
                </a:solidFill>
                <a:highlight>
                  <a:srgbClr val="FFFFFF"/>
                </a:highlight>
              </a:rPr>
              <a:t>for open</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science;</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Vi. promoting  innovative  approaches  for  open  science  at  different </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stages of the scientific process; </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Vii. promoting   </a:t>
            </a:r>
            <a:r>
              <a:rPr lang="en-GB" sz="1650" u="sng">
                <a:solidFill>
                  <a:srgbClr val="000000"/>
                </a:solidFill>
                <a:highlight>
                  <a:srgbClr val="FFFFFF"/>
                </a:highlight>
              </a:rPr>
              <a:t>international   and   multi-stakeholder   cooperation</a:t>
            </a:r>
            <a:r>
              <a:rPr lang="en-GB" sz="1150">
                <a:solidFill>
                  <a:srgbClr val="000000"/>
                </a:solidFill>
                <a:highlight>
                  <a:srgbClr val="FFFFFF"/>
                </a:highlight>
              </a:rPr>
              <a:t>   in  </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the  context  of  open  science  and  with  view  to  reducing  digital, </a:t>
            </a:r>
            <a:endParaRPr sz="1150">
              <a:solidFill>
                <a:srgbClr val="000000"/>
              </a:solidFill>
              <a:highlight>
                <a:srgbClr val="FFFFFF"/>
              </a:highlight>
            </a:endParaRPr>
          </a:p>
          <a:p>
            <a:pPr indent="0" lvl="0" marL="0" rtl="0" algn="l">
              <a:spcBef>
                <a:spcPts val="100"/>
              </a:spcBef>
              <a:spcAft>
                <a:spcPts val="0"/>
              </a:spcAft>
              <a:buNone/>
            </a:pPr>
            <a:r>
              <a:rPr lang="en-GB" sz="1150">
                <a:solidFill>
                  <a:srgbClr val="000000"/>
                </a:solidFill>
                <a:highlight>
                  <a:srgbClr val="FFFFFF"/>
                </a:highlight>
              </a:rPr>
              <a:t>technological and knowledge gaps.</a:t>
            </a:r>
            <a:endParaRPr sz="1150">
              <a:solidFill>
                <a:srgbClr val="000000"/>
              </a:solidFill>
              <a:highlight>
                <a:srgbClr val="FFFFFF"/>
              </a:highlight>
            </a:endParaRPr>
          </a:p>
          <a:p>
            <a:pPr indent="0" lvl="0" marL="0" rtl="0" algn="l">
              <a:spcBef>
                <a:spcPts val="100"/>
              </a:spcBef>
              <a:spcAft>
                <a:spcPts val="0"/>
              </a:spcAft>
              <a:buNone/>
            </a:pPr>
            <a:r>
              <a:rPr lang="en-GB" sz="1050">
                <a:solidFill>
                  <a:srgbClr val="000000"/>
                </a:solidFill>
                <a:highlight>
                  <a:srgbClr val="FFFFFF"/>
                </a:highlight>
                <a:latin typeface="Courier New"/>
                <a:ea typeface="Courier New"/>
                <a:cs typeface="Courier New"/>
                <a:sym typeface="Courier New"/>
              </a:rPr>
              <a:t>6</a:t>
            </a:r>
            <a:endParaRPr sz="1050">
              <a:solidFill>
                <a:srgbClr val="000000"/>
              </a:solidFill>
              <a:highlight>
                <a:srgbClr val="FFFFFF"/>
              </a:highlight>
              <a:latin typeface="Courier New"/>
              <a:ea typeface="Courier New"/>
              <a:cs typeface="Courier New"/>
              <a:sym typeface="Courier New"/>
            </a:endParaRPr>
          </a:p>
          <a:p>
            <a:pPr indent="0" lvl="0" marL="0" rtl="0" algn="l">
              <a:lnSpc>
                <a:spcPct val="115000"/>
              </a:lnSpc>
              <a:spcBef>
                <a:spcPts val="0"/>
              </a:spcBef>
              <a:spcAft>
                <a:spcPts val="0"/>
              </a:spcAft>
              <a:buNone/>
            </a:pPr>
            <a:r>
              <a:t/>
            </a:r>
            <a:endParaRPr sz="1100">
              <a:solidFill>
                <a:srgbClr val="000000"/>
              </a:solidFill>
            </a:endParaRPr>
          </a:p>
          <a:p>
            <a:pPr indent="0" lvl="0" marL="0" rtl="0" algn="l">
              <a:spcBef>
                <a:spcPts val="1000"/>
              </a:spcBef>
              <a:spcAft>
                <a:spcPts val="0"/>
              </a:spcAft>
              <a:buNone/>
            </a:pPr>
            <a:r>
              <a:t/>
            </a:r>
            <a:endParaRPr/>
          </a:p>
        </p:txBody>
      </p:sp>
      <p:pic>
        <p:nvPicPr>
          <p:cNvPr id="384" name="Google Shape;384;p46" title="Screenshot 2025-09-22 at 12.13.04 pm.png"/>
          <p:cNvPicPr preferRelativeResize="0"/>
          <p:nvPr/>
        </p:nvPicPr>
        <p:blipFill>
          <a:blip r:embed="rId3">
            <a:alphaModFix/>
          </a:blip>
          <a:stretch>
            <a:fillRect/>
          </a:stretch>
        </p:blipFill>
        <p:spPr>
          <a:xfrm>
            <a:off x="7464425" y="1082450"/>
            <a:ext cx="3867877" cy="4311650"/>
          </a:xfrm>
          <a:prstGeom prst="rect">
            <a:avLst/>
          </a:prstGeom>
          <a:noFill/>
          <a:ln>
            <a:noFill/>
          </a:ln>
        </p:spPr>
      </p:pic>
      <p:sp>
        <p:nvSpPr>
          <p:cNvPr id="385" name="Google Shape;385;p46"/>
          <p:cNvSpPr txBox="1"/>
          <p:nvPr/>
        </p:nvSpPr>
        <p:spPr>
          <a:xfrm>
            <a:off x="881975" y="5767200"/>
            <a:ext cx="43797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100">
                <a:solidFill>
                  <a:srgbClr val="414141"/>
                </a:solidFill>
                <a:uFill>
                  <a:noFill/>
                </a:uFill>
                <a:hlinkClick r:id="rId4">
                  <a:extLst>
                    <a:ext uri="{A12FA001-AC4F-418D-AE19-62706E023703}">
                      <ahyp:hlinkClr val="tx"/>
                    </a:ext>
                  </a:extLst>
                </a:hlinkClick>
              </a:rPr>
              <a:t>doi.org/10.54677/MNMH85</a:t>
            </a:r>
            <a:endParaRPr b="1" sz="3000">
              <a:solidFill>
                <a:srgbClr val="414141"/>
              </a:solidFill>
            </a:endParaRPr>
          </a:p>
        </p:txBody>
      </p:sp>
      <p:pic>
        <p:nvPicPr>
          <p:cNvPr id="386" name="Google Shape;386;p46"/>
          <p:cNvPicPr preferRelativeResize="0"/>
          <p:nvPr/>
        </p:nvPicPr>
        <p:blipFill>
          <a:blip r:embed="rId5">
            <a:alphaModFix/>
          </a:blip>
          <a:stretch>
            <a:fillRect/>
          </a:stretch>
        </p:blipFill>
        <p:spPr>
          <a:xfrm>
            <a:off x="10944225" y="331800"/>
            <a:ext cx="997425" cy="904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7"/>
          <p:cNvSpPr txBox="1"/>
          <p:nvPr>
            <p:ph idx="1" type="body"/>
          </p:nvPr>
        </p:nvSpPr>
        <p:spPr>
          <a:xfrm>
            <a:off x="587375" y="1379775"/>
            <a:ext cx="78255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Australia Open Science and FAIR data </a:t>
            </a:r>
            <a:endParaRPr/>
          </a:p>
        </p:txBody>
      </p:sp>
      <p:sp>
        <p:nvSpPr>
          <p:cNvPr id="393" name="Google Shape;393;p47"/>
          <p:cNvSpPr txBox="1"/>
          <p:nvPr>
            <p:ph idx="2" type="body"/>
          </p:nvPr>
        </p:nvSpPr>
        <p:spPr>
          <a:xfrm>
            <a:off x="587375" y="2528900"/>
            <a:ext cx="7057800" cy="33846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Australian Open Science </a:t>
            </a:r>
            <a:r>
              <a:rPr lang="en-GB" u="sng">
                <a:solidFill>
                  <a:schemeClr val="hlink"/>
                </a:solidFill>
                <a:hlinkClick r:id="rId3"/>
              </a:rPr>
              <a:t>Network</a:t>
            </a:r>
            <a:r>
              <a:rPr lang="en-GB"/>
              <a:t> 2023 (</a:t>
            </a:r>
            <a:r>
              <a:rPr lang="en-GB" u="sng">
                <a:solidFill>
                  <a:schemeClr val="hlink"/>
                </a:solidFill>
                <a:hlinkClick r:id="rId4"/>
              </a:rPr>
              <a:t>CAUL</a:t>
            </a:r>
            <a:r>
              <a:rPr lang="en-GB"/>
              <a:t>, OAA, ARDC)</a:t>
            </a:r>
            <a:endParaRPr/>
          </a:p>
          <a:p>
            <a:pPr indent="-387350" lvl="1" marL="914400" rtl="0" algn="l">
              <a:spcBef>
                <a:spcPts val="0"/>
              </a:spcBef>
              <a:spcAft>
                <a:spcPts val="0"/>
              </a:spcAft>
              <a:buSzPts val="2500"/>
              <a:buChar char="-"/>
            </a:pPr>
            <a:r>
              <a:rPr lang="en-GB"/>
              <a:t>Inc National and State Libraries Australasia, NHMRC, ARC, CSIRO</a:t>
            </a:r>
            <a:endParaRPr/>
          </a:p>
          <a:p>
            <a:pPr indent="-387350" lvl="1" marL="914400" rtl="0" algn="l">
              <a:spcBef>
                <a:spcPts val="0"/>
              </a:spcBef>
              <a:spcAft>
                <a:spcPts val="0"/>
              </a:spcAft>
              <a:buSzPts val="2500"/>
              <a:buChar char="-"/>
            </a:pPr>
            <a:r>
              <a:rPr lang="en-GB"/>
              <a:t>Advocate for open science; CAUL </a:t>
            </a:r>
            <a:r>
              <a:rPr lang="en-GB" u="sng">
                <a:solidFill>
                  <a:schemeClr val="hlink"/>
                </a:solidFill>
                <a:hlinkClick r:id="rId5"/>
              </a:rPr>
              <a:t>Libguide</a:t>
            </a:r>
            <a:endParaRPr/>
          </a:p>
          <a:p>
            <a:pPr indent="-387350" lvl="0" marL="457200" rtl="0" algn="l">
              <a:spcBef>
                <a:spcPts val="0"/>
              </a:spcBef>
              <a:spcAft>
                <a:spcPts val="0"/>
              </a:spcAft>
              <a:buSzPts val="2500"/>
              <a:buChar char="-"/>
            </a:pPr>
            <a:r>
              <a:rPr lang="en-GB" u="sng">
                <a:solidFill>
                  <a:schemeClr val="hlink"/>
                </a:solidFill>
                <a:hlinkClick r:id="rId6"/>
              </a:rPr>
              <a:t>NHMRC</a:t>
            </a:r>
            <a:r>
              <a:rPr lang="en-GB"/>
              <a:t> guidance on high quality research (Aug 2025) - open science examples (p.16)</a:t>
            </a:r>
            <a:endParaRPr/>
          </a:p>
          <a:p>
            <a:pPr indent="-387350" lvl="0" marL="457200" rtl="0" algn="l">
              <a:spcBef>
                <a:spcPts val="0"/>
              </a:spcBef>
              <a:spcAft>
                <a:spcPts val="0"/>
              </a:spcAft>
              <a:buSzPts val="2500"/>
              <a:buChar char="-"/>
            </a:pPr>
            <a:r>
              <a:rPr lang="en-GB" u="sng">
                <a:solidFill>
                  <a:schemeClr val="hlink"/>
                </a:solidFill>
                <a:hlinkClick r:id="rId7"/>
              </a:rPr>
              <a:t>ARC</a:t>
            </a:r>
            <a:r>
              <a:rPr lang="en-GB"/>
              <a:t> Fair Data policy in 2026 per PID </a:t>
            </a:r>
            <a:r>
              <a:rPr lang="en-GB" u="sng">
                <a:solidFill>
                  <a:schemeClr val="hlink"/>
                </a:solidFill>
                <a:hlinkClick r:id="rId8"/>
              </a:rPr>
              <a:t>Action Plan</a:t>
            </a:r>
            <a:endParaRPr/>
          </a:p>
          <a:p>
            <a:pPr indent="-387350" lvl="0" marL="457200" rtl="0" algn="l">
              <a:spcBef>
                <a:spcPts val="0"/>
              </a:spcBef>
              <a:spcAft>
                <a:spcPts val="0"/>
              </a:spcAft>
              <a:buSzPts val="2500"/>
              <a:buChar char="-"/>
            </a:pPr>
            <a:r>
              <a:rPr lang="en-GB"/>
              <a:t>Digital Health CRC </a:t>
            </a:r>
            <a:r>
              <a:rPr lang="en-GB" u="sng">
                <a:solidFill>
                  <a:schemeClr val="hlink"/>
                </a:solidFill>
                <a:hlinkClick r:id="rId9"/>
              </a:rPr>
              <a:t>calls for</a:t>
            </a:r>
            <a:r>
              <a:rPr lang="en-GB"/>
              <a:t> coordinating effort to unlock value of national health data 2025</a:t>
            </a:r>
            <a:endParaRPr/>
          </a:p>
        </p:txBody>
      </p:sp>
      <p:sp>
        <p:nvSpPr>
          <p:cNvPr id="394" name="Google Shape;394;p47"/>
          <p:cNvSpPr txBox="1"/>
          <p:nvPr/>
        </p:nvSpPr>
        <p:spPr>
          <a:xfrm>
            <a:off x="7591975" y="1198725"/>
            <a:ext cx="3652200" cy="6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solidFill>
                <a:schemeClr val="dk1"/>
              </a:solidFill>
            </a:endParaRPr>
          </a:p>
        </p:txBody>
      </p:sp>
      <p:pic>
        <p:nvPicPr>
          <p:cNvPr id="395" name="Google Shape;395;p47" title="Screenshot 2025-09-23 at 4.53.25 pm.png"/>
          <p:cNvPicPr preferRelativeResize="0"/>
          <p:nvPr/>
        </p:nvPicPr>
        <p:blipFill>
          <a:blip r:embed="rId10">
            <a:alphaModFix/>
          </a:blip>
          <a:stretch>
            <a:fillRect/>
          </a:stretch>
        </p:blipFill>
        <p:spPr>
          <a:xfrm>
            <a:off x="8127950" y="2382588"/>
            <a:ext cx="3210053" cy="1838575"/>
          </a:xfrm>
          <a:prstGeom prst="rect">
            <a:avLst/>
          </a:prstGeom>
          <a:noFill/>
          <a:ln>
            <a:noFill/>
          </a:ln>
        </p:spPr>
      </p:pic>
      <p:pic>
        <p:nvPicPr>
          <p:cNvPr id="396" name="Google Shape;396;p47"/>
          <p:cNvPicPr preferRelativeResize="0"/>
          <p:nvPr/>
        </p:nvPicPr>
        <p:blipFill>
          <a:blip r:embed="rId11">
            <a:alphaModFix/>
          </a:blip>
          <a:stretch>
            <a:fillRect/>
          </a:stretch>
        </p:blipFill>
        <p:spPr>
          <a:xfrm>
            <a:off x="7711788" y="5702300"/>
            <a:ext cx="1114425" cy="1028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48"/>
          <p:cNvSpPr txBox="1"/>
          <p:nvPr>
            <p:ph idx="1" type="body"/>
          </p:nvPr>
        </p:nvSpPr>
        <p:spPr>
          <a:xfrm>
            <a:off x="470425" y="694600"/>
            <a:ext cx="53643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NHMRC guide for Culture Change to Open Science Aug 2025</a:t>
            </a:r>
            <a:endParaRPr/>
          </a:p>
        </p:txBody>
      </p:sp>
      <p:sp>
        <p:nvSpPr>
          <p:cNvPr id="403" name="Google Shape;403;p48"/>
          <p:cNvSpPr txBox="1"/>
          <p:nvPr>
            <p:ph idx="2" type="body"/>
          </p:nvPr>
        </p:nvSpPr>
        <p:spPr>
          <a:xfrm>
            <a:off x="292100" y="2528875"/>
            <a:ext cx="5428200" cy="33846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Make it possible - curate, store data</a:t>
            </a:r>
            <a:endParaRPr/>
          </a:p>
          <a:p>
            <a:pPr indent="0" lvl="0" marL="0" rtl="0" algn="l">
              <a:spcBef>
                <a:spcPts val="1000"/>
              </a:spcBef>
              <a:spcAft>
                <a:spcPts val="0"/>
              </a:spcAft>
              <a:buNone/>
            </a:pPr>
            <a:r>
              <a:rPr lang="en-GB"/>
              <a:t>Make it easy - “qualified </a:t>
            </a:r>
            <a:r>
              <a:rPr lang="en-GB" u="sng"/>
              <a:t>librarians</a:t>
            </a:r>
            <a:r>
              <a:rPr lang="en-GB"/>
              <a:t> to advise and support researchers inc …open science practices and data management”</a:t>
            </a:r>
            <a:endParaRPr/>
          </a:p>
          <a:p>
            <a:pPr indent="0" lvl="0" marL="0" rtl="0" algn="l">
              <a:spcBef>
                <a:spcPts val="1000"/>
              </a:spcBef>
              <a:spcAft>
                <a:spcPts val="0"/>
              </a:spcAft>
              <a:buNone/>
            </a:pPr>
            <a:r>
              <a:rPr lang="en-GB"/>
              <a:t>Make it normal - support open science</a:t>
            </a:r>
            <a:endParaRPr/>
          </a:p>
          <a:p>
            <a:pPr indent="0" lvl="0" marL="0" rtl="0" algn="l">
              <a:spcBef>
                <a:spcPts val="1000"/>
              </a:spcBef>
              <a:spcAft>
                <a:spcPts val="0"/>
              </a:spcAft>
              <a:buNone/>
            </a:pPr>
            <a:r>
              <a:rPr lang="en-GB"/>
              <a:t>Make it rewarding - incentives</a:t>
            </a:r>
            <a:endParaRPr/>
          </a:p>
          <a:p>
            <a:pPr indent="0" lvl="0" marL="0" rtl="0" algn="l">
              <a:spcBef>
                <a:spcPts val="1000"/>
              </a:spcBef>
              <a:spcAft>
                <a:spcPts val="0"/>
              </a:spcAft>
              <a:buNone/>
            </a:pPr>
            <a:r>
              <a:rPr lang="en-GB"/>
              <a:t>Make it required- “make data FAIR”</a:t>
            </a:r>
            <a:endParaRPr/>
          </a:p>
        </p:txBody>
      </p:sp>
      <p:pic>
        <p:nvPicPr>
          <p:cNvPr id="404" name="Google Shape;404;p48" title="Screenshot 2025-09-22 at 12.30.42 pm.png"/>
          <p:cNvPicPr preferRelativeResize="0"/>
          <p:nvPr/>
        </p:nvPicPr>
        <p:blipFill>
          <a:blip r:embed="rId3">
            <a:alphaModFix/>
          </a:blip>
          <a:stretch>
            <a:fillRect/>
          </a:stretch>
        </p:blipFill>
        <p:spPr>
          <a:xfrm>
            <a:off x="5676800" y="903087"/>
            <a:ext cx="6659251" cy="5556676"/>
          </a:xfrm>
          <a:prstGeom prst="rect">
            <a:avLst/>
          </a:prstGeom>
          <a:noFill/>
          <a:ln>
            <a:noFill/>
          </a:ln>
        </p:spPr>
      </p:pic>
      <p:sp>
        <p:nvSpPr>
          <p:cNvPr id="405" name="Google Shape;405;p48"/>
          <p:cNvSpPr txBox="1"/>
          <p:nvPr/>
        </p:nvSpPr>
        <p:spPr>
          <a:xfrm>
            <a:off x="1934175" y="6227350"/>
            <a:ext cx="7798800" cy="52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a:solidFill>
                  <a:schemeClr val="dk1"/>
                </a:solidFill>
              </a:rPr>
              <a:t>Source: </a:t>
            </a:r>
            <a:r>
              <a:rPr lang="en-GB" sz="1500" u="sng">
                <a:solidFill>
                  <a:schemeClr val="hlink"/>
                </a:solidFill>
                <a:hlinkClick r:id="rId4"/>
              </a:rPr>
              <a:t>NHMRC Good Institutional Practice Guide</a:t>
            </a:r>
            <a:r>
              <a:rPr lang="en-GB" sz="1500">
                <a:solidFill>
                  <a:srgbClr val="000027"/>
                </a:solidFill>
              </a:rPr>
              <a:t> 2025, p.16</a:t>
            </a:r>
            <a:endParaRPr sz="1500">
              <a:solidFill>
                <a:srgbClr val="000027"/>
              </a:solidFill>
            </a:endParaRPr>
          </a:p>
          <a:p>
            <a:pPr indent="0" lvl="0" marL="0" rtl="0" algn="l">
              <a:spcBef>
                <a:spcPts val="0"/>
              </a:spcBef>
              <a:spcAft>
                <a:spcPts val="0"/>
              </a:spcAft>
              <a:buNone/>
            </a:pPr>
            <a:r>
              <a:t/>
            </a:r>
            <a:endParaRPr sz="3500">
              <a:solidFill>
                <a:schemeClr val="dk1"/>
              </a:solidFill>
            </a:endParaRPr>
          </a:p>
        </p:txBody>
      </p:sp>
      <p:pic>
        <p:nvPicPr>
          <p:cNvPr id="406" name="Google Shape;406;p48"/>
          <p:cNvPicPr preferRelativeResize="0"/>
          <p:nvPr/>
        </p:nvPicPr>
        <p:blipFill>
          <a:blip r:embed="rId5">
            <a:alphaModFix/>
          </a:blip>
          <a:stretch>
            <a:fillRect/>
          </a:stretch>
        </p:blipFill>
        <p:spPr>
          <a:xfrm>
            <a:off x="10745563" y="230200"/>
            <a:ext cx="997425" cy="904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9"/>
          <p:cNvSpPr txBox="1"/>
          <p:nvPr>
            <p:ph idx="1" type="body"/>
          </p:nvPr>
        </p:nvSpPr>
        <p:spPr>
          <a:xfrm>
            <a:off x="9280700" y="2995663"/>
            <a:ext cx="2420100" cy="11160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0"/>
              </a:spcBef>
              <a:spcAft>
                <a:spcPts val="0"/>
              </a:spcAft>
              <a:buClr>
                <a:srgbClr val="404041"/>
              </a:buClr>
              <a:buSzPts val="2800"/>
              <a:buNone/>
            </a:pPr>
            <a:r>
              <a:rPr b="1" lang="en-GB" sz="3500">
                <a:solidFill>
                  <a:schemeClr val="dk1"/>
                </a:solidFill>
              </a:rPr>
              <a:t>FAIR</a:t>
            </a:r>
            <a:r>
              <a:rPr lang="en-GB" sz="3500">
                <a:solidFill>
                  <a:schemeClr val="dk1"/>
                </a:solidFill>
              </a:rPr>
              <a:t> </a:t>
            </a:r>
            <a:r>
              <a:rPr lang="en-GB"/>
              <a:t>&amp;</a:t>
            </a:r>
            <a:r>
              <a:rPr lang="en-GB" sz="3500">
                <a:solidFill>
                  <a:schemeClr val="dk1"/>
                </a:solidFill>
              </a:rPr>
              <a:t> </a:t>
            </a:r>
            <a:r>
              <a:rPr b="1" lang="en-GB" sz="3500">
                <a:solidFill>
                  <a:schemeClr val="dk1"/>
                </a:solidFill>
              </a:rPr>
              <a:t>CARE </a:t>
            </a:r>
            <a:r>
              <a:rPr lang="en-GB" sz="3500">
                <a:solidFill>
                  <a:schemeClr val="dk1"/>
                </a:solidFill>
              </a:rPr>
              <a:t>Principles </a:t>
            </a:r>
            <a:endParaRPr sz="3500">
              <a:solidFill>
                <a:schemeClr val="dk1"/>
              </a:solidFill>
            </a:endParaRPr>
          </a:p>
        </p:txBody>
      </p:sp>
      <p:pic>
        <p:nvPicPr>
          <p:cNvPr id="413" name="Google Shape;413;p49"/>
          <p:cNvPicPr preferRelativeResize="0"/>
          <p:nvPr/>
        </p:nvPicPr>
        <p:blipFill rotWithShape="1">
          <a:blip r:embed="rId3">
            <a:alphaModFix/>
          </a:blip>
          <a:srcRect b="0" l="0" r="0" t="0"/>
          <a:stretch/>
        </p:blipFill>
        <p:spPr>
          <a:xfrm>
            <a:off x="377225" y="284825"/>
            <a:ext cx="8497649" cy="6343924"/>
          </a:xfrm>
          <a:prstGeom prst="rect">
            <a:avLst/>
          </a:prstGeom>
          <a:noFill/>
          <a:ln>
            <a:noFill/>
          </a:ln>
        </p:spPr>
      </p:pic>
      <p:pic>
        <p:nvPicPr>
          <p:cNvPr id="414" name="Google Shape;414;p49"/>
          <p:cNvPicPr preferRelativeResize="0"/>
          <p:nvPr/>
        </p:nvPicPr>
        <p:blipFill rotWithShape="1">
          <a:blip r:embed="rId4">
            <a:alphaModFix/>
          </a:blip>
          <a:srcRect b="159" l="0" r="0" t="169"/>
          <a:stretch/>
        </p:blipFill>
        <p:spPr>
          <a:xfrm>
            <a:off x="9261571" y="2003686"/>
            <a:ext cx="1951324" cy="634349"/>
          </a:xfrm>
          <a:prstGeom prst="rect">
            <a:avLst/>
          </a:prstGeom>
          <a:noFill/>
          <a:ln>
            <a:noFill/>
          </a:ln>
        </p:spPr>
      </p:pic>
      <p:sp>
        <p:nvSpPr>
          <p:cNvPr id="415" name="Google Shape;415;p49"/>
          <p:cNvSpPr txBox="1"/>
          <p:nvPr/>
        </p:nvSpPr>
        <p:spPr>
          <a:xfrm>
            <a:off x="8821425" y="4936650"/>
            <a:ext cx="3260700" cy="155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chemeClr val="dk1"/>
                </a:solidFill>
              </a:rPr>
              <a:t>Globally collaborative (FA)</a:t>
            </a:r>
            <a:endParaRPr sz="2400">
              <a:solidFill>
                <a:schemeClr val="dk1"/>
              </a:solidFill>
            </a:endParaRPr>
          </a:p>
          <a:p>
            <a:pPr indent="0" lvl="0" marL="0" rtl="0" algn="l">
              <a:spcBef>
                <a:spcPts val="0"/>
              </a:spcBef>
              <a:spcAft>
                <a:spcPts val="0"/>
              </a:spcAft>
              <a:buNone/>
            </a:pPr>
            <a:r>
              <a:rPr lang="en-GB" sz="2400">
                <a:solidFill>
                  <a:schemeClr val="dk1"/>
                </a:solidFill>
              </a:rPr>
              <a:t>Cross - disciplinary (IR)</a:t>
            </a:r>
            <a:endParaRPr sz="2400">
              <a:solidFill>
                <a:schemeClr val="dk1"/>
              </a:solidFill>
            </a:endParaRPr>
          </a:p>
        </p:txBody>
      </p:sp>
      <p:pic>
        <p:nvPicPr>
          <p:cNvPr id="416" name="Google Shape;416;p49"/>
          <p:cNvPicPr preferRelativeResize="0"/>
          <p:nvPr/>
        </p:nvPicPr>
        <p:blipFill>
          <a:blip r:embed="rId5">
            <a:alphaModFix/>
          </a:blip>
          <a:stretch>
            <a:fillRect/>
          </a:stretch>
        </p:blipFill>
        <p:spPr>
          <a:xfrm>
            <a:off x="10858500" y="682638"/>
            <a:ext cx="997425" cy="904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0"/>
          <p:cNvSpPr/>
          <p:nvPr/>
        </p:nvSpPr>
        <p:spPr>
          <a:xfrm>
            <a:off x="4252125" y="3138550"/>
            <a:ext cx="6574500" cy="3122400"/>
          </a:xfrm>
          <a:prstGeom prst="rect">
            <a:avLst/>
          </a:prstGeom>
          <a:noFill/>
          <a:ln cap="flat" cmpd="sng" w="1905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3" name="Google Shape;423;p50"/>
          <p:cNvSpPr txBox="1"/>
          <p:nvPr>
            <p:ph idx="1" type="body"/>
          </p:nvPr>
        </p:nvSpPr>
        <p:spPr>
          <a:xfrm>
            <a:off x="5894984" y="1170199"/>
            <a:ext cx="5003700" cy="8619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800"/>
              <a:buNone/>
            </a:pPr>
            <a:r>
              <a:rPr lang="en-GB"/>
              <a:t>1.About the ARDC</a:t>
            </a:r>
            <a:endParaRPr/>
          </a:p>
        </p:txBody>
      </p:sp>
      <p:sp>
        <p:nvSpPr>
          <p:cNvPr id="424" name="Google Shape;424;p50"/>
          <p:cNvSpPr txBox="1"/>
          <p:nvPr>
            <p:ph idx="2" type="body"/>
          </p:nvPr>
        </p:nvSpPr>
        <p:spPr>
          <a:xfrm>
            <a:off x="5894984" y="1860261"/>
            <a:ext cx="5077500" cy="827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1000"/>
              </a:spcBef>
              <a:spcAft>
                <a:spcPts val="0"/>
              </a:spcAft>
              <a:buClr>
                <a:srgbClr val="404041"/>
              </a:buClr>
              <a:buSzPts val="2000"/>
              <a:buNone/>
            </a:pPr>
            <a:r>
              <a:rPr lang="en-GB"/>
              <a:t>The ARDC is Australia’s leading research data infrastructure facility.</a:t>
            </a:r>
            <a:endParaRPr/>
          </a:p>
        </p:txBody>
      </p:sp>
      <p:pic>
        <p:nvPicPr>
          <p:cNvPr descr="Two men standing together&#10;&#10;Description automatically generated" id="425" name="Google Shape;425;p50"/>
          <p:cNvPicPr preferRelativeResize="0"/>
          <p:nvPr>
            <p:ph idx="3" type="pic"/>
          </p:nvPr>
        </p:nvPicPr>
        <p:blipFill rotWithShape="1">
          <a:blip r:embed="rId3">
            <a:alphaModFix/>
          </a:blip>
          <a:srcRect b="0" l="11246" r="12452" t="0"/>
          <a:stretch/>
        </p:blipFill>
        <p:spPr>
          <a:xfrm>
            <a:off x="2664425" y="4836150"/>
            <a:ext cx="2243649" cy="1727900"/>
          </a:xfrm>
          <a:prstGeom prst="rect">
            <a:avLst/>
          </a:prstGeom>
          <a:solidFill>
            <a:srgbClr val="D0CECE"/>
          </a:solidFill>
          <a:ln>
            <a:noFill/>
          </a:ln>
        </p:spPr>
      </p:pic>
      <p:pic>
        <p:nvPicPr>
          <p:cNvPr descr="A person speaking into a microphone&#10;&#10;Description automatically generated" id="426" name="Google Shape;426;p50"/>
          <p:cNvPicPr preferRelativeResize="0"/>
          <p:nvPr>
            <p:ph idx="4" type="pic"/>
          </p:nvPr>
        </p:nvPicPr>
        <p:blipFill rotWithShape="1">
          <a:blip r:embed="rId4">
            <a:alphaModFix/>
          </a:blip>
          <a:srcRect b="4350" l="14198" r="6082" t="10514"/>
          <a:stretch/>
        </p:blipFill>
        <p:spPr>
          <a:xfrm>
            <a:off x="2664425" y="732950"/>
            <a:ext cx="2663325" cy="3885675"/>
          </a:xfrm>
          <a:prstGeom prst="rect">
            <a:avLst/>
          </a:prstGeom>
          <a:solidFill>
            <a:srgbClr val="D0CECE"/>
          </a:solidFill>
          <a:ln>
            <a:noFill/>
          </a:ln>
        </p:spPr>
      </p:pic>
      <p:pic>
        <p:nvPicPr>
          <p:cNvPr descr="A person sitting in a chair&#10;&#10;Description automatically generated" id="427" name="Google Shape;427;p50"/>
          <p:cNvPicPr preferRelativeResize="0"/>
          <p:nvPr>
            <p:ph idx="5" type="pic"/>
          </p:nvPr>
        </p:nvPicPr>
        <p:blipFill rotWithShape="1">
          <a:blip r:embed="rId5">
            <a:alphaModFix/>
          </a:blip>
          <a:srcRect b="10559" l="9810" r="13957" t="3166"/>
          <a:stretch/>
        </p:blipFill>
        <p:spPr>
          <a:xfrm>
            <a:off x="322725" y="1412875"/>
            <a:ext cx="2096950" cy="2121925"/>
          </a:xfrm>
          <a:prstGeom prst="rect">
            <a:avLst/>
          </a:prstGeom>
          <a:solidFill>
            <a:srgbClr val="D0CECE"/>
          </a:solidFill>
          <a:ln>
            <a:noFill/>
          </a:ln>
        </p:spPr>
      </p:pic>
      <p:pic>
        <p:nvPicPr>
          <p:cNvPr descr="A group of people sitting at a table with laptops&#10;&#10;Description automatically generated" id="428" name="Google Shape;428;p50"/>
          <p:cNvPicPr preferRelativeResize="0"/>
          <p:nvPr>
            <p:ph idx="6" type="pic"/>
          </p:nvPr>
        </p:nvPicPr>
        <p:blipFill rotWithShape="1">
          <a:blip r:embed="rId6">
            <a:alphaModFix/>
          </a:blip>
          <a:srcRect b="20620" l="0" r="0" t="10895"/>
          <a:stretch/>
        </p:blipFill>
        <p:spPr>
          <a:xfrm>
            <a:off x="965500" y="3799475"/>
            <a:ext cx="1454175" cy="1623349"/>
          </a:xfrm>
          <a:prstGeom prst="rect">
            <a:avLst/>
          </a:prstGeom>
          <a:solidFill>
            <a:srgbClr val="D0CECE"/>
          </a:solidFill>
          <a:ln>
            <a:noFill/>
          </a:ln>
        </p:spPr>
      </p:pic>
      <p:sp>
        <p:nvSpPr>
          <p:cNvPr id="429" name="Google Shape;429;p50"/>
          <p:cNvSpPr txBox="1"/>
          <p:nvPr>
            <p:ph idx="2" type="body"/>
          </p:nvPr>
        </p:nvSpPr>
        <p:spPr>
          <a:xfrm>
            <a:off x="5894984" y="3429056"/>
            <a:ext cx="3931800" cy="9399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04041"/>
              </a:buClr>
              <a:buSzPts val="2000"/>
              <a:buNone/>
            </a:pPr>
            <a:r>
              <a:rPr b="1" lang="en-GB" sz="2200"/>
              <a:t>Our Purpose</a:t>
            </a:r>
            <a:endParaRPr b="1" sz="2200"/>
          </a:p>
          <a:p>
            <a:pPr indent="0" lvl="0" marL="0" rtl="0" algn="l">
              <a:lnSpc>
                <a:spcPct val="100000"/>
              </a:lnSpc>
              <a:spcBef>
                <a:spcPts val="500"/>
              </a:spcBef>
              <a:spcAft>
                <a:spcPts val="0"/>
              </a:spcAft>
              <a:buClr>
                <a:srgbClr val="404041"/>
              </a:buClr>
              <a:buSzPts val="2000"/>
              <a:buNone/>
            </a:pPr>
            <a:r>
              <a:rPr lang="en-GB" sz="1800">
                <a:latin typeface="Arial"/>
                <a:ea typeface="Arial"/>
                <a:cs typeface="Arial"/>
                <a:sym typeface="Arial"/>
              </a:rPr>
              <a:t>To provide Australian researchers with competitive advantage through data.</a:t>
            </a:r>
            <a:endParaRPr sz="2300">
              <a:latin typeface="Arial"/>
              <a:ea typeface="Arial"/>
              <a:cs typeface="Arial"/>
              <a:sym typeface="Arial"/>
            </a:endParaRPr>
          </a:p>
        </p:txBody>
      </p:sp>
      <p:sp>
        <p:nvSpPr>
          <p:cNvPr id="430" name="Google Shape;430;p50"/>
          <p:cNvSpPr txBox="1"/>
          <p:nvPr/>
        </p:nvSpPr>
        <p:spPr>
          <a:xfrm>
            <a:off x="5894984" y="4670538"/>
            <a:ext cx="4351200" cy="1299900"/>
          </a:xfrm>
          <a:prstGeom prst="rect">
            <a:avLst/>
          </a:prstGeom>
          <a:noFill/>
          <a:ln>
            <a:noFill/>
          </a:ln>
        </p:spPr>
        <p:txBody>
          <a:bodyPr anchorCtr="0" anchor="t" bIns="0" lIns="0" spcFirstLastPara="1" rIns="0" wrap="square" tIns="0">
            <a:noAutofit/>
          </a:bodyPr>
          <a:lstStyle/>
          <a:p>
            <a:pPr indent="0" lvl="0" marL="0" rtl="0" algn="l">
              <a:spcBef>
                <a:spcPts val="1000"/>
              </a:spcBef>
              <a:spcAft>
                <a:spcPts val="0"/>
              </a:spcAft>
              <a:buNone/>
            </a:pPr>
            <a:r>
              <a:rPr b="1" lang="en-GB" sz="2200">
                <a:solidFill>
                  <a:schemeClr val="dk1"/>
                </a:solidFill>
              </a:rPr>
              <a:t>Our Mission</a:t>
            </a:r>
            <a:endParaRPr b="1" sz="2200">
              <a:solidFill>
                <a:schemeClr val="dk1"/>
              </a:solidFill>
            </a:endParaRPr>
          </a:p>
          <a:p>
            <a:pPr indent="0" lvl="0" marL="0" rtl="0" algn="l">
              <a:spcBef>
                <a:spcPts val="500"/>
              </a:spcBef>
              <a:spcAft>
                <a:spcPts val="0"/>
              </a:spcAft>
              <a:buNone/>
            </a:pPr>
            <a:r>
              <a:rPr lang="en-GB" sz="1800">
                <a:solidFill>
                  <a:schemeClr val="dk1"/>
                </a:solidFill>
              </a:rPr>
              <a:t>To accelerate research and innovation by driving excellence in the creation, analysis and retention of high‑quality data assets.</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1"/>
          <p:cNvSpPr txBox="1"/>
          <p:nvPr>
            <p:ph idx="1" type="body"/>
          </p:nvPr>
        </p:nvSpPr>
        <p:spPr>
          <a:xfrm>
            <a:off x="554423" y="1238400"/>
            <a:ext cx="5003700" cy="3489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800"/>
              <a:buNone/>
            </a:pPr>
            <a:r>
              <a:rPr lang="en-GB" sz="3500"/>
              <a:t>Members</a:t>
            </a:r>
            <a:endParaRPr sz="3500"/>
          </a:p>
        </p:txBody>
      </p:sp>
      <p:pic>
        <p:nvPicPr>
          <p:cNvPr id="437" name="Google Shape;437;p51" title="About ARDC_Members 1-7-25 - Slide.jpg"/>
          <p:cNvPicPr preferRelativeResize="0"/>
          <p:nvPr/>
        </p:nvPicPr>
        <p:blipFill rotWithShape="1">
          <a:blip r:embed="rId3">
            <a:alphaModFix/>
          </a:blip>
          <a:srcRect b="583" l="0" r="0" t="573"/>
          <a:stretch/>
        </p:blipFill>
        <p:spPr>
          <a:xfrm>
            <a:off x="393875" y="1910800"/>
            <a:ext cx="5157925" cy="4248624"/>
          </a:xfrm>
          <a:prstGeom prst="rect">
            <a:avLst/>
          </a:prstGeom>
          <a:noFill/>
          <a:ln>
            <a:noFill/>
          </a:ln>
        </p:spPr>
      </p:pic>
      <p:pic>
        <p:nvPicPr>
          <p:cNvPr id="438" name="Google Shape;438;p51"/>
          <p:cNvPicPr preferRelativeResize="0"/>
          <p:nvPr/>
        </p:nvPicPr>
        <p:blipFill rotWithShape="1">
          <a:blip r:embed="rId4">
            <a:alphaModFix/>
          </a:blip>
          <a:srcRect b="2299" l="0" r="0" t="2299"/>
          <a:stretch/>
        </p:blipFill>
        <p:spPr>
          <a:xfrm>
            <a:off x="5827092" y="0"/>
            <a:ext cx="5777534" cy="68579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2"/>
          <p:cNvSpPr/>
          <p:nvPr/>
        </p:nvSpPr>
        <p:spPr>
          <a:xfrm>
            <a:off x="6154663" y="2884500"/>
            <a:ext cx="1716000" cy="686400"/>
          </a:xfrm>
          <a:prstGeom prst="flowChartAlternateProcess">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45" name="Google Shape;445;p52"/>
          <p:cNvSpPr/>
          <p:nvPr/>
        </p:nvSpPr>
        <p:spPr>
          <a:xfrm>
            <a:off x="5791975" y="565175"/>
            <a:ext cx="3302400" cy="701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800">
                <a:solidFill>
                  <a:schemeClr val="dk1"/>
                </a:solidFill>
                <a:latin typeface="Calibri"/>
                <a:ea typeface="Calibri"/>
                <a:cs typeface="Calibri"/>
                <a:sym typeface="Calibri"/>
              </a:rPr>
              <a:t>Health &amp; Medical</a:t>
            </a:r>
            <a:endParaRPr>
              <a:latin typeface="Calibri"/>
              <a:ea typeface="Calibri"/>
              <a:cs typeface="Calibri"/>
              <a:sym typeface="Calibri"/>
            </a:endParaRPr>
          </a:p>
        </p:txBody>
      </p:sp>
      <p:sp>
        <p:nvSpPr>
          <p:cNvPr id="446" name="Google Shape;446;p52"/>
          <p:cNvSpPr/>
          <p:nvPr/>
        </p:nvSpPr>
        <p:spPr>
          <a:xfrm>
            <a:off x="9766125" y="2884500"/>
            <a:ext cx="1944300" cy="621300"/>
          </a:xfrm>
          <a:prstGeom prst="flowChartAlternateProcess">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47" name="Google Shape;447;p52"/>
          <p:cNvSpPr/>
          <p:nvPr/>
        </p:nvSpPr>
        <p:spPr>
          <a:xfrm>
            <a:off x="10083711" y="4605425"/>
            <a:ext cx="1579200" cy="686400"/>
          </a:xfrm>
          <a:prstGeom prst="flowChartAlternateProcess">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48" name="Google Shape;448;p52"/>
          <p:cNvSpPr/>
          <p:nvPr/>
        </p:nvSpPr>
        <p:spPr>
          <a:xfrm>
            <a:off x="4233413" y="4605425"/>
            <a:ext cx="1672800" cy="686400"/>
          </a:xfrm>
          <a:prstGeom prst="flowChartAlternateProcess">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49" name="Google Shape;449;p52"/>
          <p:cNvSpPr/>
          <p:nvPr/>
        </p:nvSpPr>
        <p:spPr>
          <a:xfrm>
            <a:off x="6796975" y="5468525"/>
            <a:ext cx="1884300" cy="686400"/>
          </a:xfrm>
          <a:prstGeom prst="flowChartAlternateProcess">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50" name="Google Shape;450;p52"/>
          <p:cNvSpPr/>
          <p:nvPr/>
        </p:nvSpPr>
        <p:spPr>
          <a:xfrm>
            <a:off x="532700" y="5576850"/>
            <a:ext cx="2286600" cy="641100"/>
          </a:xfrm>
          <a:prstGeom prst="flowChartAlternateProcess">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51" name="Google Shape;451;p52"/>
          <p:cNvSpPr/>
          <p:nvPr/>
        </p:nvSpPr>
        <p:spPr>
          <a:xfrm>
            <a:off x="391850" y="1756025"/>
            <a:ext cx="11456794" cy="4733805"/>
          </a:xfrm>
          <a:custGeom>
            <a:rect b="b" l="l" r="r" t="t"/>
            <a:pathLst>
              <a:path extrusionOk="0" h="141890" w="341586">
                <a:moveTo>
                  <a:pt x="219" y="0"/>
                </a:moveTo>
                <a:lnTo>
                  <a:pt x="340929" y="0"/>
                </a:lnTo>
                <a:lnTo>
                  <a:pt x="341586" y="116928"/>
                </a:lnTo>
                <a:lnTo>
                  <a:pt x="256409" y="116271"/>
                </a:lnTo>
                <a:lnTo>
                  <a:pt x="256409" y="141890"/>
                </a:lnTo>
                <a:lnTo>
                  <a:pt x="0" y="141890"/>
                </a:lnTo>
                <a:close/>
              </a:path>
            </a:pathLst>
          </a:custGeom>
          <a:noFill/>
          <a:ln cap="flat" cmpd="sng" w="9525">
            <a:solidFill>
              <a:srgbClr val="9A9B9F"/>
            </a:solidFill>
            <a:prstDash val="solid"/>
            <a:round/>
            <a:headEnd len="med" w="med" type="none"/>
            <a:tailEnd len="med" w="med" type="none"/>
          </a:ln>
        </p:spPr>
      </p:sp>
      <p:pic>
        <p:nvPicPr>
          <p:cNvPr id="452" name="Google Shape;452;p52"/>
          <p:cNvPicPr preferRelativeResize="0"/>
          <p:nvPr/>
        </p:nvPicPr>
        <p:blipFill rotWithShape="1">
          <a:blip r:embed="rId3">
            <a:alphaModFix/>
          </a:blip>
          <a:srcRect b="6769" l="74562" r="6013" t="86268"/>
          <a:stretch/>
        </p:blipFill>
        <p:spPr>
          <a:xfrm>
            <a:off x="9287196" y="5854471"/>
            <a:ext cx="2423074" cy="488500"/>
          </a:xfrm>
          <a:prstGeom prst="rect">
            <a:avLst/>
          </a:prstGeom>
          <a:noFill/>
          <a:ln>
            <a:noFill/>
          </a:ln>
        </p:spPr>
      </p:pic>
      <p:pic>
        <p:nvPicPr>
          <p:cNvPr id="453" name="Google Shape;453;p52"/>
          <p:cNvPicPr preferRelativeResize="0"/>
          <p:nvPr/>
        </p:nvPicPr>
        <p:blipFill rotWithShape="1">
          <a:blip r:embed="rId4">
            <a:alphaModFix/>
          </a:blip>
          <a:srcRect b="0" l="0" r="0" t="0"/>
          <a:stretch/>
        </p:blipFill>
        <p:spPr>
          <a:xfrm>
            <a:off x="765410" y="4684213"/>
            <a:ext cx="1090146" cy="514793"/>
          </a:xfrm>
          <a:prstGeom prst="rect">
            <a:avLst/>
          </a:prstGeom>
          <a:noFill/>
          <a:ln>
            <a:noFill/>
          </a:ln>
        </p:spPr>
      </p:pic>
      <p:pic>
        <p:nvPicPr>
          <p:cNvPr descr="A black background with blue text&#10;&#10;Description automatically generated" id="454" name="Google Shape;454;p52"/>
          <p:cNvPicPr preferRelativeResize="0"/>
          <p:nvPr/>
        </p:nvPicPr>
        <p:blipFill rotWithShape="1">
          <a:blip r:embed="rId5">
            <a:alphaModFix/>
          </a:blip>
          <a:srcRect b="0" l="0" r="0" t="0"/>
          <a:stretch/>
        </p:blipFill>
        <p:spPr>
          <a:xfrm>
            <a:off x="6134811" y="4665043"/>
            <a:ext cx="1449371" cy="641034"/>
          </a:xfrm>
          <a:prstGeom prst="rect">
            <a:avLst/>
          </a:prstGeom>
          <a:noFill/>
          <a:ln>
            <a:noFill/>
          </a:ln>
        </p:spPr>
      </p:pic>
      <p:pic>
        <p:nvPicPr>
          <p:cNvPr id="455" name="Google Shape;455;p52"/>
          <p:cNvPicPr preferRelativeResize="0"/>
          <p:nvPr/>
        </p:nvPicPr>
        <p:blipFill>
          <a:blip r:embed="rId6">
            <a:alphaModFix/>
          </a:blip>
          <a:stretch>
            <a:fillRect/>
          </a:stretch>
        </p:blipFill>
        <p:spPr>
          <a:xfrm>
            <a:off x="4403850" y="4754975"/>
            <a:ext cx="1271026" cy="432925"/>
          </a:xfrm>
          <a:prstGeom prst="rect">
            <a:avLst/>
          </a:prstGeom>
          <a:noFill/>
          <a:ln>
            <a:noFill/>
          </a:ln>
        </p:spPr>
      </p:pic>
      <p:pic>
        <p:nvPicPr>
          <p:cNvPr descr="A black background with white text&#10;&#10;Description automatically generated" id="456" name="Google Shape;456;p52"/>
          <p:cNvPicPr preferRelativeResize="0"/>
          <p:nvPr/>
        </p:nvPicPr>
        <p:blipFill rotWithShape="1">
          <a:blip r:embed="rId7">
            <a:alphaModFix/>
          </a:blip>
          <a:srcRect b="0" l="0" r="0" t="0"/>
          <a:stretch/>
        </p:blipFill>
        <p:spPr>
          <a:xfrm>
            <a:off x="8093436" y="4740352"/>
            <a:ext cx="1672680" cy="480474"/>
          </a:xfrm>
          <a:prstGeom prst="rect">
            <a:avLst/>
          </a:prstGeom>
          <a:noFill/>
          <a:ln>
            <a:noFill/>
          </a:ln>
        </p:spPr>
      </p:pic>
      <p:pic>
        <p:nvPicPr>
          <p:cNvPr descr="A close-up of a logo&#10;&#10;Description automatically generated" id="457" name="Google Shape;457;p52"/>
          <p:cNvPicPr preferRelativeResize="0"/>
          <p:nvPr/>
        </p:nvPicPr>
        <p:blipFill rotWithShape="1">
          <a:blip r:embed="rId8">
            <a:alphaModFix/>
          </a:blip>
          <a:srcRect b="0" l="0" r="0" t="0"/>
          <a:stretch/>
        </p:blipFill>
        <p:spPr>
          <a:xfrm>
            <a:off x="10275369" y="4636458"/>
            <a:ext cx="1197398" cy="617750"/>
          </a:xfrm>
          <a:prstGeom prst="rect">
            <a:avLst/>
          </a:prstGeom>
          <a:noFill/>
          <a:ln>
            <a:noFill/>
          </a:ln>
        </p:spPr>
      </p:pic>
      <p:pic>
        <p:nvPicPr>
          <p:cNvPr descr="A blue and black logo&#10;&#10;Description automatically generated" id="458" name="Google Shape;458;p52"/>
          <p:cNvPicPr preferRelativeResize="0"/>
          <p:nvPr/>
        </p:nvPicPr>
        <p:blipFill rotWithShape="1">
          <a:blip r:embed="rId9">
            <a:alphaModFix/>
          </a:blip>
          <a:srcRect b="0" l="0" r="0" t="0"/>
          <a:stretch/>
        </p:blipFill>
        <p:spPr>
          <a:xfrm>
            <a:off x="4722734" y="5650089"/>
            <a:ext cx="1884147" cy="480464"/>
          </a:xfrm>
          <a:prstGeom prst="rect">
            <a:avLst/>
          </a:prstGeom>
          <a:noFill/>
          <a:ln>
            <a:noFill/>
          </a:ln>
        </p:spPr>
      </p:pic>
      <p:pic>
        <p:nvPicPr>
          <p:cNvPr descr="A black background with grey text&#10;&#10;Description automatically generated" id="459" name="Google Shape;459;p52"/>
          <p:cNvPicPr preferRelativeResize="0"/>
          <p:nvPr/>
        </p:nvPicPr>
        <p:blipFill rotWithShape="1">
          <a:blip r:embed="rId10">
            <a:alphaModFix/>
          </a:blip>
          <a:srcRect b="0" l="0" r="0" t="0"/>
          <a:stretch/>
        </p:blipFill>
        <p:spPr>
          <a:xfrm>
            <a:off x="7069643" y="5623326"/>
            <a:ext cx="1368607" cy="523494"/>
          </a:xfrm>
          <a:prstGeom prst="rect">
            <a:avLst/>
          </a:prstGeom>
          <a:noFill/>
          <a:ln>
            <a:noFill/>
          </a:ln>
        </p:spPr>
      </p:pic>
      <p:pic>
        <p:nvPicPr>
          <p:cNvPr descr="A close up of a logo&#10;&#10;Description automatically generated" id="460" name="Google Shape;460;p52"/>
          <p:cNvPicPr preferRelativeResize="0"/>
          <p:nvPr/>
        </p:nvPicPr>
        <p:blipFill rotWithShape="1">
          <a:blip r:embed="rId11">
            <a:alphaModFix/>
          </a:blip>
          <a:srcRect b="0" l="0" r="0" t="0"/>
          <a:stretch/>
        </p:blipFill>
        <p:spPr>
          <a:xfrm>
            <a:off x="765410" y="5585332"/>
            <a:ext cx="1834481" cy="583429"/>
          </a:xfrm>
          <a:prstGeom prst="rect">
            <a:avLst/>
          </a:prstGeom>
          <a:noFill/>
          <a:ln>
            <a:noFill/>
          </a:ln>
        </p:spPr>
      </p:pic>
      <p:pic>
        <p:nvPicPr>
          <p:cNvPr descr="A close up of a logo&#10;&#10;Description automatically generated" id="461" name="Google Shape;461;p52"/>
          <p:cNvPicPr preferRelativeResize="0"/>
          <p:nvPr/>
        </p:nvPicPr>
        <p:blipFill rotWithShape="1">
          <a:blip r:embed="rId12">
            <a:alphaModFix/>
          </a:blip>
          <a:srcRect b="0" l="0" r="0" t="0"/>
          <a:stretch/>
        </p:blipFill>
        <p:spPr>
          <a:xfrm>
            <a:off x="6296245" y="3031548"/>
            <a:ext cx="1368593" cy="446152"/>
          </a:xfrm>
          <a:prstGeom prst="rect">
            <a:avLst/>
          </a:prstGeom>
          <a:noFill/>
          <a:ln>
            <a:noFill/>
          </a:ln>
        </p:spPr>
      </p:pic>
      <p:pic>
        <p:nvPicPr>
          <p:cNvPr descr="A logo with blue letters&#10;&#10;Description automatically generated" id="462" name="Google Shape;462;p52"/>
          <p:cNvPicPr preferRelativeResize="0"/>
          <p:nvPr/>
        </p:nvPicPr>
        <p:blipFill rotWithShape="1">
          <a:blip r:embed="rId13">
            <a:alphaModFix/>
          </a:blip>
          <a:srcRect b="0" l="0" r="0" t="0"/>
          <a:stretch/>
        </p:blipFill>
        <p:spPr>
          <a:xfrm>
            <a:off x="8082826" y="2847985"/>
            <a:ext cx="1391329" cy="514792"/>
          </a:xfrm>
          <a:prstGeom prst="rect">
            <a:avLst/>
          </a:prstGeom>
          <a:noFill/>
          <a:ln>
            <a:noFill/>
          </a:ln>
        </p:spPr>
      </p:pic>
      <p:pic>
        <p:nvPicPr>
          <p:cNvPr descr="A black background with blue and green text&#10;&#10;Description automatically generated" id="463" name="Google Shape;463;p52"/>
          <p:cNvPicPr preferRelativeResize="0"/>
          <p:nvPr/>
        </p:nvPicPr>
        <p:blipFill rotWithShape="1">
          <a:blip r:embed="rId14">
            <a:alphaModFix/>
          </a:blip>
          <a:srcRect b="0" l="0" r="0" t="0"/>
          <a:stretch/>
        </p:blipFill>
        <p:spPr>
          <a:xfrm>
            <a:off x="9892144" y="2944457"/>
            <a:ext cx="1580629" cy="446157"/>
          </a:xfrm>
          <a:prstGeom prst="rect">
            <a:avLst/>
          </a:prstGeom>
          <a:noFill/>
          <a:ln>
            <a:noFill/>
          </a:ln>
        </p:spPr>
      </p:pic>
      <p:pic>
        <p:nvPicPr>
          <p:cNvPr descr="A grey and pink logo&#10;&#10;Description automatically generated" id="464" name="Google Shape;464;p52"/>
          <p:cNvPicPr preferRelativeResize="0"/>
          <p:nvPr/>
        </p:nvPicPr>
        <p:blipFill rotWithShape="1">
          <a:blip r:embed="rId15">
            <a:alphaModFix/>
          </a:blip>
          <a:srcRect b="0" l="0" r="0" t="0"/>
          <a:stretch/>
        </p:blipFill>
        <p:spPr>
          <a:xfrm>
            <a:off x="2417487" y="2997081"/>
            <a:ext cx="1449372" cy="361221"/>
          </a:xfrm>
          <a:prstGeom prst="rect">
            <a:avLst/>
          </a:prstGeom>
          <a:noFill/>
          <a:ln>
            <a:noFill/>
          </a:ln>
        </p:spPr>
      </p:pic>
      <p:pic>
        <p:nvPicPr>
          <p:cNvPr id="465" name="Google Shape;465;p52"/>
          <p:cNvPicPr preferRelativeResize="0"/>
          <p:nvPr/>
        </p:nvPicPr>
        <p:blipFill rotWithShape="1">
          <a:blip r:embed="rId16">
            <a:alphaModFix/>
          </a:blip>
          <a:srcRect b="9513" l="0" r="0" t="9521"/>
          <a:stretch/>
        </p:blipFill>
        <p:spPr>
          <a:xfrm>
            <a:off x="4284851" y="3001460"/>
            <a:ext cx="1593404" cy="361221"/>
          </a:xfrm>
          <a:prstGeom prst="rect">
            <a:avLst/>
          </a:prstGeom>
          <a:noFill/>
          <a:ln>
            <a:noFill/>
          </a:ln>
        </p:spPr>
      </p:pic>
      <p:pic>
        <p:nvPicPr>
          <p:cNvPr id="466" name="Google Shape;466;p52"/>
          <p:cNvPicPr preferRelativeResize="0"/>
          <p:nvPr/>
        </p:nvPicPr>
        <p:blipFill rotWithShape="1">
          <a:blip r:embed="rId17">
            <a:alphaModFix/>
          </a:blip>
          <a:srcRect b="10344" l="5012" r="4185" t="9340"/>
          <a:stretch/>
        </p:blipFill>
        <p:spPr>
          <a:xfrm>
            <a:off x="2544029" y="2095042"/>
            <a:ext cx="1172400" cy="466579"/>
          </a:xfrm>
          <a:prstGeom prst="rect">
            <a:avLst/>
          </a:prstGeom>
          <a:noFill/>
          <a:ln>
            <a:noFill/>
          </a:ln>
        </p:spPr>
      </p:pic>
      <p:grpSp>
        <p:nvGrpSpPr>
          <p:cNvPr id="467" name="Google Shape;467;p52"/>
          <p:cNvGrpSpPr/>
          <p:nvPr/>
        </p:nvGrpSpPr>
        <p:grpSpPr>
          <a:xfrm>
            <a:off x="9893868" y="2049559"/>
            <a:ext cx="1579144" cy="465366"/>
            <a:chOff x="7478025" y="685034"/>
            <a:chExt cx="1375800" cy="405441"/>
          </a:xfrm>
        </p:grpSpPr>
        <p:pic>
          <p:nvPicPr>
            <p:cNvPr id="468" name="Google Shape;468;p52"/>
            <p:cNvPicPr preferRelativeResize="0"/>
            <p:nvPr/>
          </p:nvPicPr>
          <p:blipFill rotWithShape="1">
            <a:blip r:embed="rId18">
              <a:alphaModFix/>
            </a:blip>
            <a:srcRect b="0" l="0" r="0" t="0"/>
            <a:stretch/>
          </p:blipFill>
          <p:spPr>
            <a:xfrm>
              <a:off x="7478025" y="685034"/>
              <a:ext cx="1323494" cy="275148"/>
            </a:xfrm>
            <a:prstGeom prst="rect">
              <a:avLst/>
            </a:prstGeom>
            <a:noFill/>
            <a:ln>
              <a:noFill/>
            </a:ln>
          </p:spPr>
        </p:pic>
        <p:sp>
          <p:nvSpPr>
            <p:cNvPr id="469" name="Google Shape;469;p52"/>
            <p:cNvSpPr txBox="1"/>
            <p:nvPr/>
          </p:nvSpPr>
          <p:spPr>
            <a:xfrm>
              <a:off x="7478025" y="989975"/>
              <a:ext cx="1375800" cy="1005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i="1" lang="en-GB" sz="750" u="none" cap="none" strike="noStrike">
                  <a:solidFill>
                    <a:srgbClr val="000000"/>
                  </a:solidFill>
                  <a:highlight>
                    <a:srgbClr val="FFFFFF"/>
                  </a:highlight>
                  <a:latin typeface="Roboto Condensed"/>
                  <a:ea typeface="Roboto Condensed"/>
                  <a:cs typeface="Roboto Condensed"/>
                  <a:sym typeface="Roboto Condensed"/>
                </a:rPr>
                <a:t>Australian Centre for Neutron Scattering</a:t>
              </a:r>
              <a:endParaRPr i="1" sz="750" u="none" cap="none" strike="noStrike">
                <a:solidFill>
                  <a:srgbClr val="000000"/>
                </a:solidFill>
                <a:latin typeface="Roboto Condensed"/>
                <a:ea typeface="Roboto Condensed"/>
                <a:cs typeface="Roboto Condensed"/>
                <a:sym typeface="Roboto Condensed"/>
              </a:endParaRPr>
            </a:p>
          </p:txBody>
        </p:sp>
      </p:grpSp>
      <p:pic>
        <p:nvPicPr>
          <p:cNvPr descr="A blue and black text&#10;&#10;Description automatically generated" id="470" name="Google Shape;470;p52"/>
          <p:cNvPicPr preferRelativeResize="0"/>
          <p:nvPr/>
        </p:nvPicPr>
        <p:blipFill rotWithShape="1">
          <a:blip r:embed="rId19">
            <a:alphaModFix/>
          </a:blip>
          <a:srcRect b="0" l="0" r="0" t="0"/>
          <a:stretch/>
        </p:blipFill>
        <p:spPr>
          <a:xfrm>
            <a:off x="4233395" y="2096046"/>
            <a:ext cx="1500919" cy="361216"/>
          </a:xfrm>
          <a:prstGeom prst="rect">
            <a:avLst/>
          </a:prstGeom>
          <a:noFill/>
          <a:ln>
            <a:noFill/>
          </a:ln>
        </p:spPr>
      </p:pic>
      <p:pic>
        <p:nvPicPr>
          <p:cNvPr descr="A logo for a company&#10;&#10;Description automatically generated" id="471" name="Google Shape;471;p52"/>
          <p:cNvPicPr preferRelativeResize="0"/>
          <p:nvPr/>
        </p:nvPicPr>
        <p:blipFill rotWithShape="1">
          <a:blip r:embed="rId20">
            <a:alphaModFix/>
          </a:blip>
          <a:srcRect b="0" l="0" r="0" t="0"/>
          <a:stretch/>
        </p:blipFill>
        <p:spPr>
          <a:xfrm>
            <a:off x="6251279" y="1978047"/>
            <a:ext cx="1411111" cy="686390"/>
          </a:xfrm>
          <a:prstGeom prst="rect">
            <a:avLst/>
          </a:prstGeom>
          <a:noFill/>
          <a:ln>
            <a:noFill/>
          </a:ln>
        </p:spPr>
      </p:pic>
      <p:pic>
        <p:nvPicPr>
          <p:cNvPr descr="A logo with a black background&#10;&#10;Description automatically generated" id="472" name="Google Shape;472;p52"/>
          <p:cNvPicPr preferRelativeResize="0"/>
          <p:nvPr/>
        </p:nvPicPr>
        <p:blipFill rotWithShape="1">
          <a:blip r:embed="rId21">
            <a:alphaModFix/>
          </a:blip>
          <a:srcRect b="0" l="0" r="3929" t="0"/>
          <a:stretch/>
        </p:blipFill>
        <p:spPr>
          <a:xfrm>
            <a:off x="765410" y="2053849"/>
            <a:ext cx="1261651" cy="583428"/>
          </a:xfrm>
          <a:prstGeom prst="rect">
            <a:avLst/>
          </a:prstGeom>
          <a:noFill/>
          <a:ln>
            <a:noFill/>
          </a:ln>
        </p:spPr>
      </p:pic>
      <p:sp>
        <p:nvSpPr>
          <p:cNvPr id="473" name="Google Shape;473;p52"/>
          <p:cNvSpPr txBox="1"/>
          <p:nvPr/>
        </p:nvSpPr>
        <p:spPr>
          <a:xfrm>
            <a:off x="8179355" y="2133973"/>
            <a:ext cx="1197300" cy="28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050" u="none" cap="none" strike="noStrike">
                <a:solidFill>
                  <a:srgbClr val="000000"/>
                </a:solidFill>
                <a:latin typeface="Roboto Condensed"/>
                <a:ea typeface="Roboto Condensed"/>
                <a:cs typeface="Roboto Condensed"/>
                <a:sym typeface="Roboto Condensed"/>
              </a:rPr>
              <a:t>Australian Centre for Disease Preparedness</a:t>
            </a:r>
            <a:endParaRPr sz="1050" u="none" cap="none" strike="noStrike">
              <a:solidFill>
                <a:srgbClr val="000000"/>
              </a:solidFill>
              <a:latin typeface="Roboto Condensed"/>
              <a:ea typeface="Roboto Condensed"/>
              <a:cs typeface="Roboto Condensed"/>
              <a:sym typeface="Roboto Condensed"/>
            </a:endParaRPr>
          </a:p>
        </p:txBody>
      </p:sp>
      <p:pic>
        <p:nvPicPr>
          <p:cNvPr descr="A logo with blue text&#10;&#10;Description automatically generated" id="474" name="Google Shape;474;p52"/>
          <p:cNvPicPr preferRelativeResize="0"/>
          <p:nvPr/>
        </p:nvPicPr>
        <p:blipFill rotWithShape="1">
          <a:blip r:embed="rId22">
            <a:alphaModFix/>
          </a:blip>
          <a:srcRect b="0" l="0" r="0" t="0"/>
          <a:stretch/>
        </p:blipFill>
        <p:spPr>
          <a:xfrm>
            <a:off x="765410" y="2765798"/>
            <a:ext cx="1234082" cy="621411"/>
          </a:xfrm>
          <a:prstGeom prst="rect">
            <a:avLst/>
          </a:prstGeom>
          <a:noFill/>
          <a:ln>
            <a:noFill/>
          </a:ln>
        </p:spPr>
      </p:pic>
      <p:pic>
        <p:nvPicPr>
          <p:cNvPr descr="A black background with a black square&#10;&#10;Description automatically generated with medium confidence" id="475" name="Google Shape;475;p52"/>
          <p:cNvPicPr preferRelativeResize="0"/>
          <p:nvPr/>
        </p:nvPicPr>
        <p:blipFill rotWithShape="1">
          <a:blip r:embed="rId23">
            <a:alphaModFix/>
          </a:blip>
          <a:srcRect b="0" l="0" r="0" t="0"/>
          <a:stretch/>
        </p:blipFill>
        <p:spPr>
          <a:xfrm>
            <a:off x="9825198" y="3921766"/>
            <a:ext cx="1647282" cy="289403"/>
          </a:xfrm>
          <a:prstGeom prst="rect">
            <a:avLst/>
          </a:prstGeom>
          <a:noFill/>
          <a:ln>
            <a:noFill/>
          </a:ln>
        </p:spPr>
      </p:pic>
      <p:pic>
        <p:nvPicPr>
          <p:cNvPr descr="A blue logo with text&#10;&#10;Description automatically generated" id="476" name="Google Shape;476;p52"/>
          <p:cNvPicPr preferRelativeResize="0"/>
          <p:nvPr/>
        </p:nvPicPr>
        <p:blipFill rotWithShape="1">
          <a:blip r:embed="rId24">
            <a:alphaModFix/>
          </a:blip>
          <a:srcRect b="0" l="0" r="0" t="0"/>
          <a:stretch/>
        </p:blipFill>
        <p:spPr>
          <a:xfrm>
            <a:off x="7603471" y="3850346"/>
            <a:ext cx="1715921" cy="432243"/>
          </a:xfrm>
          <a:prstGeom prst="rect">
            <a:avLst/>
          </a:prstGeom>
          <a:noFill/>
          <a:ln>
            <a:noFill/>
          </a:ln>
        </p:spPr>
      </p:pic>
      <p:pic>
        <p:nvPicPr>
          <p:cNvPr id="477" name="Google Shape;477;p52"/>
          <p:cNvPicPr preferRelativeResize="0"/>
          <p:nvPr/>
        </p:nvPicPr>
        <p:blipFill rotWithShape="1">
          <a:blip r:embed="rId25">
            <a:alphaModFix/>
          </a:blip>
          <a:srcRect b="0" l="0" r="0" t="0"/>
          <a:stretch/>
        </p:blipFill>
        <p:spPr>
          <a:xfrm>
            <a:off x="4404057" y="3833394"/>
            <a:ext cx="1131844" cy="480458"/>
          </a:xfrm>
          <a:prstGeom prst="rect">
            <a:avLst/>
          </a:prstGeom>
          <a:noFill/>
          <a:ln>
            <a:noFill/>
          </a:ln>
        </p:spPr>
      </p:pic>
      <p:pic>
        <p:nvPicPr>
          <p:cNvPr descr="A logo for a marine observatory&#10;&#10;Description automatically generated" id="478" name="Google Shape;478;p52"/>
          <p:cNvPicPr preferRelativeResize="0"/>
          <p:nvPr/>
        </p:nvPicPr>
        <p:blipFill rotWithShape="1">
          <a:blip r:embed="rId26">
            <a:alphaModFix/>
          </a:blip>
          <a:srcRect b="0" l="0" r="0" t="0"/>
          <a:stretch/>
        </p:blipFill>
        <p:spPr>
          <a:xfrm>
            <a:off x="6041709" y="3791919"/>
            <a:ext cx="1055954" cy="549096"/>
          </a:xfrm>
          <a:prstGeom prst="rect">
            <a:avLst/>
          </a:prstGeom>
          <a:noFill/>
          <a:ln>
            <a:noFill/>
          </a:ln>
        </p:spPr>
      </p:pic>
      <p:pic>
        <p:nvPicPr>
          <p:cNvPr descr="A logo with a black background&#10;&#10;Description automatically generated" id="479" name="Google Shape;479;p52"/>
          <p:cNvPicPr preferRelativeResize="0"/>
          <p:nvPr/>
        </p:nvPicPr>
        <p:blipFill rotWithShape="1">
          <a:blip r:embed="rId27">
            <a:alphaModFix/>
          </a:blip>
          <a:srcRect b="0" l="0" r="0" t="0"/>
          <a:stretch/>
        </p:blipFill>
        <p:spPr>
          <a:xfrm>
            <a:off x="2870076" y="3819932"/>
            <a:ext cx="1028174" cy="446140"/>
          </a:xfrm>
          <a:prstGeom prst="rect">
            <a:avLst/>
          </a:prstGeom>
          <a:noFill/>
          <a:ln>
            <a:noFill/>
          </a:ln>
        </p:spPr>
      </p:pic>
      <p:grpSp>
        <p:nvGrpSpPr>
          <p:cNvPr id="480" name="Google Shape;480;p52"/>
          <p:cNvGrpSpPr/>
          <p:nvPr/>
        </p:nvGrpSpPr>
        <p:grpSpPr>
          <a:xfrm>
            <a:off x="785396" y="3841000"/>
            <a:ext cx="1579144" cy="465366"/>
            <a:chOff x="7478025" y="685034"/>
            <a:chExt cx="1375800" cy="405441"/>
          </a:xfrm>
        </p:grpSpPr>
        <p:pic>
          <p:nvPicPr>
            <p:cNvPr id="481" name="Google Shape;481;p52"/>
            <p:cNvPicPr preferRelativeResize="0"/>
            <p:nvPr/>
          </p:nvPicPr>
          <p:blipFill rotWithShape="1">
            <a:blip r:embed="rId18">
              <a:alphaModFix/>
            </a:blip>
            <a:srcRect b="0" l="0" r="0" t="0"/>
            <a:stretch/>
          </p:blipFill>
          <p:spPr>
            <a:xfrm>
              <a:off x="7478025" y="685034"/>
              <a:ext cx="1323494" cy="275148"/>
            </a:xfrm>
            <a:prstGeom prst="rect">
              <a:avLst/>
            </a:prstGeom>
            <a:noFill/>
            <a:ln>
              <a:noFill/>
            </a:ln>
          </p:spPr>
        </p:pic>
        <p:sp>
          <p:nvSpPr>
            <p:cNvPr id="482" name="Google Shape;482;p52"/>
            <p:cNvSpPr txBox="1"/>
            <p:nvPr/>
          </p:nvSpPr>
          <p:spPr>
            <a:xfrm>
              <a:off x="7478025" y="989975"/>
              <a:ext cx="1375800" cy="100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GB" sz="750">
                  <a:highlight>
                    <a:srgbClr val="FFFFFF"/>
                  </a:highlight>
                  <a:latin typeface="Roboto Condensed"/>
                  <a:ea typeface="Roboto Condensed"/>
                  <a:cs typeface="Roboto Condensed"/>
                  <a:sym typeface="Roboto Condensed"/>
                </a:rPr>
                <a:t>Centre for Accelerator Science</a:t>
              </a:r>
              <a:endParaRPr i="1" sz="750">
                <a:highlight>
                  <a:srgbClr val="FFFFFF"/>
                </a:highlight>
                <a:latin typeface="Roboto Condensed"/>
                <a:ea typeface="Roboto Condensed"/>
                <a:cs typeface="Roboto Condensed"/>
                <a:sym typeface="Roboto Condensed"/>
              </a:endParaRPr>
            </a:p>
          </p:txBody>
        </p:sp>
      </p:grpSp>
      <p:grpSp>
        <p:nvGrpSpPr>
          <p:cNvPr id="483" name="Google Shape;483;p52"/>
          <p:cNvGrpSpPr/>
          <p:nvPr/>
        </p:nvGrpSpPr>
        <p:grpSpPr>
          <a:xfrm>
            <a:off x="2365040" y="4723257"/>
            <a:ext cx="1579144" cy="465366"/>
            <a:chOff x="7478025" y="685034"/>
            <a:chExt cx="1375800" cy="405441"/>
          </a:xfrm>
        </p:grpSpPr>
        <p:pic>
          <p:nvPicPr>
            <p:cNvPr id="484" name="Google Shape;484;p52"/>
            <p:cNvPicPr preferRelativeResize="0"/>
            <p:nvPr/>
          </p:nvPicPr>
          <p:blipFill rotWithShape="1">
            <a:blip r:embed="rId18">
              <a:alphaModFix/>
            </a:blip>
            <a:srcRect b="0" l="0" r="0" t="0"/>
            <a:stretch/>
          </p:blipFill>
          <p:spPr>
            <a:xfrm>
              <a:off x="7478025" y="685034"/>
              <a:ext cx="1323494" cy="275148"/>
            </a:xfrm>
            <a:prstGeom prst="rect">
              <a:avLst/>
            </a:prstGeom>
            <a:noFill/>
            <a:ln>
              <a:noFill/>
            </a:ln>
          </p:spPr>
        </p:pic>
        <p:sp>
          <p:nvSpPr>
            <p:cNvPr id="485" name="Google Shape;485;p52"/>
            <p:cNvSpPr txBox="1"/>
            <p:nvPr/>
          </p:nvSpPr>
          <p:spPr>
            <a:xfrm>
              <a:off x="7478025" y="989975"/>
              <a:ext cx="1375800" cy="100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GB" sz="750">
                  <a:highlight>
                    <a:srgbClr val="FFFFFF"/>
                  </a:highlight>
                  <a:latin typeface="Roboto Condensed"/>
                  <a:ea typeface="Roboto Condensed"/>
                  <a:cs typeface="Roboto Condensed"/>
                  <a:sym typeface="Roboto Condensed"/>
                </a:rPr>
                <a:t>National Deuteration Facility</a:t>
              </a:r>
              <a:endParaRPr i="1" sz="750">
                <a:highlight>
                  <a:srgbClr val="FFFFFF"/>
                </a:highlight>
                <a:latin typeface="Roboto Condensed"/>
                <a:ea typeface="Roboto Condensed"/>
                <a:cs typeface="Roboto Condensed"/>
                <a:sym typeface="Roboto Condensed"/>
              </a:endParaRPr>
            </a:p>
          </p:txBody>
        </p:sp>
      </p:grpSp>
      <p:pic>
        <p:nvPicPr>
          <p:cNvPr id="486" name="Google Shape;486;p52"/>
          <p:cNvPicPr preferRelativeResize="0"/>
          <p:nvPr/>
        </p:nvPicPr>
        <p:blipFill>
          <a:blip r:embed="rId28">
            <a:alphaModFix/>
          </a:blip>
          <a:stretch>
            <a:fillRect/>
          </a:stretch>
        </p:blipFill>
        <p:spPr>
          <a:xfrm>
            <a:off x="391850" y="474089"/>
            <a:ext cx="3684932" cy="882207"/>
          </a:xfrm>
          <a:prstGeom prst="rect">
            <a:avLst/>
          </a:prstGeom>
          <a:noFill/>
          <a:ln>
            <a:noFill/>
          </a:ln>
        </p:spPr>
      </p:pic>
      <p:pic>
        <p:nvPicPr>
          <p:cNvPr id="487" name="Google Shape;487;p52"/>
          <p:cNvPicPr preferRelativeResize="0"/>
          <p:nvPr/>
        </p:nvPicPr>
        <p:blipFill rotWithShape="1">
          <a:blip r:embed="rId29">
            <a:alphaModFix/>
          </a:blip>
          <a:srcRect b="3068" l="0" r="0" t="3078"/>
          <a:stretch/>
        </p:blipFill>
        <p:spPr>
          <a:xfrm>
            <a:off x="3018600" y="5683600"/>
            <a:ext cx="1342100" cy="426850"/>
          </a:xfrm>
          <a:prstGeom prst="rect">
            <a:avLst/>
          </a:prstGeom>
          <a:noFill/>
          <a:ln>
            <a:noFill/>
          </a:ln>
        </p:spPr>
      </p:pic>
      <p:sp>
        <p:nvSpPr>
          <p:cNvPr id="488" name="Google Shape;488;p52"/>
          <p:cNvSpPr/>
          <p:nvPr/>
        </p:nvSpPr>
        <p:spPr>
          <a:xfrm>
            <a:off x="7859725" y="723200"/>
            <a:ext cx="830100" cy="384000"/>
          </a:xfrm>
          <a:prstGeom prst="flowChartAlternateProcess">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53"/>
          <p:cNvSpPr txBox="1"/>
          <p:nvPr>
            <p:ph idx="1" type="body"/>
          </p:nvPr>
        </p:nvSpPr>
        <p:spPr>
          <a:xfrm>
            <a:off x="587375" y="1379775"/>
            <a:ext cx="4572300" cy="8619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0"/>
              </a:spcBef>
              <a:spcAft>
                <a:spcPts val="0"/>
              </a:spcAft>
              <a:buClr>
                <a:srgbClr val="404041"/>
              </a:buClr>
              <a:buSzPts val="2800"/>
              <a:buNone/>
            </a:pPr>
            <a:r>
              <a:rPr lang="en-GB"/>
              <a:t>What is a Research Data Commons?</a:t>
            </a:r>
            <a:endParaRPr/>
          </a:p>
        </p:txBody>
      </p:sp>
      <p:sp>
        <p:nvSpPr>
          <p:cNvPr id="495" name="Google Shape;495;p53"/>
          <p:cNvSpPr txBox="1"/>
          <p:nvPr>
            <p:ph idx="2" type="body"/>
          </p:nvPr>
        </p:nvSpPr>
        <p:spPr>
          <a:xfrm>
            <a:off x="587375" y="2605100"/>
            <a:ext cx="4601400" cy="3384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04041"/>
              </a:buClr>
              <a:buSzPts val="2000"/>
              <a:buNone/>
            </a:pPr>
            <a:r>
              <a:rPr lang="en-GB"/>
              <a:t>A research data commons brings together people, skills, data, and related resources such as storage, compute, software, and models to enable researchers to conduct world class data-intensive research.</a:t>
            </a:r>
            <a:endParaRPr/>
          </a:p>
          <a:p>
            <a:pPr indent="0" lvl="0" marL="0" rtl="0" algn="l">
              <a:lnSpc>
                <a:spcPct val="100000"/>
              </a:lnSpc>
              <a:spcBef>
                <a:spcPts val="1000"/>
              </a:spcBef>
              <a:spcAft>
                <a:spcPts val="0"/>
              </a:spcAft>
              <a:buClr>
                <a:srgbClr val="404041"/>
              </a:buClr>
              <a:buSzPts val="2000"/>
              <a:buNone/>
            </a:pPr>
            <a:r>
              <a:t/>
            </a:r>
            <a:endParaRPr/>
          </a:p>
        </p:txBody>
      </p:sp>
      <p:pic>
        <p:nvPicPr>
          <p:cNvPr id="496" name="Google Shape;496;p53"/>
          <p:cNvPicPr preferRelativeResize="0"/>
          <p:nvPr/>
        </p:nvPicPr>
        <p:blipFill rotWithShape="1">
          <a:blip r:embed="rId3">
            <a:alphaModFix/>
          </a:blip>
          <a:srcRect b="0" l="0" r="0" t="0"/>
          <a:stretch/>
        </p:blipFill>
        <p:spPr>
          <a:xfrm>
            <a:off x="6452775" y="716402"/>
            <a:ext cx="4360250" cy="5425198"/>
          </a:xfrm>
          <a:prstGeom prst="rect">
            <a:avLst/>
          </a:prstGeom>
          <a:noFill/>
          <a:ln>
            <a:noFill/>
          </a:ln>
        </p:spPr>
      </p:pic>
      <p:cxnSp>
        <p:nvCxnSpPr>
          <p:cNvPr id="497" name="Google Shape;497;p53"/>
          <p:cNvCxnSpPr/>
          <p:nvPr/>
        </p:nvCxnSpPr>
        <p:spPr>
          <a:xfrm>
            <a:off x="11459500" y="0"/>
            <a:ext cx="0" cy="6879000"/>
          </a:xfrm>
          <a:prstGeom prst="straightConnector1">
            <a:avLst/>
          </a:prstGeom>
          <a:noFill/>
          <a:ln cap="flat" cmpd="sng" w="19050">
            <a:solidFill>
              <a:srgbClr val="939597"/>
            </a:solidFill>
            <a:prstDash val="solid"/>
            <a:round/>
            <a:headEnd len="med" w="med" type="none"/>
            <a:tailEnd len="med" w="med" type="none"/>
          </a:ln>
        </p:spPr>
      </p:cxnSp>
      <p:cxnSp>
        <p:nvCxnSpPr>
          <p:cNvPr id="498" name="Google Shape;498;p53"/>
          <p:cNvCxnSpPr/>
          <p:nvPr/>
        </p:nvCxnSpPr>
        <p:spPr>
          <a:xfrm>
            <a:off x="5806300" y="0"/>
            <a:ext cx="0" cy="6867300"/>
          </a:xfrm>
          <a:prstGeom prst="straightConnector1">
            <a:avLst/>
          </a:prstGeom>
          <a:noFill/>
          <a:ln cap="flat" cmpd="sng" w="19050">
            <a:solidFill>
              <a:srgbClr val="939597"/>
            </a:solidFill>
            <a:prstDash val="solid"/>
            <a:round/>
            <a:headEnd len="med" w="med" type="none"/>
            <a:tailEnd len="med" w="med" type="none"/>
          </a:ln>
        </p:spPr>
      </p:cxnSp>
      <p:pic>
        <p:nvPicPr>
          <p:cNvPr id="499" name="Google Shape;499;p53"/>
          <p:cNvPicPr preferRelativeResize="0"/>
          <p:nvPr/>
        </p:nvPicPr>
        <p:blipFill>
          <a:blip r:embed="rId4">
            <a:alphaModFix/>
          </a:blip>
          <a:stretch>
            <a:fillRect/>
          </a:stretch>
        </p:blipFill>
        <p:spPr>
          <a:xfrm>
            <a:off x="4481288" y="5713413"/>
            <a:ext cx="997425" cy="9048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5"/>
          <p:cNvSpPr/>
          <p:nvPr/>
        </p:nvSpPr>
        <p:spPr>
          <a:xfrm>
            <a:off x="0" y="3572025"/>
            <a:ext cx="12192000" cy="32859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1" name="Google Shape;511;p55"/>
          <p:cNvSpPr txBox="1"/>
          <p:nvPr>
            <p:ph idx="1" type="body"/>
          </p:nvPr>
        </p:nvSpPr>
        <p:spPr>
          <a:xfrm>
            <a:off x="511750" y="868060"/>
            <a:ext cx="11125800" cy="486600"/>
          </a:xfrm>
          <a:prstGeom prst="rect">
            <a:avLst/>
          </a:prstGeom>
          <a:noFill/>
          <a:ln>
            <a:noFill/>
          </a:ln>
        </p:spPr>
        <p:txBody>
          <a:bodyPr anchorCtr="0" anchor="t" bIns="0" lIns="0" spcFirstLastPara="1" rIns="0" wrap="square" tIns="0">
            <a:noAutofit/>
          </a:bodyPr>
          <a:lstStyle/>
          <a:p>
            <a:pPr indent="0" lvl="0" marL="0" rtl="0" algn="ctr">
              <a:lnSpc>
                <a:spcPct val="110000"/>
              </a:lnSpc>
              <a:spcBef>
                <a:spcPts val="0"/>
              </a:spcBef>
              <a:spcAft>
                <a:spcPts val="0"/>
              </a:spcAft>
              <a:buNone/>
            </a:pPr>
            <a:r>
              <a:rPr lang="en-GB"/>
              <a:t>World Leading Digital Infrastructure </a:t>
            </a:r>
            <a:endParaRPr/>
          </a:p>
          <a:p>
            <a:pPr indent="0" lvl="0" marL="0" rtl="0" algn="ctr">
              <a:lnSpc>
                <a:spcPct val="110000"/>
              </a:lnSpc>
              <a:spcBef>
                <a:spcPts val="0"/>
              </a:spcBef>
              <a:spcAft>
                <a:spcPts val="0"/>
              </a:spcAft>
              <a:buNone/>
            </a:pPr>
            <a:r>
              <a:rPr lang="en-GB"/>
              <a:t>Enabling Australian Researchers to Transform our Lives </a:t>
            </a:r>
            <a:endParaRPr/>
          </a:p>
        </p:txBody>
      </p:sp>
      <p:pic>
        <p:nvPicPr>
          <p:cNvPr id="512" name="Google Shape;512;p55"/>
          <p:cNvPicPr preferRelativeResize="0"/>
          <p:nvPr>
            <p:ph idx="3" type="pic"/>
          </p:nvPr>
        </p:nvPicPr>
        <p:blipFill rotWithShape="1">
          <a:blip r:embed="rId3">
            <a:alphaModFix/>
          </a:blip>
          <a:srcRect b="26745" l="37359" r="2159" t="22027"/>
          <a:stretch/>
        </p:blipFill>
        <p:spPr>
          <a:xfrm>
            <a:off x="504250" y="2418531"/>
            <a:ext cx="3329323" cy="2932849"/>
          </a:xfrm>
          <a:prstGeom prst="rect">
            <a:avLst/>
          </a:prstGeom>
          <a:solidFill>
            <a:srgbClr val="D0CECE"/>
          </a:solidFill>
          <a:ln>
            <a:noFill/>
          </a:ln>
        </p:spPr>
      </p:pic>
      <p:pic>
        <p:nvPicPr>
          <p:cNvPr id="513" name="Google Shape;513;p55"/>
          <p:cNvPicPr preferRelativeResize="0"/>
          <p:nvPr>
            <p:ph idx="4" type="pic"/>
          </p:nvPr>
        </p:nvPicPr>
        <p:blipFill rotWithShape="1">
          <a:blip r:embed="rId4">
            <a:alphaModFix/>
          </a:blip>
          <a:srcRect b="58644" l="64109" r="10468" t="6444"/>
          <a:stretch/>
        </p:blipFill>
        <p:spPr>
          <a:xfrm>
            <a:off x="8400150" y="2418506"/>
            <a:ext cx="3204372" cy="2932849"/>
          </a:xfrm>
          <a:prstGeom prst="rect">
            <a:avLst/>
          </a:prstGeom>
          <a:solidFill>
            <a:srgbClr val="D0CECE"/>
          </a:solidFill>
          <a:ln>
            <a:noFill/>
          </a:ln>
        </p:spPr>
      </p:pic>
      <p:pic>
        <p:nvPicPr>
          <p:cNvPr id="514" name="Google Shape;514;p55"/>
          <p:cNvPicPr preferRelativeResize="0"/>
          <p:nvPr>
            <p:ph idx="5" type="pic"/>
          </p:nvPr>
        </p:nvPicPr>
        <p:blipFill rotWithShape="1">
          <a:blip r:embed="rId5">
            <a:alphaModFix/>
          </a:blip>
          <a:srcRect b="47289" l="6489" r="58164" t="3333"/>
          <a:stretch/>
        </p:blipFill>
        <p:spPr>
          <a:xfrm>
            <a:off x="4492675" y="2418531"/>
            <a:ext cx="3149998" cy="2932849"/>
          </a:xfrm>
          <a:prstGeom prst="rect">
            <a:avLst/>
          </a:prstGeom>
          <a:solidFill>
            <a:srgbClr val="D0CECE"/>
          </a:solidFill>
          <a:ln>
            <a:noFill/>
          </a:ln>
        </p:spPr>
      </p:pic>
      <p:sp>
        <p:nvSpPr>
          <p:cNvPr id="515" name="Google Shape;515;p55"/>
          <p:cNvSpPr txBox="1"/>
          <p:nvPr/>
        </p:nvSpPr>
        <p:spPr>
          <a:xfrm>
            <a:off x="422075" y="5610786"/>
            <a:ext cx="3493800" cy="7236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2000"/>
              </a:spcAft>
              <a:buNone/>
            </a:pPr>
            <a:r>
              <a:rPr b="1" lang="en-GB" sz="2500">
                <a:solidFill>
                  <a:schemeClr val="dk1"/>
                </a:solidFill>
              </a:rPr>
              <a:t>PEOPLE</a:t>
            </a:r>
            <a:r>
              <a:rPr lang="en-GB" sz="2500">
                <a:solidFill>
                  <a:schemeClr val="dk1"/>
                </a:solidFill>
              </a:rPr>
              <a:t> </a:t>
            </a:r>
            <a:br>
              <a:rPr lang="en-GB" sz="3000">
                <a:solidFill>
                  <a:schemeClr val="dk1"/>
                </a:solidFill>
              </a:rPr>
            </a:br>
            <a:r>
              <a:rPr lang="en-GB" sz="2200">
                <a:solidFill>
                  <a:schemeClr val="dk1"/>
                </a:solidFill>
              </a:rPr>
              <a:t>Research Data Commons</a:t>
            </a:r>
            <a:endParaRPr sz="800">
              <a:solidFill>
                <a:schemeClr val="dk1"/>
              </a:solidFill>
            </a:endParaRPr>
          </a:p>
        </p:txBody>
      </p:sp>
      <p:sp>
        <p:nvSpPr>
          <p:cNvPr id="516" name="Google Shape;516;p55"/>
          <p:cNvSpPr txBox="1"/>
          <p:nvPr/>
        </p:nvSpPr>
        <p:spPr>
          <a:xfrm>
            <a:off x="4320775" y="5610786"/>
            <a:ext cx="3493800" cy="7236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2000"/>
              </a:spcAft>
              <a:buNone/>
            </a:pPr>
            <a:r>
              <a:rPr b="1" lang="en-GB" sz="2500">
                <a:solidFill>
                  <a:schemeClr val="dk1"/>
                </a:solidFill>
              </a:rPr>
              <a:t>PLANET</a:t>
            </a:r>
            <a:r>
              <a:rPr lang="en-GB" sz="2500">
                <a:solidFill>
                  <a:schemeClr val="dk1"/>
                </a:solidFill>
              </a:rPr>
              <a:t> </a:t>
            </a:r>
            <a:br>
              <a:rPr lang="en-GB" sz="3000">
                <a:solidFill>
                  <a:schemeClr val="dk1"/>
                </a:solidFill>
              </a:rPr>
            </a:br>
            <a:r>
              <a:rPr lang="en-GB" sz="2200">
                <a:solidFill>
                  <a:schemeClr val="dk1"/>
                </a:solidFill>
              </a:rPr>
              <a:t>Research Data Commons</a:t>
            </a:r>
            <a:endParaRPr sz="2200">
              <a:solidFill>
                <a:schemeClr val="dk1"/>
              </a:solidFill>
            </a:endParaRPr>
          </a:p>
        </p:txBody>
      </p:sp>
      <p:sp>
        <p:nvSpPr>
          <p:cNvPr id="517" name="Google Shape;517;p55"/>
          <p:cNvSpPr txBox="1"/>
          <p:nvPr/>
        </p:nvSpPr>
        <p:spPr>
          <a:xfrm>
            <a:off x="8244281" y="5610786"/>
            <a:ext cx="3493800" cy="7236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2000"/>
              </a:spcAft>
              <a:buNone/>
            </a:pPr>
            <a:r>
              <a:rPr b="1" lang="en-GB" sz="2500">
                <a:solidFill>
                  <a:schemeClr val="dk1"/>
                </a:solidFill>
              </a:rPr>
              <a:t>HASS &amp; INDIGENOUS</a:t>
            </a:r>
            <a:br>
              <a:rPr lang="en-GB" sz="3000">
                <a:solidFill>
                  <a:schemeClr val="dk1"/>
                </a:solidFill>
              </a:rPr>
            </a:br>
            <a:r>
              <a:rPr lang="en-GB" sz="2200">
                <a:solidFill>
                  <a:schemeClr val="dk1"/>
                </a:solidFill>
              </a:rPr>
              <a:t>Research Data Commons</a:t>
            </a:r>
            <a:endParaRPr sz="22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pic>
        <p:nvPicPr>
          <p:cNvPr id="523" name="Google Shape;523;p56"/>
          <p:cNvPicPr preferRelativeResize="0"/>
          <p:nvPr>
            <p:ph idx="2" type="pic"/>
          </p:nvPr>
        </p:nvPicPr>
        <p:blipFill rotWithShape="1">
          <a:blip r:embed="rId3">
            <a:alphaModFix/>
          </a:blip>
          <a:srcRect b="23224" l="42313" r="0" t="16059"/>
          <a:stretch/>
        </p:blipFill>
        <p:spPr>
          <a:xfrm>
            <a:off x="5340350" y="0"/>
            <a:ext cx="6264275" cy="6857999"/>
          </a:xfrm>
          <a:prstGeom prst="rect">
            <a:avLst/>
          </a:prstGeom>
          <a:solidFill>
            <a:srgbClr val="D0CECE"/>
          </a:solidFill>
          <a:ln>
            <a:noFill/>
          </a:ln>
        </p:spPr>
      </p:pic>
      <p:sp>
        <p:nvSpPr>
          <p:cNvPr id="524" name="Google Shape;524;p56"/>
          <p:cNvSpPr txBox="1"/>
          <p:nvPr>
            <p:ph idx="1" type="body"/>
          </p:nvPr>
        </p:nvSpPr>
        <p:spPr>
          <a:xfrm>
            <a:off x="964725" y="1737250"/>
            <a:ext cx="3874200" cy="4365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0"/>
              </a:spcBef>
              <a:spcAft>
                <a:spcPts val="0"/>
              </a:spcAft>
              <a:buClr>
                <a:srgbClr val="39833D"/>
              </a:buClr>
              <a:buSzPts val="2800"/>
              <a:buNone/>
            </a:pPr>
            <a:r>
              <a:rPr b="1" lang="en-GB"/>
              <a:t>2.</a:t>
            </a:r>
            <a:r>
              <a:rPr b="1" lang="en-GB"/>
              <a:t>PEOPLE</a:t>
            </a:r>
            <a:endParaRPr/>
          </a:p>
        </p:txBody>
      </p:sp>
      <p:sp>
        <p:nvSpPr>
          <p:cNvPr id="525" name="Google Shape;525;p56"/>
          <p:cNvSpPr txBox="1"/>
          <p:nvPr>
            <p:ph idx="3" type="body"/>
          </p:nvPr>
        </p:nvSpPr>
        <p:spPr>
          <a:xfrm>
            <a:off x="1040925" y="3543352"/>
            <a:ext cx="3389100" cy="929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GB"/>
              <a:t>N</a:t>
            </a:r>
            <a:r>
              <a:rPr lang="en-GB"/>
              <a:t>ational-scale data infrastructure for health research and research translatio</a:t>
            </a:r>
            <a:r>
              <a:rPr lang="en-GB"/>
              <a:t>n</a:t>
            </a:r>
            <a:endParaRPr/>
          </a:p>
        </p:txBody>
      </p:sp>
      <p:sp>
        <p:nvSpPr>
          <p:cNvPr id="526" name="Google Shape;526;p56"/>
          <p:cNvSpPr txBox="1"/>
          <p:nvPr/>
        </p:nvSpPr>
        <p:spPr>
          <a:xfrm>
            <a:off x="1040925" y="2272090"/>
            <a:ext cx="3181500" cy="873900"/>
          </a:xfrm>
          <a:prstGeom prst="rect">
            <a:avLst/>
          </a:prstGeom>
          <a:noFill/>
          <a:ln>
            <a:noFill/>
          </a:ln>
        </p:spPr>
        <p:txBody>
          <a:bodyPr anchorCtr="0" anchor="t" bIns="0" lIns="0" spcFirstLastPara="1" rIns="0" wrap="square" tIns="0">
            <a:noAutofit/>
          </a:bodyPr>
          <a:lstStyle/>
          <a:p>
            <a:pPr indent="0" lvl="0" marL="0" rtl="0" algn="l">
              <a:lnSpc>
                <a:spcPct val="85000"/>
              </a:lnSpc>
              <a:spcBef>
                <a:spcPts val="0"/>
              </a:spcBef>
              <a:spcAft>
                <a:spcPts val="0"/>
              </a:spcAft>
              <a:buNone/>
            </a:pPr>
            <a:r>
              <a:rPr lang="en-GB" sz="3500">
                <a:solidFill>
                  <a:schemeClr val="dk1"/>
                </a:solidFill>
              </a:rPr>
              <a:t>Research Data Commons</a:t>
            </a:r>
            <a:endParaRPr sz="35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57"/>
          <p:cNvSpPr txBox="1"/>
          <p:nvPr>
            <p:ph idx="1" type="body"/>
          </p:nvPr>
        </p:nvSpPr>
        <p:spPr>
          <a:xfrm>
            <a:off x="587375" y="1234350"/>
            <a:ext cx="10610700" cy="4365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0"/>
              </a:spcBef>
              <a:spcAft>
                <a:spcPts val="0"/>
              </a:spcAft>
              <a:buClr>
                <a:srgbClr val="39833D"/>
              </a:buClr>
              <a:buSzPts val="2800"/>
              <a:buNone/>
            </a:pPr>
            <a:r>
              <a:rPr b="1" lang="en-GB"/>
              <a:t>PEOPLE </a:t>
            </a:r>
            <a:r>
              <a:rPr lang="en-GB"/>
              <a:t>Research Data Commons Design</a:t>
            </a:r>
            <a:endParaRPr/>
          </a:p>
          <a:p>
            <a:pPr indent="0" lvl="0" marL="0" rtl="0" algn="l">
              <a:lnSpc>
                <a:spcPct val="95000"/>
              </a:lnSpc>
              <a:spcBef>
                <a:spcPts val="0"/>
              </a:spcBef>
              <a:spcAft>
                <a:spcPts val="0"/>
              </a:spcAft>
              <a:buClr>
                <a:srgbClr val="39833D"/>
              </a:buClr>
              <a:buSzPts val="2800"/>
              <a:buNone/>
            </a:pPr>
            <a:r>
              <a:t/>
            </a:r>
            <a:endParaRPr b="1"/>
          </a:p>
        </p:txBody>
      </p:sp>
      <p:pic>
        <p:nvPicPr>
          <p:cNvPr id="533" name="Google Shape;533;p57"/>
          <p:cNvPicPr preferRelativeResize="0"/>
          <p:nvPr/>
        </p:nvPicPr>
        <p:blipFill>
          <a:blip r:embed="rId3">
            <a:alphaModFix/>
          </a:blip>
          <a:stretch>
            <a:fillRect/>
          </a:stretch>
        </p:blipFill>
        <p:spPr>
          <a:xfrm>
            <a:off x="587375" y="1892475"/>
            <a:ext cx="11081074" cy="4505001"/>
          </a:xfrm>
          <a:prstGeom prst="rect">
            <a:avLst/>
          </a:prstGeom>
          <a:noFill/>
          <a:ln>
            <a:noFill/>
          </a:ln>
        </p:spPr>
      </p:pic>
      <p:sp>
        <p:nvSpPr>
          <p:cNvPr id="534" name="Google Shape;534;p57"/>
          <p:cNvSpPr/>
          <p:nvPr/>
        </p:nvSpPr>
        <p:spPr>
          <a:xfrm>
            <a:off x="9985950" y="332875"/>
            <a:ext cx="1835700" cy="1204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 close-up of a qr code&#10;&#10;Description automatically generated" id="535" name="Google Shape;535;p57"/>
          <p:cNvPicPr preferRelativeResize="0"/>
          <p:nvPr/>
        </p:nvPicPr>
        <p:blipFill rotWithShape="1">
          <a:blip r:embed="rId4">
            <a:alphaModFix/>
          </a:blip>
          <a:srcRect b="19580" l="26712" r="59174" t="55135"/>
          <a:stretch/>
        </p:blipFill>
        <p:spPr>
          <a:xfrm>
            <a:off x="10043463" y="67949"/>
            <a:ext cx="1720675" cy="1734051"/>
          </a:xfrm>
          <a:prstGeom prst="rect">
            <a:avLst/>
          </a:prstGeom>
          <a:noFill/>
          <a:ln>
            <a:noFill/>
          </a:ln>
        </p:spPr>
      </p:pic>
      <p:sp>
        <p:nvSpPr>
          <p:cNvPr id="536" name="Google Shape;536;p57"/>
          <p:cNvSpPr txBox="1"/>
          <p:nvPr/>
        </p:nvSpPr>
        <p:spPr>
          <a:xfrm>
            <a:off x="8724900" y="1537075"/>
            <a:ext cx="3582900" cy="4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a:solidFill>
                  <a:schemeClr val="dk1"/>
                </a:solidFill>
              </a:rPr>
              <a:t>Register Interest</a:t>
            </a:r>
            <a:endParaRPr sz="3500">
              <a:solidFill>
                <a:schemeClr val="dk1"/>
              </a:solidFill>
            </a:endParaRPr>
          </a:p>
        </p:txBody>
      </p:sp>
      <p:sp>
        <p:nvSpPr>
          <p:cNvPr id="537" name="Google Shape;537;p57"/>
          <p:cNvSpPr txBox="1"/>
          <p:nvPr/>
        </p:nvSpPr>
        <p:spPr>
          <a:xfrm>
            <a:off x="664850" y="6489700"/>
            <a:ext cx="8926500" cy="2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highlight>
                  <a:srgbClr val="FCFCFC"/>
                </a:highlight>
                <a:latin typeface="Figtree"/>
                <a:ea typeface="Figtree"/>
                <a:cs typeface="Figtree"/>
                <a:sym typeface="Figtree"/>
              </a:rPr>
              <a:t>Learn more about </a:t>
            </a:r>
            <a:r>
              <a:rPr lang="en-GB" sz="1200" u="sng">
                <a:solidFill>
                  <a:srgbClr val="8E489B"/>
                </a:solidFill>
                <a:latin typeface="Figtree"/>
                <a:ea typeface="Figtree"/>
                <a:cs typeface="Figtree"/>
                <a:sym typeface="Figtree"/>
                <a:hlinkClick r:id="rId5">
                  <a:extLst>
                    <a:ext uri="{A12FA001-AC4F-418D-AE19-62706E023703}">
                      <ahyp:hlinkClr val="tx"/>
                    </a:ext>
                  </a:extLst>
                </a:hlinkClick>
              </a:rPr>
              <a:t>HeSANDA</a:t>
            </a:r>
            <a:r>
              <a:rPr lang="en-GB" sz="1200">
                <a:highlight>
                  <a:srgbClr val="FCFCFC"/>
                </a:highlight>
                <a:latin typeface="Figtree"/>
                <a:ea typeface="Figtree"/>
                <a:cs typeface="Figtree"/>
                <a:sym typeface="Figtree"/>
              </a:rPr>
              <a:t>, the </a:t>
            </a:r>
            <a:r>
              <a:rPr lang="en-GB" sz="1200" u="sng">
                <a:solidFill>
                  <a:srgbClr val="8E489B"/>
                </a:solidFill>
                <a:latin typeface="Figtree"/>
                <a:ea typeface="Figtree"/>
                <a:cs typeface="Figtree"/>
                <a:sym typeface="Figtree"/>
                <a:hlinkClick r:id="rId6">
                  <a:extLst>
                    <a:ext uri="{A12FA001-AC4F-418D-AE19-62706E023703}">
                      <ahyp:hlinkClr val="tx"/>
                    </a:ext>
                  </a:extLst>
                </a:hlinkClick>
              </a:rPr>
              <a:t>People RDC</a:t>
            </a:r>
            <a:r>
              <a:rPr lang="en-GB" sz="1200">
                <a:highlight>
                  <a:srgbClr val="FCFCFC"/>
                </a:highlight>
                <a:latin typeface="Figtree"/>
                <a:ea typeface="Figtree"/>
                <a:cs typeface="Figtree"/>
                <a:sym typeface="Figtree"/>
              </a:rPr>
              <a:t> and find </a:t>
            </a:r>
            <a:r>
              <a:rPr lang="en-GB" sz="1200" u="sng">
                <a:solidFill>
                  <a:srgbClr val="8E489B"/>
                </a:solidFill>
                <a:latin typeface="Figtree"/>
                <a:ea typeface="Figtree"/>
                <a:cs typeface="Figtree"/>
                <a:sym typeface="Figtree"/>
                <a:hlinkClick r:id="rId7">
                  <a:extLst>
                    <a:ext uri="{A12FA001-AC4F-418D-AE19-62706E023703}">
                      <ahyp:hlinkClr val="tx"/>
                    </a:ext>
                  </a:extLst>
                </a:hlinkClick>
              </a:rPr>
              <a:t>resources for Health and Medical researchers</a:t>
            </a:r>
            <a:r>
              <a:rPr lang="en-GB" sz="1600">
                <a:solidFill>
                  <a:schemeClr val="dk1"/>
                </a:solidFill>
              </a:rPr>
              <a:t> </a:t>
            </a:r>
            <a:endParaRPr sz="1600">
              <a:solidFill>
                <a:schemeClr val="dk1"/>
              </a:solidFill>
            </a:endParaRPr>
          </a:p>
        </p:txBody>
      </p:sp>
      <p:pic>
        <p:nvPicPr>
          <p:cNvPr id="538" name="Google Shape;538;p57"/>
          <p:cNvPicPr preferRelativeResize="0"/>
          <p:nvPr/>
        </p:nvPicPr>
        <p:blipFill>
          <a:blip r:embed="rId8">
            <a:alphaModFix/>
          </a:blip>
          <a:stretch>
            <a:fillRect/>
          </a:stretch>
        </p:blipFill>
        <p:spPr>
          <a:xfrm>
            <a:off x="8472500" y="284175"/>
            <a:ext cx="997425" cy="9048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58"/>
          <p:cNvSpPr txBox="1"/>
          <p:nvPr>
            <p:ph idx="1" type="body"/>
          </p:nvPr>
        </p:nvSpPr>
        <p:spPr>
          <a:xfrm>
            <a:off x="587375" y="1412874"/>
            <a:ext cx="24843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Health Data Australia </a:t>
            </a:r>
            <a:endParaRPr/>
          </a:p>
        </p:txBody>
      </p:sp>
      <p:sp>
        <p:nvSpPr>
          <p:cNvPr id="545" name="Google Shape;545;p58"/>
          <p:cNvSpPr txBox="1"/>
          <p:nvPr>
            <p:ph idx="2" type="body"/>
          </p:nvPr>
        </p:nvSpPr>
        <p:spPr>
          <a:xfrm>
            <a:off x="587375" y="2781275"/>
            <a:ext cx="2699400" cy="3384600"/>
          </a:xfrm>
          <a:prstGeom prst="rect">
            <a:avLst/>
          </a:prstGeom>
        </p:spPr>
        <p:txBody>
          <a:bodyPr anchorCtr="0" anchor="t" bIns="0" lIns="0" spcFirstLastPara="1" rIns="0" wrap="square" tIns="0">
            <a:noAutofit/>
          </a:bodyPr>
          <a:lstStyle/>
          <a:p>
            <a:pPr indent="0" lvl="0" marL="0" rtl="0" algn="l">
              <a:spcBef>
                <a:spcPts val="0"/>
              </a:spcBef>
              <a:spcAft>
                <a:spcPts val="2000"/>
              </a:spcAft>
              <a:buNone/>
            </a:pPr>
            <a:r>
              <a:rPr lang="en-GB"/>
              <a:t>Discover and request clinical trial data from around Australia</a:t>
            </a:r>
            <a:endParaRPr/>
          </a:p>
        </p:txBody>
      </p:sp>
      <p:pic>
        <p:nvPicPr>
          <p:cNvPr id="546" name="Google Shape;546;p58"/>
          <p:cNvPicPr preferRelativeResize="0"/>
          <p:nvPr>
            <p:ph idx="3" type="pic"/>
          </p:nvPr>
        </p:nvPicPr>
        <p:blipFill rotWithShape="1">
          <a:blip r:embed="rId3">
            <a:alphaModFix/>
          </a:blip>
          <a:srcRect b="3993" l="6201" r="6201" t="0"/>
          <a:stretch/>
        </p:blipFill>
        <p:spPr>
          <a:xfrm>
            <a:off x="3884200" y="444500"/>
            <a:ext cx="8307799" cy="5721375"/>
          </a:xfrm>
          <a:prstGeom prst="rect">
            <a:avLst/>
          </a:prstGeom>
        </p:spPr>
      </p:pic>
      <p:sp>
        <p:nvSpPr>
          <p:cNvPr id="547" name="Google Shape;547;p58"/>
          <p:cNvSpPr/>
          <p:nvPr/>
        </p:nvSpPr>
        <p:spPr>
          <a:xfrm>
            <a:off x="6896100" y="5924100"/>
            <a:ext cx="46608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8" name="Google Shape;548;p58"/>
          <p:cNvSpPr txBox="1"/>
          <p:nvPr/>
        </p:nvSpPr>
        <p:spPr>
          <a:xfrm>
            <a:off x="6845300" y="5925075"/>
            <a:ext cx="4660800" cy="507900"/>
          </a:xfrm>
          <a:prstGeom prst="rect">
            <a:avLst/>
          </a:prstGeom>
          <a:noFill/>
          <a:ln>
            <a:noFill/>
          </a:ln>
        </p:spPr>
        <p:txBody>
          <a:bodyPr anchorCtr="0" anchor="t" bIns="91425" lIns="91425" spcFirstLastPara="1" rIns="91425" wrap="square" tIns="91425">
            <a:noAutofit/>
          </a:bodyPr>
          <a:lstStyle/>
          <a:p>
            <a:pPr indent="0" lvl="0" marL="0" rtl="0" algn="r">
              <a:spcBef>
                <a:spcPts val="1000"/>
              </a:spcBef>
              <a:spcAft>
                <a:spcPts val="0"/>
              </a:spcAft>
              <a:buNone/>
            </a:pPr>
            <a:r>
              <a:rPr lang="en-GB" sz="2000">
                <a:solidFill>
                  <a:srgbClr val="191919"/>
                </a:solidFill>
              </a:rPr>
              <a:t>visit - </a:t>
            </a:r>
            <a:r>
              <a:rPr b="1" lang="en-GB" sz="2000">
                <a:solidFill>
                  <a:schemeClr val="dk1"/>
                </a:solidFill>
                <a:uFill>
                  <a:noFill/>
                </a:uFill>
                <a:hlinkClick r:id="rId4">
                  <a:extLst>
                    <a:ext uri="{A12FA001-AC4F-418D-AE19-62706E023703}">
                      <ahyp:hlinkClr val="tx"/>
                    </a:ext>
                  </a:extLst>
                </a:hlinkClick>
              </a:rPr>
              <a:t>researchdata.edu.au/health/</a:t>
            </a:r>
            <a:r>
              <a:rPr b="1" lang="en-GB" sz="2000">
                <a:solidFill>
                  <a:schemeClr val="dk1"/>
                </a:solidFill>
              </a:rPr>
              <a:t> </a:t>
            </a:r>
            <a:r>
              <a:rPr b="1" lang="en-GB" sz="2000">
                <a:solidFill>
                  <a:srgbClr val="191919"/>
                </a:solidFill>
              </a:rPr>
              <a:t> </a:t>
            </a:r>
            <a:r>
              <a:rPr lang="en-GB" sz="1600"/>
              <a:t>▶︎</a:t>
            </a:r>
            <a:r>
              <a:rPr b="1" lang="en-GB" sz="2000">
                <a:solidFill>
                  <a:srgbClr val="191919"/>
                </a:solidFill>
              </a:rPr>
              <a:t>  </a:t>
            </a:r>
            <a:endParaRPr b="1" sz="2000">
              <a:solidFill>
                <a:srgbClr val="191919"/>
              </a:solidFill>
            </a:endParaRPr>
          </a:p>
        </p:txBody>
      </p:sp>
      <p:sp>
        <p:nvSpPr>
          <p:cNvPr id="549" name="Google Shape;549;p58"/>
          <p:cNvSpPr txBox="1"/>
          <p:nvPr/>
        </p:nvSpPr>
        <p:spPr>
          <a:xfrm>
            <a:off x="265800" y="6157900"/>
            <a:ext cx="4791600" cy="66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300"/>
              <a:t>View slides:</a:t>
            </a:r>
            <a:r>
              <a:rPr lang="en-GB" sz="2300">
                <a:solidFill>
                  <a:schemeClr val="dk1"/>
                </a:solidFill>
              </a:rPr>
              <a:t> request </a:t>
            </a:r>
            <a:r>
              <a:rPr lang="en-GB" sz="2300" u="sng">
                <a:solidFill>
                  <a:schemeClr val="hlink"/>
                </a:solidFill>
                <a:hlinkClick r:id="rId5"/>
              </a:rPr>
              <a:t>HDA</a:t>
            </a:r>
            <a:r>
              <a:rPr lang="en-GB" sz="2300">
                <a:solidFill>
                  <a:schemeClr val="dk1"/>
                </a:solidFill>
              </a:rPr>
              <a:t> </a:t>
            </a:r>
            <a:r>
              <a:rPr lang="en-GB" sz="2300">
                <a:solidFill>
                  <a:schemeClr val="dk1"/>
                </a:solidFill>
              </a:rPr>
              <a:t>data</a:t>
            </a:r>
            <a:endParaRPr sz="2300">
              <a:solidFill>
                <a:schemeClr val="dk1"/>
              </a:solidFill>
            </a:endParaRPr>
          </a:p>
        </p:txBody>
      </p:sp>
      <p:sp>
        <p:nvSpPr>
          <p:cNvPr id="550" name="Google Shape;550;p58"/>
          <p:cNvSpPr txBox="1"/>
          <p:nvPr/>
        </p:nvSpPr>
        <p:spPr>
          <a:xfrm>
            <a:off x="391075" y="4797425"/>
            <a:ext cx="1681800" cy="28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hlink"/>
                </a:solidFill>
                <a:hlinkClick r:id="rId6"/>
              </a:rPr>
              <a:t>VIDEO</a:t>
            </a:r>
            <a:endParaRPr sz="3500">
              <a:solidFill>
                <a:schemeClr val="dk1"/>
              </a:solidFill>
            </a:endParaRPr>
          </a:p>
        </p:txBody>
      </p:sp>
      <p:pic>
        <p:nvPicPr>
          <p:cNvPr id="551" name="Google Shape;551;p58"/>
          <p:cNvPicPr preferRelativeResize="0"/>
          <p:nvPr/>
        </p:nvPicPr>
        <p:blipFill>
          <a:blip r:embed="rId7">
            <a:alphaModFix/>
          </a:blip>
          <a:stretch>
            <a:fillRect/>
          </a:stretch>
        </p:blipFill>
        <p:spPr>
          <a:xfrm>
            <a:off x="5538775" y="5718400"/>
            <a:ext cx="1114425" cy="10282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pic>
        <p:nvPicPr>
          <p:cNvPr id="557" name="Google Shape;557;p59"/>
          <p:cNvPicPr preferRelativeResize="0"/>
          <p:nvPr/>
        </p:nvPicPr>
        <p:blipFill rotWithShape="1">
          <a:blip r:embed="rId3">
            <a:alphaModFix/>
          </a:blip>
          <a:srcRect b="5071" l="4465" r="7799" t="5634"/>
          <a:stretch/>
        </p:blipFill>
        <p:spPr>
          <a:xfrm>
            <a:off x="596679" y="559628"/>
            <a:ext cx="5719750" cy="5816599"/>
          </a:xfrm>
          <a:prstGeom prst="rect">
            <a:avLst/>
          </a:prstGeom>
          <a:noFill/>
          <a:ln>
            <a:noFill/>
          </a:ln>
        </p:spPr>
      </p:pic>
      <p:sp>
        <p:nvSpPr>
          <p:cNvPr id="558" name="Google Shape;558;p59"/>
          <p:cNvSpPr txBox="1"/>
          <p:nvPr>
            <p:ph idx="1" type="body"/>
          </p:nvPr>
        </p:nvSpPr>
        <p:spPr>
          <a:xfrm>
            <a:off x="7583675" y="1472950"/>
            <a:ext cx="2400000" cy="400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29337B"/>
              </a:buClr>
              <a:buSzPts val="2800"/>
              <a:buNone/>
            </a:pPr>
            <a:r>
              <a:rPr b="1" lang="en-GB" sz="3500">
                <a:solidFill>
                  <a:schemeClr val="dk1"/>
                </a:solidFill>
              </a:rPr>
              <a:t>HeSANDA</a:t>
            </a:r>
            <a:endParaRPr sz="2700">
              <a:solidFill>
                <a:schemeClr val="dk1"/>
              </a:solidFill>
            </a:endParaRPr>
          </a:p>
        </p:txBody>
      </p:sp>
      <p:sp>
        <p:nvSpPr>
          <p:cNvPr id="559" name="Google Shape;559;p59"/>
          <p:cNvSpPr txBox="1"/>
          <p:nvPr/>
        </p:nvSpPr>
        <p:spPr>
          <a:xfrm>
            <a:off x="7583675" y="3243600"/>
            <a:ext cx="4386600" cy="31326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800"/>
              </a:spcBef>
              <a:spcAft>
                <a:spcPts val="0"/>
              </a:spcAft>
              <a:buNone/>
            </a:pPr>
            <a:r>
              <a:rPr lang="en-GB" sz="2950">
                <a:solidFill>
                  <a:srgbClr val="444746"/>
                </a:solidFill>
              </a:rPr>
              <a:t>Mobilising data from clinical trials to provide new insights and improve clinical care</a:t>
            </a:r>
            <a:endParaRPr sz="3900">
              <a:solidFill>
                <a:schemeClr val="dk1"/>
              </a:solidFill>
            </a:endParaRPr>
          </a:p>
        </p:txBody>
      </p:sp>
      <p:sp>
        <p:nvSpPr>
          <p:cNvPr id="560" name="Google Shape;560;p59"/>
          <p:cNvSpPr txBox="1"/>
          <p:nvPr/>
        </p:nvSpPr>
        <p:spPr>
          <a:xfrm>
            <a:off x="7583675" y="2020200"/>
            <a:ext cx="4132200" cy="768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None/>
            </a:pPr>
            <a:r>
              <a:rPr lang="en-GB" sz="2800">
                <a:solidFill>
                  <a:schemeClr val="dk1"/>
                </a:solidFill>
              </a:rPr>
              <a:t>Health Studies Australian National Data Asset</a:t>
            </a:r>
            <a:endParaRPr sz="1500"/>
          </a:p>
        </p:txBody>
      </p:sp>
      <p:pic>
        <p:nvPicPr>
          <p:cNvPr id="561" name="Google Shape;561;p59"/>
          <p:cNvPicPr preferRelativeResize="0"/>
          <p:nvPr/>
        </p:nvPicPr>
        <p:blipFill rotWithShape="1">
          <a:blip r:embed="rId4">
            <a:alphaModFix/>
          </a:blip>
          <a:srcRect b="159" l="0" r="0" t="169"/>
          <a:stretch/>
        </p:blipFill>
        <p:spPr>
          <a:xfrm>
            <a:off x="7583670" y="348895"/>
            <a:ext cx="1232768" cy="400758"/>
          </a:xfrm>
          <a:prstGeom prst="rect">
            <a:avLst/>
          </a:prstGeom>
          <a:noFill/>
          <a:ln>
            <a:noFill/>
          </a:ln>
        </p:spPr>
      </p:pic>
      <p:cxnSp>
        <p:nvCxnSpPr>
          <p:cNvPr id="562" name="Google Shape;562;p59"/>
          <p:cNvCxnSpPr/>
          <p:nvPr/>
        </p:nvCxnSpPr>
        <p:spPr>
          <a:xfrm>
            <a:off x="6958125" y="0"/>
            <a:ext cx="0" cy="6877200"/>
          </a:xfrm>
          <a:prstGeom prst="straightConnector1">
            <a:avLst/>
          </a:prstGeom>
          <a:noFill/>
          <a:ln cap="flat" cmpd="sng" w="19050">
            <a:solidFill>
              <a:srgbClr val="939597"/>
            </a:solidFill>
            <a:prstDash val="solid"/>
            <a:round/>
            <a:headEnd len="med" w="med" type="none"/>
            <a:tailEnd len="med" w="med" type="none"/>
          </a:ln>
        </p:spPr>
      </p:cxnSp>
      <p:sp>
        <p:nvSpPr>
          <p:cNvPr id="563" name="Google Shape;563;p59"/>
          <p:cNvSpPr txBox="1"/>
          <p:nvPr/>
        </p:nvSpPr>
        <p:spPr>
          <a:xfrm>
            <a:off x="7258175" y="5595750"/>
            <a:ext cx="4132200" cy="63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dk1"/>
                </a:solidFill>
              </a:rPr>
              <a:t>Plan to share your trial data - </a:t>
            </a:r>
            <a:r>
              <a:rPr lang="en-GB" sz="3000" u="sng">
                <a:solidFill>
                  <a:schemeClr val="hlink"/>
                </a:solidFill>
                <a:hlinkClick r:id="rId5"/>
              </a:rPr>
              <a:t>video</a:t>
            </a:r>
            <a:r>
              <a:rPr lang="en-GB" sz="3000">
                <a:solidFill>
                  <a:schemeClr val="dk1"/>
                </a:solidFill>
              </a:rPr>
              <a:t> (1:30)</a:t>
            </a:r>
            <a:endParaRPr sz="30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pic>
        <p:nvPicPr>
          <p:cNvPr id="569" name="Google Shape;569;p60"/>
          <p:cNvPicPr preferRelativeResize="0"/>
          <p:nvPr/>
        </p:nvPicPr>
        <p:blipFill>
          <a:blip r:embed="rId3">
            <a:alphaModFix/>
          </a:blip>
          <a:stretch>
            <a:fillRect/>
          </a:stretch>
        </p:blipFill>
        <p:spPr>
          <a:xfrm>
            <a:off x="11065248" y="5973200"/>
            <a:ext cx="1078752" cy="861900"/>
          </a:xfrm>
          <a:prstGeom prst="rect">
            <a:avLst/>
          </a:prstGeom>
          <a:noFill/>
          <a:ln>
            <a:noFill/>
          </a:ln>
        </p:spPr>
      </p:pic>
      <p:sp>
        <p:nvSpPr>
          <p:cNvPr id="570" name="Google Shape;570;p60"/>
          <p:cNvSpPr txBox="1"/>
          <p:nvPr>
            <p:ph idx="1" type="body"/>
          </p:nvPr>
        </p:nvSpPr>
        <p:spPr>
          <a:xfrm>
            <a:off x="6600825" y="1379774"/>
            <a:ext cx="5003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Tools for Researchers</a:t>
            </a:r>
            <a:endParaRPr/>
          </a:p>
        </p:txBody>
      </p:sp>
      <p:sp>
        <p:nvSpPr>
          <p:cNvPr id="571" name="Google Shape;571;p60"/>
          <p:cNvSpPr txBox="1"/>
          <p:nvPr>
            <p:ph idx="2" type="body"/>
          </p:nvPr>
        </p:nvSpPr>
        <p:spPr>
          <a:xfrm>
            <a:off x="6600825" y="2528888"/>
            <a:ext cx="5003700" cy="33846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I</a:t>
            </a:r>
            <a:r>
              <a:rPr lang="en-GB"/>
              <a:t>m</a:t>
            </a:r>
            <a:r>
              <a:rPr lang="en-GB"/>
              <a:t>aging </a:t>
            </a:r>
            <a:r>
              <a:rPr lang="en-GB" u="sng">
                <a:solidFill>
                  <a:schemeClr val="hlink"/>
                </a:solidFill>
                <a:hlinkClick r:id="rId4"/>
              </a:rPr>
              <a:t>Monash</a:t>
            </a:r>
            <a:endParaRPr/>
          </a:p>
          <a:p>
            <a:pPr indent="-387350" lvl="0" marL="457200" rtl="0" algn="l">
              <a:spcBef>
                <a:spcPts val="0"/>
              </a:spcBef>
              <a:spcAft>
                <a:spcPts val="0"/>
              </a:spcAft>
              <a:buSzPts val="2500"/>
              <a:buChar char="-"/>
            </a:pPr>
            <a:r>
              <a:rPr lang="en-GB"/>
              <a:t>Sensitive data systems </a:t>
            </a:r>
            <a:r>
              <a:rPr lang="en-GB" u="sng">
                <a:solidFill>
                  <a:schemeClr val="hlink"/>
                </a:solidFill>
                <a:hlinkClick r:id="rId5"/>
              </a:rPr>
              <a:t>SeRP</a:t>
            </a:r>
            <a:endParaRPr/>
          </a:p>
          <a:p>
            <a:pPr indent="-387350" lvl="0" marL="457200" rtl="0" algn="l">
              <a:spcBef>
                <a:spcPts val="0"/>
              </a:spcBef>
              <a:spcAft>
                <a:spcPts val="0"/>
              </a:spcAft>
              <a:buSzPts val="2500"/>
              <a:buChar char="-"/>
            </a:pPr>
            <a:r>
              <a:rPr lang="en-GB"/>
              <a:t>Standard terminology; </a:t>
            </a:r>
            <a:r>
              <a:rPr lang="en-GB" u="sng">
                <a:solidFill>
                  <a:schemeClr val="hlink"/>
                </a:solidFill>
                <a:hlinkClick r:id="rId6"/>
              </a:rPr>
              <a:t>AHDEN</a:t>
            </a:r>
            <a:endParaRPr/>
          </a:p>
          <a:p>
            <a:pPr indent="-387350" lvl="0" marL="457200" rtl="0" algn="l">
              <a:spcBef>
                <a:spcPts val="0"/>
              </a:spcBef>
              <a:spcAft>
                <a:spcPts val="0"/>
              </a:spcAft>
              <a:buSzPts val="2500"/>
              <a:buChar char="-"/>
            </a:pPr>
            <a:r>
              <a:rPr lang="en-GB"/>
              <a:t>Machine learning </a:t>
            </a:r>
            <a:r>
              <a:rPr lang="en-GB" u="sng">
                <a:solidFill>
                  <a:schemeClr val="hlink"/>
                </a:solidFill>
                <a:hlinkClick r:id="rId7"/>
              </a:rPr>
              <a:t>platform</a:t>
            </a:r>
            <a:endParaRPr/>
          </a:p>
          <a:p>
            <a:pPr indent="0" lvl="0" marL="0" rtl="0" algn="l">
              <a:spcBef>
                <a:spcPts val="1000"/>
              </a:spcBef>
              <a:spcAft>
                <a:spcPts val="0"/>
              </a:spcAft>
              <a:buNone/>
            </a:pPr>
            <a:r>
              <a:rPr lang="en-GB"/>
              <a:t>Data</a:t>
            </a:r>
            <a:endParaRPr/>
          </a:p>
          <a:p>
            <a:pPr indent="-387350" lvl="0" marL="457200" rtl="0" algn="l">
              <a:spcBef>
                <a:spcPts val="1000"/>
              </a:spcBef>
              <a:spcAft>
                <a:spcPts val="0"/>
              </a:spcAft>
              <a:buSzPts val="2500"/>
              <a:buChar char="-"/>
            </a:pPr>
            <a:r>
              <a:rPr lang="en-GB"/>
              <a:t>Aust Child and Wellbeing </a:t>
            </a:r>
            <a:r>
              <a:rPr lang="en-GB" u="sng">
                <a:solidFill>
                  <a:schemeClr val="hlink"/>
                </a:solidFill>
                <a:hlinkClick r:id="rId8"/>
              </a:rPr>
              <a:t>Atlas</a:t>
            </a:r>
            <a:endParaRPr/>
          </a:p>
          <a:p>
            <a:pPr indent="-387350" lvl="0" marL="457200" rtl="0" algn="l">
              <a:spcBef>
                <a:spcPts val="0"/>
              </a:spcBef>
              <a:spcAft>
                <a:spcPts val="0"/>
              </a:spcAft>
              <a:buSzPts val="2500"/>
              <a:buChar char="-"/>
            </a:pPr>
            <a:r>
              <a:rPr lang="en-GB"/>
              <a:t>Aust Cancer </a:t>
            </a:r>
            <a:r>
              <a:rPr lang="en-GB" u="sng">
                <a:solidFill>
                  <a:schemeClr val="hlink"/>
                </a:solidFill>
                <a:hlinkClick r:id="rId9"/>
              </a:rPr>
              <a:t>Atlas</a:t>
            </a:r>
            <a:endParaRPr/>
          </a:p>
          <a:p>
            <a:pPr indent="-387350" lvl="0" marL="457200" rtl="0" algn="l">
              <a:spcBef>
                <a:spcPts val="0"/>
              </a:spcBef>
              <a:spcAft>
                <a:spcPts val="0"/>
              </a:spcAft>
              <a:buSzPts val="2500"/>
              <a:buChar char="-"/>
            </a:pPr>
            <a:r>
              <a:rPr lang="en-GB"/>
              <a:t>Electrophysiology Data Analytics Platform </a:t>
            </a:r>
            <a:r>
              <a:rPr lang="en-GB" u="sng">
                <a:solidFill>
                  <a:schemeClr val="hlink"/>
                </a:solidFill>
                <a:hlinkClick r:id="rId10"/>
              </a:rPr>
              <a:t>Neurodesk</a:t>
            </a:r>
            <a:endParaRPr/>
          </a:p>
        </p:txBody>
      </p:sp>
      <p:pic>
        <p:nvPicPr>
          <p:cNvPr id="572" name="Google Shape;572;p60" title="AdobeStock_402341553.jpeg"/>
          <p:cNvPicPr preferRelativeResize="0"/>
          <p:nvPr>
            <p:ph idx="3" type="pic"/>
          </p:nvPr>
        </p:nvPicPr>
        <p:blipFill rotWithShape="1">
          <a:blip r:embed="rId11">
            <a:alphaModFix/>
          </a:blip>
          <a:srcRect b="0" l="2144" r="2134" t="0"/>
          <a:stretch/>
        </p:blipFill>
        <p:spPr>
          <a:xfrm>
            <a:off x="2460626" y="4221163"/>
            <a:ext cx="2879698" cy="1692300"/>
          </a:xfrm>
          <a:prstGeom prst="rect">
            <a:avLst/>
          </a:prstGeom>
        </p:spPr>
      </p:pic>
      <p:pic>
        <p:nvPicPr>
          <p:cNvPr id="573" name="Google Shape;573;p60" title="bigstock-Brain-Disease-Diagnosis-With-M-325872880.jpg"/>
          <p:cNvPicPr preferRelativeResize="0"/>
          <p:nvPr>
            <p:ph idx="4" type="pic"/>
          </p:nvPr>
        </p:nvPicPr>
        <p:blipFill rotWithShape="1">
          <a:blip r:embed="rId12">
            <a:alphaModFix/>
          </a:blip>
          <a:srcRect b="559" l="37031" r="14178" t="-560"/>
          <a:stretch/>
        </p:blipFill>
        <p:spPr>
          <a:xfrm>
            <a:off x="3071814" y="0"/>
            <a:ext cx="2879698" cy="3933899"/>
          </a:xfrm>
          <a:prstGeom prst="rect">
            <a:avLst/>
          </a:prstGeom>
        </p:spPr>
      </p:pic>
      <p:pic>
        <p:nvPicPr>
          <p:cNvPr id="574" name="Google Shape;574;p60" title="AdobeStock_165892158.jpeg"/>
          <p:cNvPicPr preferRelativeResize="0"/>
          <p:nvPr>
            <p:ph idx="5" type="pic"/>
          </p:nvPr>
        </p:nvPicPr>
        <p:blipFill rotWithShape="1">
          <a:blip r:embed="rId13">
            <a:alphaModFix/>
          </a:blip>
          <a:srcRect b="0" l="12732" r="12724" t="0"/>
          <a:stretch/>
        </p:blipFill>
        <p:spPr>
          <a:xfrm>
            <a:off x="0" y="1412875"/>
            <a:ext cx="2819400" cy="2520899"/>
          </a:xfrm>
          <a:prstGeom prst="rect">
            <a:avLst/>
          </a:prstGeom>
        </p:spPr>
      </p:pic>
      <p:pic>
        <p:nvPicPr>
          <p:cNvPr id="575" name="Google Shape;575;p60" title="pexels-anna-shvets-4226119.jpg"/>
          <p:cNvPicPr preferRelativeResize="0"/>
          <p:nvPr>
            <p:ph idx="6" type="pic"/>
          </p:nvPr>
        </p:nvPicPr>
        <p:blipFill rotWithShape="1">
          <a:blip r:embed="rId14">
            <a:alphaModFix/>
          </a:blip>
          <a:srcRect b="0" l="3976" r="3976" t="0"/>
          <a:stretch/>
        </p:blipFill>
        <p:spPr>
          <a:xfrm>
            <a:off x="590575" y="4221163"/>
            <a:ext cx="1617600" cy="2636698"/>
          </a:xfrm>
          <a:prstGeom prst="rect">
            <a:avLst/>
          </a:prstGeom>
        </p:spPr>
      </p:pic>
      <p:sp>
        <p:nvSpPr>
          <p:cNvPr id="576" name="Google Shape;576;p60"/>
          <p:cNvSpPr txBox="1"/>
          <p:nvPr/>
        </p:nvSpPr>
        <p:spPr>
          <a:xfrm>
            <a:off x="2819400" y="6200750"/>
            <a:ext cx="2645100" cy="40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t>More</a:t>
            </a:r>
            <a:r>
              <a:rPr lang="en-GB" sz="2300"/>
              <a:t>: </a:t>
            </a:r>
            <a:r>
              <a:rPr lang="en-GB" sz="3000" u="sng">
                <a:solidFill>
                  <a:schemeClr val="hlink"/>
                </a:solidFill>
                <a:hlinkClick r:id="rId15"/>
              </a:rPr>
              <a:t>Poster</a:t>
            </a:r>
            <a:endParaRPr sz="3000">
              <a:solidFill>
                <a:schemeClr val="dk1"/>
              </a:solidFill>
            </a:endParaRPr>
          </a:p>
        </p:txBody>
      </p:sp>
      <p:sp>
        <p:nvSpPr>
          <p:cNvPr id="577" name="Google Shape;577;p60"/>
          <p:cNvSpPr txBox="1"/>
          <p:nvPr/>
        </p:nvSpPr>
        <p:spPr>
          <a:xfrm>
            <a:off x="6065625" y="6440300"/>
            <a:ext cx="33417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chemeClr val="dk1"/>
                </a:solidFill>
              </a:rPr>
              <a:t>Images: Adobe Stock 165892158, 402341553, </a:t>
            </a:r>
            <a:r>
              <a:rPr lang="en-GB" sz="1200">
                <a:solidFill>
                  <a:schemeClr val="dk1"/>
                </a:solidFill>
              </a:rPr>
              <a:t>Pixels</a:t>
            </a:r>
            <a:r>
              <a:rPr lang="en-GB" sz="1200">
                <a:solidFill>
                  <a:schemeClr val="dk1"/>
                </a:solidFill>
              </a:rPr>
              <a:t> 4226119, Bigstock 325872880</a:t>
            </a:r>
            <a:endParaRPr sz="12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61" title="Screenshot 2025-09-24 at 11.54.31 am.png"/>
          <p:cNvPicPr preferRelativeResize="0"/>
          <p:nvPr/>
        </p:nvPicPr>
        <p:blipFill rotWithShape="1">
          <a:blip r:embed="rId3">
            <a:alphaModFix/>
          </a:blip>
          <a:srcRect b="16106" l="0" r="0" t="16106"/>
          <a:stretch/>
        </p:blipFill>
        <p:spPr>
          <a:xfrm>
            <a:off x="715150" y="1202459"/>
            <a:ext cx="11176402" cy="4976991"/>
          </a:xfrm>
          <a:prstGeom prst="rect">
            <a:avLst/>
          </a:prstGeom>
          <a:noFill/>
          <a:ln>
            <a:noFill/>
          </a:ln>
        </p:spPr>
      </p:pic>
      <p:pic>
        <p:nvPicPr>
          <p:cNvPr id="584" name="Google Shape;584;p61"/>
          <p:cNvPicPr preferRelativeResize="0"/>
          <p:nvPr/>
        </p:nvPicPr>
        <p:blipFill>
          <a:blip r:embed="rId4">
            <a:alphaModFix/>
          </a:blip>
          <a:stretch>
            <a:fillRect/>
          </a:stretch>
        </p:blipFill>
        <p:spPr>
          <a:xfrm>
            <a:off x="10991848" y="5844725"/>
            <a:ext cx="1078752" cy="861900"/>
          </a:xfrm>
          <a:prstGeom prst="rect">
            <a:avLst/>
          </a:prstGeom>
          <a:noFill/>
          <a:ln>
            <a:noFill/>
          </a:ln>
        </p:spPr>
      </p:pic>
      <p:sp>
        <p:nvSpPr>
          <p:cNvPr id="585" name="Google Shape;585;p61"/>
          <p:cNvSpPr/>
          <p:nvPr/>
        </p:nvSpPr>
        <p:spPr>
          <a:xfrm>
            <a:off x="7570875" y="6251500"/>
            <a:ext cx="2162100" cy="4764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6" name="Google Shape;586;p61"/>
          <p:cNvSpPr txBox="1"/>
          <p:nvPr/>
        </p:nvSpPr>
        <p:spPr>
          <a:xfrm>
            <a:off x="7334250" y="6235750"/>
            <a:ext cx="27813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t>ardc</a:t>
            </a:r>
            <a:r>
              <a:rPr b="1" lang="en-GB" sz="2000">
                <a:solidFill>
                  <a:schemeClr val="dk1"/>
                </a:solidFill>
                <a:uFill>
                  <a:noFill/>
                </a:uFill>
                <a:hlinkClick r:id="rId5">
                  <a:extLst>
                    <a:ext uri="{A12FA001-AC4F-418D-AE19-62706E023703}">
                      <ahyp:hlinkClr val="tx"/>
                    </a:ext>
                  </a:extLst>
                </a:hlinkClick>
              </a:rPr>
              <a:t>.edu.au/</a:t>
            </a:r>
            <a:r>
              <a:rPr b="1" lang="en-GB" sz="2000">
                <a:solidFill>
                  <a:srgbClr val="191919"/>
                </a:solidFill>
              </a:rPr>
              <a:t> </a:t>
            </a:r>
            <a:r>
              <a:rPr lang="en-GB" sz="1600"/>
              <a:t>▶︎</a:t>
            </a:r>
            <a:r>
              <a:rPr b="1" lang="en-GB" sz="2000">
                <a:solidFill>
                  <a:srgbClr val="191919"/>
                </a:solidFill>
              </a:rPr>
              <a:t> </a:t>
            </a:r>
            <a:endParaRPr b="1" sz="2000">
              <a:solidFill>
                <a:srgbClr val="191919"/>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pic>
        <p:nvPicPr>
          <p:cNvPr id="592" name="Google Shape;592;p62" title="Screenshot 2025-09-25 at 10.27.40 am.png"/>
          <p:cNvPicPr preferRelativeResize="0"/>
          <p:nvPr/>
        </p:nvPicPr>
        <p:blipFill rotWithShape="1">
          <a:blip r:embed="rId3">
            <a:alphaModFix/>
          </a:blip>
          <a:srcRect b="14995" l="0" r="0" t="14995"/>
          <a:stretch/>
        </p:blipFill>
        <p:spPr>
          <a:xfrm>
            <a:off x="715150" y="1202459"/>
            <a:ext cx="11176400" cy="4976991"/>
          </a:xfrm>
          <a:prstGeom prst="rect">
            <a:avLst/>
          </a:prstGeom>
          <a:noFill/>
          <a:ln>
            <a:noFill/>
          </a:ln>
        </p:spPr>
      </p:pic>
      <p:pic>
        <p:nvPicPr>
          <p:cNvPr id="593" name="Google Shape;593;p62"/>
          <p:cNvPicPr preferRelativeResize="0"/>
          <p:nvPr/>
        </p:nvPicPr>
        <p:blipFill>
          <a:blip r:embed="rId4">
            <a:alphaModFix/>
          </a:blip>
          <a:stretch>
            <a:fillRect/>
          </a:stretch>
        </p:blipFill>
        <p:spPr>
          <a:xfrm>
            <a:off x="10991848" y="5844725"/>
            <a:ext cx="1078752" cy="861900"/>
          </a:xfrm>
          <a:prstGeom prst="rect">
            <a:avLst/>
          </a:prstGeom>
          <a:noFill/>
          <a:ln>
            <a:noFill/>
          </a:ln>
        </p:spPr>
      </p:pic>
      <p:sp>
        <p:nvSpPr>
          <p:cNvPr id="594" name="Google Shape;594;p62"/>
          <p:cNvSpPr/>
          <p:nvPr/>
        </p:nvSpPr>
        <p:spPr>
          <a:xfrm>
            <a:off x="7570875" y="6251500"/>
            <a:ext cx="2162100" cy="4764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5" name="Google Shape;595;p62"/>
          <p:cNvSpPr txBox="1"/>
          <p:nvPr/>
        </p:nvSpPr>
        <p:spPr>
          <a:xfrm>
            <a:off x="7334250" y="6235750"/>
            <a:ext cx="27813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t>ardc</a:t>
            </a:r>
            <a:r>
              <a:rPr b="1" lang="en-GB" sz="2000">
                <a:solidFill>
                  <a:schemeClr val="dk1"/>
                </a:solidFill>
                <a:uFill>
                  <a:noFill/>
                </a:uFill>
                <a:hlinkClick r:id="rId5">
                  <a:extLst>
                    <a:ext uri="{A12FA001-AC4F-418D-AE19-62706E023703}">
                      <ahyp:hlinkClr val="tx"/>
                    </a:ext>
                  </a:extLst>
                </a:hlinkClick>
              </a:rPr>
              <a:t>.edu.au/</a:t>
            </a:r>
            <a:r>
              <a:rPr b="1" lang="en-GB" sz="2000">
                <a:solidFill>
                  <a:srgbClr val="191919"/>
                </a:solidFill>
              </a:rPr>
              <a:t> </a:t>
            </a:r>
            <a:r>
              <a:rPr lang="en-GB" sz="1600"/>
              <a:t>▶︎</a:t>
            </a:r>
            <a:r>
              <a:rPr b="1" lang="en-GB" sz="2000">
                <a:solidFill>
                  <a:srgbClr val="191919"/>
                </a:solidFill>
              </a:rPr>
              <a:t> </a:t>
            </a:r>
            <a:endParaRPr b="1" sz="2000">
              <a:solidFill>
                <a:srgbClr val="191919"/>
              </a:solidFill>
            </a:endParaRPr>
          </a:p>
        </p:txBody>
      </p:sp>
      <p:sp>
        <p:nvSpPr>
          <p:cNvPr id="596" name="Google Shape;596;p62"/>
          <p:cNvSpPr/>
          <p:nvPr/>
        </p:nvSpPr>
        <p:spPr>
          <a:xfrm>
            <a:off x="824575" y="5583575"/>
            <a:ext cx="2895000" cy="5823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7" name="Google Shape;597;p62"/>
          <p:cNvSpPr/>
          <p:nvPr/>
        </p:nvSpPr>
        <p:spPr>
          <a:xfrm>
            <a:off x="4569425" y="5622300"/>
            <a:ext cx="2895000" cy="5823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8" name="Google Shape;598;p62"/>
          <p:cNvSpPr/>
          <p:nvPr/>
        </p:nvSpPr>
        <p:spPr>
          <a:xfrm>
            <a:off x="8185425" y="5622300"/>
            <a:ext cx="2895000" cy="5823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63"/>
          <p:cNvSpPr txBox="1"/>
          <p:nvPr>
            <p:ph idx="2" type="body"/>
          </p:nvPr>
        </p:nvSpPr>
        <p:spPr>
          <a:xfrm>
            <a:off x="587375" y="2528888"/>
            <a:ext cx="2484300" cy="33846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a:p>
        </p:txBody>
      </p:sp>
      <p:pic>
        <p:nvPicPr>
          <p:cNvPr id="605" name="Google Shape;605;p63" title="Screenshot 2025-09-23 at 5.44.36 pm.png"/>
          <p:cNvPicPr preferRelativeResize="0"/>
          <p:nvPr/>
        </p:nvPicPr>
        <p:blipFill rotWithShape="1">
          <a:blip r:embed="rId3">
            <a:alphaModFix/>
          </a:blip>
          <a:srcRect b="1276" l="0" r="0" t="1286"/>
          <a:stretch/>
        </p:blipFill>
        <p:spPr>
          <a:xfrm>
            <a:off x="507800" y="1192934"/>
            <a:ext cx="11176402" cy="4976990"/>
          </a:xfrm>
          <a:prstGeom prst="rect">
            <a:avLst/>
          </a:prstGeom>
          <a:noFill/>
          <a:ln>
            <a:noFill/>
          </a:ln>
        </p:spPr>
      </p:pic>
      <p:pic>
        <p:nvPicPr>
          <p:cNvPr id="606" name="Google Shape;606;p63"/>
          <p:cNvPicPr preferRelativeResize="0"/>
          <p:nvPr/>
        </p:nvPicPr>
        <p:blipFill>
          <a:blip r:embed="rId4">
            <a:alphaModFix/>
          </a:blip>
          <a:stretch>
            <a:fillRect/>
          </a:stretch>
        </p:blipFill>
        <p:spPr>
          <a:xfrm>
            <a:off x="10991848" y="5913500"/>
            <a:ext cx="1078752" cy="8619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id="612" name="Google Shape;612;p64" title="Screenshot 2025-09-23 at 5.41.12 pm.png"/>
          <p:cNvPicPr preferRelativeResize="0"/>
          <p:nvPr/>
        </p:nvPicPr>
        <p:blipFill>
          <a:blip r:embed="rId3">
            <a:alphaModFix/>
          </a:blip>
          <a:stretch>
            <a:fillRect/>
          </a:stretch>
        </p:blipFill>
        <p:spPr>
          <a:xfrm>
            <a:off x="715150" y="1202459"/>
            <a:ext cx="11176402" cy="4976991"/>
          </a:xfrm>
          <a:prstGeom prst="rect">
            <a:avLst/>
          </a:prstGeom>
          <a:noFill/>
          <a:ln>
            <a:noFill/>
          </a:ln>
        </p:spPr>
      </p:pic>
      <p:pic>
        <p:nvPicPr>
          <p:cNvPr id="613" name="Google Shape;613;p64"/>
          <p:cNvPicPr preferRelativeResize="0"/>
          <p:nvPr/>
        </p:nvPicPr>
        <p:blipFill>
          <a:blip r:embed="rId4">
            <a:alphaModFix/>
          </a:blip>
          <a:stretch>
            <a:fillRect/>
          </a:stretch>
        </p:blipFill>
        <p:spPr>
          <a:xfrm>
            <a:off x="10991848" y="5844725"/>
            <a:ext cx="1078752" cy="861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5"/>
          <p:cNvSpPr txBox="1"/>
          <p:nvPr>
            <p:ph idx="2" type="body"/>
          </p:nvPr>
        </p:nvSpPr>
        <p:spPr>
          <a:xfrm>
            <a:off x="6581825" y="2952238"/>
            <a:ext cx="5003700" cy="33846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Better connecting research and industry</a:t>
            </a:r>
            <a:endParaRPr/>
          </a:p>
          <a:p>
            <a:pPr indent="-387350" lvl="0" marL="457200" rtl="0" algn="l">
              <a:spcBef>
                <a:spcPts val="0"/>
              </a:spcBef>
              <a:spcAft>
                <a:spcPts val="0"/>
              </a:spcAft>
              <a:buSzPts val="2500"/>
              <a:buChar char="-"/>
            </a:pPr>
            <a:r>
              <a:rPr lang="en-GB"/>
              <a:t>Connecting grants, CVs (ORCiD) and publications</a:t>
            </a:r>
            <a:endParaRPr/>
          </a:p>
          <a:p>
            <a:pPr indent="-387350" lvl="0" marL="457200" rtl="0" algn="l">
              <a:spcBef>
                <a:spcPts val="0"/>
              </a:spcBef>
              <a:spcAft>
                <a:spcPts val="0"/>
              </a:spcAft>
              <a:buSzPts val="2500"/>
              <a:buChar char="-"/>
            </a:pPr>
            <a:r>
              <a:rPr lang="en-GB"/>
              <a:t>11 million records (</a:t>
            </a:r>
            <a:r>
              <a:rPr lang="en-GB" u="sng">
                <a:solidFill>
                  <a:schemeClr val="hlink"/>
                </a:solidFill>
                <a:hlinkClick r:id="rId3"/>
              </a:rPr>
              <a:t>About</a:t>
            </a:r>
            <a:r>
              <a:rPr lang="en-GB"/>
              <a:t>)</a:t>
            </a:r>
            <a:endParaRPr/>
          </a:p>
          <a:p>
            <a:pPr indent="-387350" lvl="0" marL="457200" rtl="0" algn="l">
              <a:spcBef>
                <a:spcPts val="0"/>
              </a:spcBef>
              <a:spcAft>
                <a:spcPts val="0"/>
              </a:spcAft>
              <a:buSzPts val="2500"/>
              <a:buChar char="-"/>
            </a:pPr>
            <a:r>
              <a:rPr lang="en-GB"/>
              <a:t>MND: 262 researchers</a:t>
            </a:r>
            <a:endParaRPr/>
          </a:p>
          <a:p>
            <a:pPr indent="-387350" lvl="0" marL="457200" rtl="0" algn="l">
              <a:spcBef>
                <a:spcPts val="0"/>
              </a:spcBef>
              <a:spcAft>
                <a:spcPts val="0"/>
              </a:spcAft>
              <a:buSzPts val="2500"/>
              <a:buChar char="-"/>
            </a:pPr>
            <a:r>
              <a:rPr lang="en-GB"/>
              <a:t>MND: 78 grants, over $20 M</a:t>
            </a:r>
            <a:endParaRPr/>
          </a:p>
          <a:p>
            <a:pPr indent="0" lvl="0" marL="457200" rtl="0" algn="l">
              <a:spcBef>
                <a:spcPts val="0"/>
              </a:spcBef>
              <a:spcAft>
                <a:spcPts val="0"/>
              </a:spcAft>
              <a:buNone/>
            </a:pPr>
            <a:r>
              <a:t/>
            </a:r>
            <a:endParaRPr/>
          </a:p>
        </p:txBody>
      </p:sp>
      <p:sp>
        <p:nvSpPr>
          <p:cNvPr id="620" name="Google Shape;620;p65"/>
          <p:cNvSpPr txBox="1"/>
          <p:nvPr/>
        </p:nvSpPr>
        <p:spPr>
          <a:xfrm>
            <a:off x="1750100" y="5668950"/>
            <a:ext cx="3841200" cy="4890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000">
                <a:solidFill>
                  <a:srgbClr val="191919"/>
                </a:solidFill>
                <a:uFill>
                  <a:noFill/>
                </a:uFill>
                <a:hlinkClick r:id="rId4">
                  <a:extLst>
                    <a:ext uri="{A12FA001-AC4F-418D-AE19-62706E023703}">
                      <ahyp:hlinkClr val="tx"/>
                    </a:ext>
                  </a:extLst>
                </a:hlinkClick>
              </a:rPr>
              <a:t>researchlink.ardc.edu.au</a:t>
            </a:r>
            <a:endParaRPr sz="3500">
              <a:solidFill>
                <a:schemeClr val="dk1"/>
              </a:solidFill>
            </a:endParaRPr>
          </a:p>
        </p:txBody>
      </p:sp>
      <p:sp>
        <p:nvSpPr>
          <p:cNvPr id="621" name="Google Shape;621;p65"/>
          <p:cNvSpPr txBox="1"/>
          <p:nvPr>
            <p:ph idx="1" type="body"/>
          </p:nvPr>
        </p:nvSpPr>
        <p:spPr>
          <a:xfrm>
            <a:off x="6600825" y="1379775"/>
            <a:ext cx="54171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3.Research Link Australia</a:t>
            </a:r>
            <a:endParaRPr/>
          </a:p>
          <a:p>
            <a:pPr indent="0" lvl="0" marL="0" rtl="0" algn="l">
              <a:spcBef>
                <a:spcPts val="1000"/>
              </a:spcBef>
              <a:spcAft>
                <a:spcPts val="0"/>
              </a:spcAft>
              <a:buNone/>
            </a:pPr>
            <a:r>
              <a:rPr lang="en-GB"/>
              <a:t>(RLA)</a:t>
            </a:r>
            <a:endParaRPr/>
          </a:p>
        </p:txBody>
      </p:sp>
      <p:pic>
        <p:nvPicPr>
          <p:cNvPr id="622" name="Google Shape;622;p65" title="Screenshot 2025-03-23 at 5.18.59 pm.png"/>
          <p:cNvPicPr preferRelativeResize="0"/>
          <p:nvPr/>
        </p:nvPicPr>
        <p:blipFill>
          <a:blip r:embed="rId5">
            <a:alphaModFix/>
          </a:blip>
          <a:stretch>
            <a:fillRect/>
          </a:stretch>
        </p:blipFill>
        <p:spPr>
          <a:xfrm>
            <a:off x="111475" y="1511300"/>
            <a:ext cx="6296026" cy="3703545"/>
          </a:xfrm>
          <a:prstGeom prst="rect">
            <a:avLst/>
          </a:prstGeom>
          <a:noFill/>
          <a:ln>
            <a:noFill/>
          </a:ln>
        </p:spPr>
      </p:pic>
      <p:pic>
        <p:nvPicPr>
          <p:cNvPr id="623" name="Google Shape;623;p65"/>
          <p:cNvPicPr preferRelativeResize="0"/>
          <p:nvPr/>
        </p:nvPicPr>
        <p:blipFill>
          <a:blip r:embed="rId6">
            <a:alphaModFix/>
          </a:blip>
          <a:stretch>
            <a:fillRect/>
          </a:stretch>
        </p:blipFill>
        <p:spPr>
          <a:xfrm>
            <a:off x="10729913" y="251050"/>
            <a:ext cx="1114425" cy="10282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pic>
        <p:nvPicPr>
          <p:cNvPr id="628" name="Google Shape;628;p66"/>
          <p:cNvPicPr preferRelativeResize="0"/>
          <p:nvPr/>
        </p:nvPicPr>
        <p:blipFill>
          <a:blip r:embed="rId3">
            <a:alphaModFix/>
          </a:blip>
          <a:stretch>
            <a:fillRect/>
          </a:stretch>
        </p:blipFill>
        <p:spPr>
          <a:xfrm>
            <a:off x="203200" y="203200"/>
            <a:ext cx="5215744" cy="6451604"/>
          </a:xfrm>
          <a:prstGeom prst="rect">
            <a:avLst/>
          </a:prstGeom>
          <a:noFill/>
          <a:ln>
            <a:noFill/>
          </a:ln>
        </p:spPr>
      </p:pic>
      <p:sp>
        <p:nvSpPr>
          <p:cNvPr id="629" name="Google Shape;629;p66"/>
          <p:cNvSpPr txBox="1"/>
          <p:nvPr/>
        </p:nvSpPr>
        <p:spPr>
          <a:xfrm>
            <a:off x="5513400" y="384433"/>
            <a:ext cx="6473100" cy="5738700"/>
          </a:xfrm>
          <a:prstGeom prst="rect">
            <a:avLst/>
          </a:prstGeom>
          <a:noFill/>
          <a:ln>
            <a:noFill/>
          </a:ln>
        </p:spPr>
        <p:txBody>
          <a:bodyPr anchorCtr="0" anchor="t" bIns="121900" lIns="121900" spcFirstLastPara="1" rIns="121900" wrap="square" tIns="121900">
            <a:spAutoFit/>
          </a:bodyPr>
          <a:lstStyle/>
          <a:p>
            <a:pPr indent="0" lvl="0" marL="0" rtl="0" algn="l">
              <a:lnSpc>
                <a:spcPct val="115000"/>
              </a:lnSpc>
              <a:spcBef>
                <a:spcPts val="0"/>
              </a:spcBef>
              <a:spcAft>
                <a:spcPts val="0"/>
              </a:spcAft>
              <a:buNone/>
            </a:pPr>
            <a:r>
              <a:rPr b="1" lang="en-GB" sz="4100">
                <a:solidFill>
                  <a:schemeClr val="accent1"/>
                </a:solidFill>
                <a:latin typeface="Calibri"/>
                <a:ea typeface="Calibri"/>
                <a:cs typeface="Calibri"/>
                <a:sym typeface="Calibri"/>
              </a:rPr>
              <a:t>Research Capability Discovery Portal</a:t>
            </a:r>
            <a:endParaRPr sz="2100">
              <a:highlight>
                <a:schemeClr val="lt1"/>
              </a:highlight>
              <a:latin typeface="Calibri"/>
              <a:ea typeface="Calibri"/>
              <a:cs typeface="Calibri"/>
              <a:sym typeface="Calibri"/>
            </a:endParaRPr>
          </a:p>
          <a:p>
            <a:pPr indent="0" lvl="0" marL="609600" rtl="0" algn="l">
              <a:lnSpc>
                <a:spcPct val="115000"/>
              </a:lnSpc>
              <a:spcBef>
                <a:spcPts val="400"/>
              </a:spcBef>
              <a:spcAft>
                <a:spcPts val="0"/>
              </a:spcAft>
              <a:buNone/>
            </a:pPr>
            <a:r>
              <a:t/>
            </a:r>
            <a:endParaRPr sz="2100">
              <a:highlight>
                <a:schemeClr val="lt1"/>
              </a:highlight>
              <a:latin typeface="Calibri"/>
              <a:ea typeface="Calibri"/>
              <a:cs typeface="Calibri"/>
              <a:sym typeface="Calibri"/>
            </a:endParaRPr>
          </a:p>
          <a:p>
            <a:pPr indent="-438150" lvl="0" marL="609600" rtl="0" algn="l">
              <a:lnSpc>
                <a:spcPct val="115000"/>
              </a:lnSpc>
              <a:spcBef>
                <a:spcPts val="400"/>
              </a:spcBef>
              <a:spcAft>
                <a:spcPts val="0"/>
              </a:spcAft>
              <a:buClr>
                <a:srgbClr val="000000"/>
              </a:buClr>
              <a:buSzPts val="2100"/>
              <a:buFont typeface="Arial"/>
              <a:buChar char="●"/>
            </a:pPr>
            <a:r>
              <a:rPr lang="en-GB" sz="2100">
                <a:highlight>
                  <a:schemeClr val="lt1"/>
                </a:highlight>
                <a:latin typeface="Calibri"/>
                <a:ea typeface="Calibri"/>
                <a:cs typeface="Calibri"/>
                <a:sym typeface="Calibri"/>
              </a:rPr>
              <a:t>Search research topics to find research and collaboration capabilities.</a:t>
            </a:r>
            <a:br>
              <a:rPr lang="en-GB" sz="2100">
                <a:highlight>
                  <a:schemeClr val="lt1"/>
                </a:highlight>
                <a:latin typeface="Calibri"/>
                <a:ea typeface="Calibri"/>
                <a:cs typeface="Calibri"/>
                <a:sym typeface="Calibri"/>
              </a:rPr>
            </a:br>
            <a:endParaRPr sz="2100">
              <a:highlight>
                <a:schemeClr val="lt1"/>
              </a:highlight>
              <a:latin typeface="Calibri"/>
              <a:ea typeface="Calibri"/>
              <a:cs typeface="Calibri"/>
              <a:sym typeface="Calibri"/>
            </a:endParaRPr>
          </a:p>
          <a:p>
            <a:pPr indent="-438150" lvl="0" marL="609600" rtl="0" algn="l">
              <a:lnSpc>
                <a:spcPct val="115000"/>
              </a:lnSpc>
              <a:spcBef>
                <a:spcPts val="0"/>
              </a:spcBef>
              <a:spcAft>
                <a:spcPts val="0"/>
              </a:spcAft>
              <a:buClr>
                <a:srgbClr val="000000"/>
              </a:buClr>
              <a:buSzPts val="2100"/>
              <a:buFont typeface="Arial"/>
              <a:buChar char="●"/>
            </a:pPr>
            <a:r>
              <a:rPr lang="en-GB" sz="2100">
                <a:highlight>
                  <a:schemeClr val="lt1"/>
                </a:highlight>
                <a:latin typeface="Calibri"/>
                <a:ea typeface="Calibri"/>
                <a:cs typeface="Calibri"/>
                <a:sym typeface="Calibri"/>
              </a:rPr>
              <a:t>Gain insights from interactive dashboards into collaboration in specific research application.</a:t>
            </a:r>
            <a:endParaRPr sz="2100">
              <a:highlight>
                <a:schemeClr val="lt1"/>
              </a:highlight>
              <a:latin typeface="Calibri"/>
              <a:ea typeface="Calibri"/>
              <a:cs typeface="Calibri"/>
              <a:sym typeface="Calibri"/>
            </a:endParaRPr>
          </a:p>
          <a:p>
            <a:pPr indent="0" lvl="0" marL="609600" rtl="0" algn="l">
              <a:spcBef>
                <a:spcPts val="400"/>
              </a:spcBef>
              <a:spcAft>
                <a:spcPts val="0"/>
              </a:spcAft>
              <a:buNone/>
            </a:pPr>
            <a:r>
              <a:t/>
            </a:r>
            <a:endParaRPr sz="3500" u="sng">
              <a:solidFill>
                <a:srgbClr val="0000FF"/>
              </a:solidFill>
            </a:endParaRPr>
          </a:p>
          <a:p>
            <a:pPr indent="0" lvl="0" marL="609600" rtl="0" algn="l">
              <a:lnSpc>
                <a:spcPct val="115000"/>
              </a:lnSpc>
              <a:spcBef>
                <a:spcPts val="0"/>
              </a:spcBef>
              <a:spcAft>
                <a:spcPts val="0"/>
              </a:spcAft>
              <a:buNone/>
            </a:pPr>
            <a:br>
              <a:rPr lang="en-GB" sz="2100">
                <a:highlight>
                  <a:schemeClr val="lt1"/>
                </a:highlight>
                <a:latin typeface="Calibri"/>
                <a:ea typeface="Calibri"/>
                <a:cs typeface="Calibri"/>
                <a:sym typeface="Calibri"/>
              </a:rPr>
            </a:br>
            <a:endParaRPr sz="2100">
              <a:highlight>
                <a:schemeClr val="lt1"/>
              </a:highlight>
              <a:latin typeface="Calibri"/>
              <a:ea typeface="Calibri"/>
              <a:cs typeface="Calibri"/>
              <a:sym typeface="Calibri"/>
            </a:endParaRPr>
          </a:p>
          <a:p>
            <a:pPr indent="0" lvl="0" marL="0" rtl="0" algn="l">
              <a:lnSpc>
                <a:spcPct val="115000"/>
              </a:lnSpc>
              <a:spcBef>
                <a:spcPts val="400"/>
              </a:spcBef>
              <a:spcAft>
                <a:spcPts val="400"/>
              </a:spcAft>
              <a:buNone/>
            </a:pPr>
            <a:r>
              <a:t/>
            </a:r>
            <a:endParaRPr sz="2100">
              <a:highlight>
                <a:schemeClr val="lt1"/>
              </a:highlight>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67"/>
          <p:cNvSpPr txBox="1"/>
          <p:nvPr/>
        </p:nvSpPr>
        <p:spPr>
          <a:xfrm>
            <a:off x="352067" y="236467"/>
            <a:ext cx="11294400" cy="689400"/>
          </a:xfrm>
          <a:prstGeom prst="rect">
            <a:avLst/>
          </a:prstGeom>
          <a:noFill/>
          <a:ln>
            <a:noFill/>
          </a:ln>
        </p:spPr>
        <p:txBody>
          <a:bodyPr anchorCtr="0" anchor="t" bIns="121900" lIns="121900" spcFirstLastPara="1" rIns="121900" wrap="square" tIns="121900">
            <a:spAutoFit/>
          </a:bodyPr>
          <a:lstStyle/>
          <a:p>
            <a:pPr indent="0" lvl="0" marL="0" rtl="0" algn="l">
              <a:lnSpc>
                <a:spcPct val="90000"/>
              </a:lnSpc>
              <a:spcBef>
                <a:spcPts val="0"/>
              </a:spcBef>
              <a:spcAft>
                <a:spcPts val="400"/>
              </a:spcAft>
              <a:buNone/>
            </a:pPr>
            <a:r>
              <a:rPr b="1" lang="en-GB" sz="3200">
                <a:solidFill>
                  <a:schemeClr val="accent1"/>
                </a:solidFill>
                <a:latin typeface="Calibri"/>
                <a:ea typeface="Calibri"/>
                <a:cs typeface="Calibri"/>
                <a:sym typeface="Calibri"/>
              </a:rPr>
              <a:t>Data insights dashboards </a:t>
            </a:r>
            <a:endParaRPr sz="3200">
              <a:solidFill>
                <a:schemeClr val="dk1"/>
              </a:solidFill>
            </a:endParaRPr>
          </a:p>
        </p:txBody>
      </p:sp>
      <p:pic>
        <p:nvPicPr>
          <p:cNvPr id="635" name="Google Shape;635;p67"/>
          <p:cNvPicPr preferRelativeResize="0"/>
          <p:nvPr/>
        </p:nvPicPr>
        <p:blipFill>
          <a:blip r:embed="rId3">
            <a:alphaModFix/>
          </a:blip>
          <a:stretch>
            <a:fillRect/>
          </a:stretch>
        </p:blipFill>
        <p:spPr>
          <a:xfrm>
            <a:off x="70967" y="1138750"/>
            <a:ext cx="6565934" cy="3391972"/>
          </a:xfrm>
          <a:prstGeom prst="rect">
            <a:avLst/>
          </a:prstGeom>
          <a:noFill/>
          <a:ln cap="flat" cmpd="sng" w="9525">
            <a:solidFill>
              <a:schemeClr val="accent1"/>
            </a:solidFill>
            <a:prstDash val="solid"/>
            <a:round/>
            <a:headEnd len="sm" w="sm" type="none"/>
            <a:tailEnd len="sm" w="sm" type="none"/>
          </a:ln>
        </p:spPr>
      </p:pic>
      <p:sp>
        <p:nvSpPr>
          <p:cNvPr id="636" name="Google Shape;636;p67"/>
          <p:cNvSpPr txBox="1"/>
          <p:nvPr/>
        </p:nvSpPr>
        <p:spPr>
          <a:xfrm>
            <a:off x="5326400" y="158767"/>
            <a:ext cx="5685900" cy="1359000"/>
          </a:xfrm>
          <a:prstGeom prst="rect">
            <a:avLst/>
          </a:prstGeom>
          <a:noFill/>
          <a:ln>
            <a:noFill/>
          </a:ln>
        </p:spPr>
        <p:txBody>
          <a:bodyPr anchorCtr="0" anchor="t" bIns="121900" lIns="121900" spcFirstLastPara="1" rIns="121900" wrap="square" tIns="121900">
            <a:spAutoFit/>
          </a:bodyPr>
          <a:lstStyle/>
          <a:p>
            <a:pPr indent="0" lvl="0" marL="0" rtl="0" algn="l">
              <a:lnSpc>
                <a:spcPct val="115000"/>
              </a:lnSpc>
              <a:spcBef>
                <a:spcPts val="0"/>
              </a:spcBef>
              <a:spcAft>
                <a:spcPts val="400"/>
              </a:spcAft>
              <a:buNone/>
            </a:pPr>
            <a:r>
              <a:rPr lang="en-GB" sz="2100">
                <a:highlight>
                  <a:schemeClr val="lt1"/>
                </a:highlight>
                <a:latin typeface="Calibri"/>
                <a:ea typeface="Calibri"/>
                <a:cs typeface="Calibri"/>
                <a:sym typeface="Calibri"/>
              </a:rPr>
              <a:t>Gain insights from interactive dashboards into collaboration in specific research application.</a:t>
            </a:r>
            <a:br>
              <a:rPr lang="en-GB" sz="2100">
                <a:highlight>
                  <a:schemeClr val="lt1"/>
                </a:highlight>
                <a:latin typeface="Calibri"/>
                <a:ea typeface="Calibri"/>
                <a:cs typeface="Calibri"/>
                <a:sym typeface="Calibri"/>
              </a:rPr>
            </a:br>
            <a:endParaRPr sz="2400">
              <a:solidFill>
                <a:srgbClr val="404041"/>
              </a:solidFill>
              <a:latin typeface="Calibri"/>
              <a:ea typeface="Calibri"/>
              <a:cs typeface="Calibri"/>
              <a:sym typeface="Calibri"/>
            </a:endParaRPr>
          </a:p>
        </p:txBody>
      </p:sp>
      <p:pic>
        <p:nvPicPr>
          <p:cNvPr id="637" name="Google Shape;637;p67"/>
          <p:cNvPicPr preferRelativeResize="0"/>
          <p:nvPr/>
        </p:nvPicPr>
        <p:blipFill>
          <a:blip r:embed="rId4">
            <a:alphaModFix/>
          </a:blip>
          <a:stretch>
            <a:fillRect/>
          </a:stretch>
        </p:blipFill>
        <p:spPr>
          <a:xfrm>
            <a:off x="6895919" y="1155533"/>
            <a:ext cx="5148697" cy="4546901"/>
          </a:xfrm>
          <a:prstGeom prst="rect">
            <a:avLst/>
          </a:prstGeom>
          <a:noFill/>
          <a:ln>
            <a:noFill/>
          </a:ln>
        </p:spPr>
      </p:pic>
      <p:sp>
        <p:nvSpPr>
          <p:cNvPr id="638" name="Google Shape;638;p67"/>
          <p:cNvSpPr txBox="1"/>
          <p:nvPr/>
        </p:nvSpPr>
        <p:spPr>
          <a:xfrm>
            <a:off x="256333" y="4810800"/>
            <a:ext cx="6110400" cy="2012400"/>
          </a:xfrm>
          <a:prstGeom prst="rect">
            <a:avLst/>
          </a:prstGeom>
          <a:noFill/>
          <a:ln>
            <a:noFill/>
          </a:ln>
        </p:spPr>
        <p:txBody>
          <a:bodyPr anchorCtr="0" anchor="t" bIns="121900" lIns="121900" spcFirstLastPara="1" rIns="121900" wrap="square" tIns="121900">
            <a:spAutoFit/>
          </a:bodyPr>
          <a:lstStyle/>
          <a:p>
            <a:pPr indent="-412750" lvl="0" marL="609600" rtl="0" algn="l">
              <a:lnSpc>
                <a:spcPct val="115000"/>
              </a:lnSpc>
              <a:spcBef>
                <a:spcPts val="0"/>
              </a:spcBef>
              <a:spcAft>
                <a:spcPts val="0"/>
              </a:spcAft>
              <a:buClr>
                <a:srgbClr val="000000"/>
              </a:buClr>
              <a:buSzPts val="1700"/>
              <a:buFont typeface="Arial"/>
              <a:buChar char="●"/>
            </a:pPr>
            <a:r>
              <a:rPr lang="en-GB" sz="1700"/>
              <a:t>As a policy maker, research funder or national program initiative, I would like </a:t>
            </a:r>
            <a:r>
              <a:rPr b="1" lang="en-GB" sz="1700"/>
              <a:t>to know national research capability </a:t>
            </a:r>
            <a:r>
              <a:rPr lang="en-GB" sz="1700"/>
              <a:t>in biodiversity, so we can direct our funding effectively and efficiently; or organise a virtual national collaboration research network to address the biodiversity threat to the nation. </a:t>
            </a:r>
            <a:endParaRPr sz="2400">
              <a:solidFill>
                <a:srgbClr val="40404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68"/>
          <p:cNvSpPr txBox="1"/>
          <p:nvPr>
            <p:ph idx="1" type="body"/>
          </p:nvPr>
        </p:nvSpPr>
        <p:spPr>
          <a:xfrm>
            <a:off x="6600825" y="1379774"/>
            <a:ext cx="5003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4.Nectar - Cloud Compute</a:t>
            </a:r>
            <a:endParaRPr/>
          </a:p>
        </p:txBody>
      </p:sp>
      <p:sp>
        <p:nvSpPr>
          <p:cNvPr id="645" name="Google Shape;645;p68"/>
          <p:cNvSpPr txBox="1"/>
          <p:nvPr>
            <p:ph idx="2" type="body"/>
          </p:nvPr>
        </p:nvSpPr>
        <p:spPr>
          <a:xfrm>
            <a:off x="6600825" y="2528888"/>
            <a:ext cx="5003700" cy="33846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Free, quick to test for 6 mths</a:t>
            </a:r>
            <a:endParaRPr/>
          </a:p>
          <a:p>
            <a:pPr indent="-387350" lvl="0" marL="457200" rtl="0" algn="l">
              <a:spcBef>
                <a:spcPts val="0"/>
              </a:spcBef>
              <a:spcAft>
                <a:spcPts val="0"/>
              </a:spcAft>
              <a:buSzPts val="2500"/>
              <a:buChar char="-"/>
            </a:pPr>
            <a:r>
              <a:rPr lang="en-GB"/>
              <a:t>Admin rights, duties</a:t>
            </a:r>
            <a:endParaRPr/>
          </a:p>
          <a:p>
            <a:pPr indent="-387350" lvl="0" marL="457200" rtl="0" algn="l">
              <a:spcBef>
                <a:spcPts val="0"/>
              </a:spcBef>
              <a:spcAft>
                <a:spcPts val="0"/>
              </a:spcAft>
              <a:buSzPts val="2500"/>
              <a:buChar char="-"/>
            </a:pPr>
            <a:r>
              <a:rPr lang="en-GB"/>
              <a:t>Pre-built applications</a:t>
            </a:r>
            <a:endParaRPr/>
          </a:p>
          <a:p>
            <a:pPr indent="-387350" lvl="0" marL="457200" rtl="0" algn="l">
              <a:spcBef>
                <a:spcPts val="0"/>
              </a:spcBef>
              <a:spcAft>
                <a:spcPts val="0"/>
              </a:spcAft>
              <a:buSzPts val="2500"/>
              <a:buChar char="-"/>
            </a:pPr>
            <a:r>
              <a:rPr lang="en-GB"/>
              <a:t>Shareable with collaborators</a:t>
            </a:r>
            <a:endParaRPr/>
          </a:p>
          <a:p>
            <a:pPr indent="-387350" lvl="0" marL="457200" rtl="0" algn="l">
              <a:spcBef>
                <a:spcPts val="0"/>
              </a:spcBef>
              <a:spcAft>
                <a:spcPts val="0"/>
              </a:spcAft>
              <a:buSzPts val="2500"/>
              <a:buChar char="-"/>
            </a:pPr>
            <a:r>
              <a:rPr lang="en-GB"/>
              <a:t>Special tools</a:t>
            </a:r>
            <a:endParaRPr/>
          </a:p>
          <a:p>
            <a:pPr indent="-387350" lvl="1" marL="914400" rtl="0" algn="l">
              <a:spcBef>
                <a:spcPts val="0"/>
              </a:spcBef>
              <a:spcAft>
                <a:spcPts val="0"/>
              </a:spcAft>
              <a:buSzPts val="2500"/>
              <a:buChar char="-"/>
            </a:pPr>
            <a:r>
              <a:rPr lang="en-GB"/>
              <a:t>Jupyterhub DEMO</a:t>
            </a:r>
            <a:endParaRPr/>
          </a:p>
          <a:p>
            <a:pPr indent="-387350" lvl="1" marL="914400" rtl="0" algn="l">
              <a:spcBef>
                <a:spcPts val="0"/>
              </a:spcBef>
              <a:spcAft>
                <a:spcPts val="0"/>
              </a:spcAft>
              <a:buSzPts val="2500"/>
              <a:buChar char="-"/>
            </a:pPr>
            <a:r>
              <a:rPr lang="en-GB"/>
              <a:t>Binderhub DEMO</a:t>
            </a:r>
            <a:endParaRPr/>
          </a:p>
          <a:p>
            <a:pPr indent="-387350" lvl="0" marL="457200" rtl="0" algn="l">
              <a:spcBef>
                <a:spcPts val="0"/>
              </a:spcBef>
              <a:spcAft>
                <a:spcPts val="0"/>
              </a:spcAft>
              <a:buSzPts val="2500"/>
              <a:buChar char="-"/>
            </a:pPr>
            <a:r>
              <a:rPr lang="en-GB"/>
              <a:t>Linux and Windows</a:t>
            </a:r>
            <a:endParaRPr/>
          </a:p>
          <a:p>
            <a:pPr indent="-387350" lvl="0" marL="457200" rtl="0" algn="l">
              <a:spcBef>
                <a:spcPts val="0"/>
              </a:spcBef>
              <a:spcAft>
                <a:spcPts val="0"/>
              </a:spcAft>
              <a:buSzPts val="2500"/>
              <a:buChar char="-"/>
            </a:pPr>
            <a:r>
              <a:rPr lang="en-GB"/>
              <a:t>Coming soon - secure compute Q3 ‘25</a:t>
            </a:r>
            <a:endParaRPr/>
          </a:p>
        </p:txBody>
      </p:sp>
      <p:sp>
        <p:nvSpPr>
          <p:cNvPr id="646" name="Google Shape;646;p68"/>
          <p:cNvSpPr/>
          <p:nvPr>
            <p:ph idx="3" type="pic"/>
          </p:nvPr>
        </p:nvSpPr>
        <p:spPr>
          <a:xfrm>
            <a:off x="2460626" y="4221163"/>
            <a:ext cx="2879700" cy="1692300"/>
          </a:xfrm>
          <a:prstGeom prst="rect">
            <a:avLst/>
          </a:prstGeom>
        </p:spPr>
      </p:sp>
      <p:sp>
        <p:nvSpPr>
          <p:cNvPr id="647" name="Google Shape;647;p68"/>
          <p:cNvSpPr/>
          <p:nvPr>
            <p:ph idx="4" type="pic"/>
          </p:nvPr>
        </p:nvSpPr>
        <p:spPr>
          <a:xfrm>
            <a:off x="3071814" y="0"/>
            <a:ext cx="2879700" cy="3933900"/>
          </a:xfrm>
          <a:prstGeom prst="rect">
            <a:avLst/>
          </a:prstGeom>
        </p:spPr>
      </p:sp>
      <p:sp>
        <p:nvSpPr>
          <p:cNvPr id="648" name="Google Shape;648;p68"/>
          <p:cNvSpPr/>
          <p:nvPr>
            <p:ph idx="5" type="pic"/>
          </p:nvPr>
        </p:nvSpPr>
        <p:spPr>
          <a:xfrm>
            <a:off x="0" y="1412875"/>
            <a:ext cx="2819400" cy="2520900"/>
          </a:xfrm>
          <a:prstGeom prst="rect">
            <a:avLst/>
          </a:prstGeom>
        </p:spPr>
      </p:sp>
      <p:sp>
        <p:nvSpPr>
          <p:cNvPr id="649" name="Google Shape;649;p68"/>
          <p:cNvSpPr/>
          <p:nvPr>
            <p:ph idx="6" type="pic"/>
          </p:nvPr>
        </p:nvSpPr>
        <p:spPr>
          <a:xfrm>
            <a:off x="590575" y="4221163"/>
            <a:ext cx="1617600" cy="2636700"/>
          </a:xfrm>
          <a:prstGeom prst="rect">
            <a:avLst/>
          </a:prstGeom>
        </p:spPr>
      </p:sp>
      <p:pic>
        <p:nvPicPr>
          <p:cNvPr id="650" name="Google Shape;650;p68"/>
          <p:cNvPicPr preferRelativeResize="0"/>
          <p:nvPr>
            <p:ph idx="3" type="pic"/>
          </p:nvPr>
        </p:nvPicPr>
        <p:blipFill rotWithShape="1">
          <a:blip r:embed="rId3">
            <a:alphaModFix/>
          </a:blip>
          <a:srcRect b="0" l="0" r="0" t="0"/>
          <a:stretch/>
        </p:blipFill>
        <p:spPr>
          <a:xfrm>
            <a:off x="-148865" y="1418208"/>
            <a:ext cx="3117149" cy="2510239"/>
          </a:xfrm>
          <a:prstGeom prst="rect">
            <a:avLst/>
          </a:prstGeom>
          <a:solidFill>
            <a:srgbClr val="D0CECE"/>
          </a:solidFill>
          <a:ln>
            <a:noFill/>
          </a:ln>
        </p:spPr>
      </p:pic>
      <p:pic>
        <p:nvPicPr>
          <p:cNvPr descr="A group of people sitting at a table with laptops&#10;&#10;Description automatically generated" id="651" name="Google Shape;651;p68"/>
          <p:cNvPicPr preferRelativeResize="0"/>
          <p:nvPr>
            <p:ph idx="6" type="pic"/>
          </p:nvPr>
        </p:nvPicPr>
        <p:blipFill rotWithShape="1">
          <a:blip r:embed="rId4">
            <a:alphaModFix/>
          </a:blip>
          <a:srcRect b="20620" l="0" r="0" t="10895"/>
          <a:stretch/>
        </p:blipFill>
        <p:spPr>
          <a:xfrm>
            <a:off x="3143236" y="626075"/>
            <a:ext cx="2736900" cy="3055356"/>
          </a:xfrm>
          <a:prstGeom prst="rect">
            <a:avLst/>
          </a:prstGeom>
          <a:solidFill>
            <a:srgbClr val="D0CECE"/>
          </a:solidFill>
          <a:ln>
            <a:noFill/>
          </a:ln>
        </p:spPr>
      </p:pic>
      <p:pic>
        <p:nvPicPr>
          <p:cNvPr id="652" name="Google Shape;652;p68" title="Screen Shot 2025-03-24 at 11.28.21 am.png">
            <a:hlinkClick r:id="rId5"/>
          </p:cNvPr>
          <p:cNvPicPr preferRelativeResize="0"/>
          <p:nvPr/>
        </p:nvPicPr>
        <p:blipFill>
          <a:blip r:embed="rId6">
            <a:alphaModFix/>
          </a:blip>
          <a:stretch>
            <a:fillRect/>
          </a:stretch>
        </p:blipFill>
        <p:spPr>
          <a:xfrm>
            <a:off x="714725" y="3947912"/>
            <a:ext cx="4876449" cy="277853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pic>
        <p:nvPicPr>
          <p:cNvPr id="658" name="Google Shape;658;p69"/>
          <p:cNvPicPr preferRelativeResize="0"/>
          <p:nvPr/>
        </p:nvPicPr>
        <p:blipFill rotWithShape="1">
          <a:blip r:embed="rId3">
            <a:alphaModFix/>
          </a:blip>
          <a:srcRect b="0" l="0" r="0" t="0"/>
          <a:stretch/>
        </p:blipFill>
        <p:spPr>
          <a:xfrm>
            <a:off x="1015095" y="540928"/>
            <a:ext cx="7734300" cy="5969000"/>
          </a:xfrm>
          <a:prstGeom prst="rect">
            <a:avLst/>
          </a:prstGeom>
          <a:noFill/>
          <a:ln>
            <a:noFill/>
          </a:ln>
        </p:spPr>
      </p:pic>
      <p:sp>
        <p:nvSpPr>
          <p:cNvPr id="659" name="Google Shape;659;p69"/>
          <p:cNvSpPr/>
          <p:nvPr/>
        </p:nvSpPr>
        <p:spPr>
          <a:xfrm>
            <a:off x="457200" y="1390525"/>
            <a:ext cx="2593500" cy="169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660" name="Google Shape;660;p69"/>
          <p:cNvSpPr/>
          <p:nvPr/>
        </p:nvSpPr>
        <p:spPr>
          <a:xfrm>
            <a:off x="5850229" y="3678302"/>
            <a:ext cx="1292835" cy="591209"/>
          </a:xfrm>
          <a:prstGeom prst="roundRect">
            <a:avLst>
              <a:gd fmla="val 0" name="adj"/>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Arial"/>
              <a:ea typeface="Arial"/>
              <a:cs typeface="Arial"/>
              <a:sym typeface="Arial"/>
            </a:endParaRPr>
          </a:p>
        </p:txBody>
      </p:sp>
      <p:sp>
        <p:nvSpPr>
          <p:cNvPr id="661" name="Google Shape;661;p69"/>
          <p:cNvSpPr txBox="1"/>
          <p:nvPr/>
        </p:nvSpPr>
        <p:spPr>
          <a:xfrm>
            <a:off x="6380159" y="3768332"/>
            <a:ext cx="762900" cy="324300"/>
          </a:xfrm>
          <a:prstGeom prst="rect">
            <a:avLst/>
          </a:prstGeom>
          <a:noFill/>
          <a:ln>
            <a:noFill/>
          </a:ln>
        </p:spPr>
        <p:txBody>
          <a:bodyPr anchorCtr="0" anchor="t" bIns="91425" lIns="91425" spcFirstLastPara="1" rIns="91425" wrap="square" tIns="91425">
            <a:noAutofit/>
          </a:bodyPr>
          <a:lstStyle/>
          <a:p>
            <a:pPr indent="0" lvl="0" marL="0" marR="0" rtl="0" algn="l">
              <a:lnSpc>
                <a:spcPct val="70000"/>
              </a:lnSpc>
              <a:spcBef>
                <a:spcPts val="0"/>
              </a:spcBef>
              <a:spcAft>
                <a:spcPts val="0"/>
              </a:spcAft>
              <a:buClr>
                <a:srgbClr val="000000"/>
              </a:buClr>
              <a:buSzPts val="700"/>
              <a:buFont typeface="Arial"/>
              <a:buNone/>
            </a:pPr>
            <a:r>
              <a:rPr b="0" i="0" lang="en-GB" sz="1100" u="none" cap="none" strike="noStrike">
                <a:solidFill>
                  <a:srgbClr val="404041"/>
                </a:solidFill>
                <a:latin typeface="Arial"/>
                <a:ea typeface="Arial"/>
                <a:cs typeface="Arial"/>
                <a:sym typeface="Arial"/>
              </a:rPr>
              <a:t>Intersect</a:t>
            </a:r>
            <a:endParaRPr b="0" i="0" sz="1100" u="none" cap="none" strike="noStrike">
              <a:solidFill>
                <a:srgbClr val="404041"/>
              </a:solidFill>
              <a:latin typeface="Arial"/>
              <a:ea typeface="Arial"/>
              <a:cs typeface="Arial"/>
              <a:sym typeface="Arial"/>
            </a:endParaRPr>
          </a:p>
          <a:p>
            <a:pPr indent="0" lvl="0" marL="0" marR="0" rtl="0" algn="l">
              <a:lnSpc>
                <a:spcPct val="100000"/>
              </a:lnSpc>
              <a:spcBef>
                <a:spcPts val="400"/>
              </a:spcBef>
              <a:spcAft>
                <a:spcPts val="1000"/>
              </a:spcAft>
              <a:buClr>
                <a:srgbClr val="000000"/>
              </a:buClr>
              <a:buSzPts val="600"/>
              <a:buFont typeface="Arial"/>
              <a:buNone/>
            </a:pPr>
            <a:r>
              <a:rPr b="0" i="1" lang="en-GB" sz="800" u="none" cap="none" strike="noStrike">
                <a:solidFill>
                  <a:srgbClr val="404041"/>
                </a:solidFill>
                <a:latin typeface="Arial"/>
                <a:ea typeface="Arial"/>
                <a:cs typeface="Arial"/>
                <a:sym typeface="Arial"/>
              </a:rPr>
              <a:t>Sydney</a:t>
            </a:r>
            <a:endParaRPr b="0" i="1" sz="800" u="none" cap="none" strike="noStrike">
              <a:solidFill>
                <a:srgbClr val="404041"/>
              </a:solidFill>
              <a:latin typeface="Arial"/>
              <a:ea typeface="Arial"/>
              <a:cs typeface="Arial"/>
              <a:sym typeface="Arial"/>
            </a:endParaRPr>
          </a:p>
        </p:txBody>
      </p:sp>
      <p:pic>
        <p:nvPicPr>
          <p:cNvPr id="662" name="Google Shape;662;p69"/>
          <p:cNvPicPr preferRelativeResize="0"/>
          <p:nvPr/>
        </p:nvPicPr>
        <p:blipFill rotWithShape="1">
          <a:blip r:embed="rId4">
            <a:alphaModFix/>
          </a:blip>
          <a:srcRect b="9035" l="12185" r="12177" t="14715"/>
          <a:stretch/>
        </p:blipFill>
        <p:spPr>
          <a:xfrm>
            <a:off x="5923620" y="3727231"/>
            <a:ext cx="488750" cy="492714"/>
          </a:xfrm>
          <a:prstGeom prst="rect">
            <a:avLst/>
          </a:prstGeom>
          <a:noFill/>
          <a:ln>
            <a:noFill/>
          </a:ln>
        </p:spPr>
      </p:pic>
      <p:sp>
        <p:nvSpPr>
          <p:cNvPr id="663" name="Google Shape;663;p69"/>
          <p:cNvSpPr/>
          <p:nvPr/>
        </p:nvSpPr>
        <p:spPr>
          <a:xfrm>
            <a:off x="6287743" y="2664480"/>
            <a:ext cx="1609693" cy="591154"/>
          </a:xfrm>
          <a:prstGeom prst="roundRect">
            <a:avLst>
              <a:gd fmla="val 0" name="adj"/>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Arial"/>
              <a:ea typeface="Arial"/>
              <a:cs typeface="Arial"/>
              <a:sym typeface="Arial"/>
            </a:endParaRPr>
          </a:p>
        </p:txBody>
      </p:sp>
      <p:sp>
        <p:nvSpPr>
          <p:cNvPr id="664" name="Google Shape;664;p69"/>
          <p:cNvSpPr txBox="1"/>
          <p:nvPr/>
        </p:nvSpPr>
        <p:spPr>
          <a:xfrm>
            <a:off x="7388808" y="2843845"/>
            <a:ext cx="514800" cy="226500"/>
          </a:xfrm>
          <a:prstGeom prst="rect">
            <a:avLst/>
          </a:prstGeom>
          <a:noFill/>
          <a:ln>
            <a:noFill/>
          </a:ln>
        </p:spPr>
        <p:txBody>
          <a:bodyPr anchorCtr="0" anchor="t" bIns="0" lIns="0" spcFirstLastPara="1" rIns="0" wrap="square" tIns="0">
            <a:noAutofit/>
          </a:bodyPr>
          <a:lstStyle/>
          <a:p>
            <a:pPr indent="0" lvl="0" marL="0" marR="0" rtl="0" algn="l">
              <a:lnSpc>
                <a:spcPct val="70000"/>
              </a:lnSpc>
              <a:spcBef>
                <a:spcPts val="0"/>
              </a:spcBef>
              <a:spcAft>
                <a:spcPts val="0"/>
              </a:spcAft>
              <a:buClr>
                <a:srgbClr val="000000"/>
              </a:buClr>
              <a:buSzPts val="700"/>
              <a:buFont typeface="Arial"/>
              <a:buNone/>
            </a:pPr>
            <a:r>
              <a:rPr b="0" i="0" lang="en-GB" sz="1100" u="none" cap="none" strike="noStrike">
                <a:solidFill>
                  <a:srgbClr val="404041"/>
                </a:solidFill>
                <a:latin typeface="Arial"/>
                <a:ea typeface="Arial"/>
                <a:cs typeface="Arial"/>
                <a:sym typeface="Arial"/>
              </a:rPr>
              <a:t>QCIF</a:t>
            </a:r>
            <a:endParaRPr b="0" i="0" sz="1100" u="none" cap="none" strike="noStrike">
              <a:solidFill>
                <a:srgbClr val="40404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600"/>
              <a:buFont typeface="Arial"/>
              <a:buNone/>
            </a:pPr>
            <a:r>
              <a:rPr b="0" i="1" lang="en-GB" sz="800" u="none" cap="none" strike="noStrike">
                <a:solidFill>
                  <a:srgbClr val="404041"/>
                </a:solidFill>
                <a:latin typeface="Arial"/>
                <a:ea typeface="Arial"/>
                <a:cs typeface="Arial"/>
                <a:sym typeface="Arial"/>
              </a:rPr>
              <a:t>Brisbane</a:t>
            </a:r>
            <a:endParaRPr b="0" i="1" sz="800" u="none" cap="none" strike="noStrike">
              <a:solidFill>
                <a:srgbClr val="404041"/>
              </a:solidFill>
              <a:latin typeface="Arial"/>
              <a:ea typeface="Arial"/>
              <a:cs typeface="Arial"/>
              <a:sym typeface="Arial"/>
            </a:endParaRPr>
          </a:p>
        </p:txBody>
      </p:sp>
      <p:pic>
        <p:nvPicPr>
          <p:cNvPr id="665" name="Google Shape;665;p69"/>
          <p:cNvPicPr preferRelativeResize="0"/>
          <p:nvPr/>
        </p:nvPicPr>
        <p:blipFill rotWithShape="1">
          <a:blip r:embed="rId5">
            <a:alphaModFix/>
          </a:blip>
          <a:srcRect b="69" l="2581" r="0" t="59"/>
          <a:stretch/>
        </p:blipFill>
        <p:spPr>
          <a:xfrm>
            <a:off x="6372900" y="2785450"/>
            <a:ext cx="935649" cy="356575"/>
          </a:xfrm>
          <a:prstGeom prst="rect">
            <a:avLst/>
          </a:prstGeom>
          <a:noFill/>
          <a:ln>
            <a:noFill/>
          </a:ln>
        </p:spPr>
      </p:pic>
      <p:sp>
        <p:nvSpPr>
          <p:cNvPr id="666" name="Google Shape;666;p69"/>
          <p:cNvSpPr/>
          <p:nvPr/>
        </p:nvSpPr>
        <p:spPr>
          <a:xfrm>
            <a:off x="4477225" y="5820150"/>
            <a:ext cx="1609800" cy="630900"/>
          </a:xfrm>
          <a:prstGeom prst="roundRect">
            <a:avLst>
              <a:gd fmla="val 0" name="adj"/>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67" name="Google Shape;667;p69"/>
          <p:cNvSpPr/>
          <p:nvPr/>
        </p:nvSpPr>
        <p:spPr>
          <a:xfrm>
            <a:off x="7054875" y="4805225"/>
            <a:ext cx="1609800" cy="630900"/>
          </a:xfrm>
          <a:prstGeom prst="roundRect">
            <a:avLst>
              <a:gd fmla="val 0" name="adj"/>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68" name="Google Shape;668;p69"/>
          <p:cNvSpPr txBox="1"/>
          <p:nvPr/>
        </p:nvSpPr>
        <p:spPr>
          <a:xfrm>
            <a:off x="7717775" y="4916152"/>
            <a:ext cx="887400" cy="3909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700"/>
              <a:buFont typeface="Arial"/>
              <a:buNone/>
            </a:pPr>
            <a:r>
              <a:rPr b="0" i="0" lang="en-GB" sz="1000" u="none" cap="none" strike="noStrike">
                <a:solidFill>
                  <a:srgbClr val="404041"/>
                </a:solidFill>
                <a:latin typeface="Arial"/>
                <a:ea typeface="Arial"/>
                <a:cs typeface="Arial"/>
                <a:sym typeface="Arial"/>
              </a:rPr>
              <a:t>The University of Auckland</a:t>
            </a:r>
            <a:endParaRPr b="0" i="0" sz="1000" u="none" cap="none" strike="noStrike">
              <a:solidFill>
                <a:srgbClr val="40404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600"/>
              <a:buFont typeface="Arial"/>
              <a:buNone/>
            </a:pPr>
            <a:r>
              <a:rPr b="0" i="1" lang="en-GB" sz="800" u="none" cap="none" strike="noStrike">
                <a:solidFill>
                  <a:srgbClr val="404041"/>
                </a:solidFill>
                <a:latin typeface="Arial"/>
                <a:ea typeface="Arial"/>
                <a:cs typeface="Arial"/>
                <a:sym typeface="Arial"/>
              </a:rPr>
              <a:t>Auckland</a:t>
            </a:r>
            <a:endParaRPr b="0" i="1" sz="800" u="none" cap="none" strike="noStrike">
              <a:solidFill>
                <a:srgbClr val="404041"/>
              </a:solidFill>
              <a:latin typeface="Arial"/>
              <a:ea typeface="Arial"/>
              <a:cs typeface="Arial"/>
              <a:sym typeface="Arial"/>
            </a:endParaRPr>
          </a:p>
        </p:txBody>
      </p:sp>
      <p:pic>
        <p:nvPicPr>
          <p:cNvPr id="669" name="Google Shape;669;p69"/>
          <p:cNvPicPr preferRelativeResize="0"/>
          <p:nvPr/>
        </p:nvPicPr>
        <p:blipFill rotWithShape="1">
          <a:blip r:embed="rId6">
            <a:alphaModFix/>
          </a:blip>
          <a:srcRect b="5499" l="396" r="406" t="0"/>
          <a:stretch/>
        </p:blipFill>
        <p:spPr>
          <a:xfrm>
            <a:off x="7143050" y="4883050"/>
            <a:ext cx="476675" cy="454125"/>
          </a:xfrm>
          <a:prstGeom prst="rect">
            <a:avLst/>
          </a:prstGeom>
          <a:noFill/>
          <a:ln>
            <a:noFill/>
          </a:ln>
        </p:spPr>
      </p:pic>
      <p:pic>
        <p:nvPicPr>
          <p:cNvPr id="670" name="Google Shape;670;p69"/>
          <p:cNvPicPr preferRelativeResize="0"/>
          <p:nvPr/>
        </p:nvPicPr>
        <p:blipFill rotWithShape="1">
          <a:blip r:embed="rId7">
            <a:alphaModFix/>
          </a:blip>
          <a:srcRect b="6016" l="0" r="0" t="6016"/>
          <a:stretch/>
        </p:blipFill>
        <p:spPr>
          <a:xfrm>
            <a:off x="538090" y="5388832"/>
            <a:ext cx="1508742" cy="480551"/>
          </a:xfrm>
          <a:prstGeom prst="rect">
            <a:avLst/>
          </a:prstGeom>
          <a:noFill/>
          <a:ln>
            <a:noFill/>
          </a:ln>
        </p:spPr>
      </p:pic>
      <p:pic>
        <p:nvPicPr>
          <p:cNvPr id="671" name="Google Shape;671;p69"/>
          <p:cNvPicPr preferRelativeResize="0"/>
          <p:nvPr/>
        </p:nvPicPr>
        <p:blipFill rotWithShape="1">
          <a:blip r:embed="rId8">
            <a:alphaModFix/>
          </a:blip>
          <a:srcRect b="10" l="0" r="0" t="0"/>
          <a:stretch/>
        </p:blipFill>
        <p:spPr>
          <a:xfrm>
            <a:off x="544977" y="6116250"/>
            <a:ext cx="1824949" cy="321825"/>
          </a:xfrm>
          <a:prstGeom prst="rect">
            <a:avLst/>
          </a:prstGeom>
          <a:noFill/>
          <a:ln>
            <a:noFill/>
          </a:ln>
        </p:spPr>
      </p:pic>
      <p:sp>
        <p:nvSpPr>
          <p:cNvPr id="672" name="Google Shape;672;p69"/>
          <p:cNvSpPr txBox="1"/>
          <p:nvPr/>
        </p:nvSpPr>
        <p:spPr>
          <a:xfrm>
            <a:off x="572475" y="1685669"/>
            <a:ext cx="3904800" cy="922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404041"/>
              </a:buClr>
              <a:buSzPts val="2800"/>
              <a:buFont typeface="Arial"/>
              <a:buNone/>
            </a:pPr>
            <a:r>
              <a:rPr b="0" i="0" lang="en-GB" sz="3500" u="none" cap="none" strike="noStrike">
                <a:solidFill>
                  <a:srgbClr val="404041"/>
                </a:solidFill>
                <a:latin typeface="Arial"/>
                <a:ea typeface="Arial"/>
                <a:cs typeface="Arial"/>
                <a:sym typeface="Arial"/>
              </a:rPr>
              <a:t>ARDC Nectar Research Cloud</a:t>
            </a:r>
            <a:endParaRPr b="0" i="0" sz="3500" u="none" cap="none" strike="noStrike">
              <a:solidFill>
                <a:srgbClr val="404041"/>
              </a:solidFill>
              <a:latin typeface="Arial"/>
              <a:ea typeface="Arial"/>
              <a:cs typeface="Arial"/>
              <a:sym typeface="Arial"/>
            </a:endParaRPr>
          </a:p>
        </p:txBody>
      </p:sp>
      <p:sp>
        <p:nvSpPr>
          <p:cNvPr id="673" name="Google Shape;673;p69"/>
          <p:cNvSpPr/>
          <p:nvPr/>
        </p:nvSpPr>
        <p:spPr>
          <a:xfrm>
            <a:off x="5577109" y="5600515"/>
            <a:ext cx="78377" cy="78377"/>
          </a:xfrm>
          <a:prstGeom prst="rect">
            <a:avLst/>
          </a:prstGeom>
          <a:solidFill>
            <a:srgbClr val="6C6E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04041"/>
              </a:solidFill>
              <a:latin typeface="Calibri"/>
              <a:ea typeface="Calibri"/>
              <a:cs typeface="Calibri"/>
              <a:sym typeface="Calibri"/>
            </a:endParaRPr>
          </a:p>
        </p:txBody>
      </p:sp>
      <p:sp>
        <p:nvSpPr>
          <p:cNvPr id="674" name="Google Shape;674;p69"/>
          <p:cNvSpPr/>
          <p:nvPr/>
        </p:nvSpPr>
        <p:spPr>
          <a:xfrm>
            <a:off x="8220662" y="4617341"/>
            <a:ext cx="78377" cy="78377"/>
          </a:xfrm>
          <a:prstGeom prst="rect">
            <a:avLst/>
          </a:prstGeom>
          <a:solidFill>
            <a:srgbClr val="6C6E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04041"/>
              </a:solidFill>
              <a:latin typeface="Calibri"/>
              <a:ea typeface="Calibri"/>
              <a:cs typeface="Calibri"/>
              <a:sym typeface="Calibri"/>
            </a:endParaRPr>
          </a:p>
        </p:txBody>
      </p:sp>
      <p:sp>
        <p:nvSpPr>
          <p:cNvPr id="675" name="Google Shape;675;p69"/>
          <p:cNvSpPr/>
          <p:nvPr/>
        </p:nvSpPr>
        <p:spPr>
          <a:xfrm>
            <a:off x="6581273" y="3362873"/>
            <a:ext cx="78300" cy="78300"/>
          </a:xfrm>
          <a:prstGeom prst="rect">
            <a:avLst/>
          </a:prstGeom>
          <a:solidFill>
            <a:srgbClr val="6C6E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04041"/>
              </a:solidFill>
              <a:latin typeface="Calibri"/>
              <a:ea typeface="Calibri"/>
              <a:cs typeface="Calibri"/>
              <a:sym typeface="Calibri"/>
            </a:endParaRPr>
          </a:p>
        </p:txBody>
      </p:sp>
      <p:sp>
        <p:nvSpPr>
          <p:cNvPr id="676" name="Google Shape;676;p69"/>
          <p:cNvSpPr/>
          <p:nvPr/>
        </p:nvSpPr>
        <p:spPr>
          <a:xfrm>
            <a:off x="2803250" y="4651875"/>
            <a:ext cx="1975500" cy="553200"/>
          </a:xfrm>
          <a:prstGeom prst="roundRect">
            <a:avLst>
              <a:gd fmla="val 0" name="adj"/>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77" name="Google Shape;677;p69"/>
          <p:cNvSpPr txBox="1"/>
          <p:nvPr/>
        </p:nvSpPr>
        <p:spPr>
          <a:xfrm>
            <a:off x="3857913" y="4731085"/>
            <a:ext cx="589500" cy="3240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700"/>
              <a:buFont typeface="Arial"/>
              <a:buNone/>
            </a:pPr>
            <a:r>
              <a:rPr b="0" i="0" lang="en-GB" sz="1000" u="none" cap="none" strike="noStrike">
                <a:solidFill>
                  <a:srgbClr val="404041"/>
                </a:solidFill>
                <a:latin typeface="Arial"/>
                <a:ea typeface="Arial"/>
                <a:cs typeface="Arial"/>
                <a:sym typeface="Arial"/>
              </a:rPr>
              <a:t>Monash</a:t>
            </a:r>
            <a:br>
              <a:rPr b="0" i="0" lang="en-GB" sz="1000" u="none" cap="none" strike="noStrike">
                <a:solidFill>
                  <a:srgbClr val="404041"/>
                </a:solidFill>
                <a:latin typeface="Arial"/>
                <a:ea typeface="Arial"/>
                <a:cs typeface="Arial"/>
                <a:sym typeface="Arial"/>
              </a:rPr>
            </a:br>
            <a:r>
              <a:rPr b="0" i="0" lang="en-GB" sz="1000" u="none" cap="none" strike="noStrike">
                <a:solidFill>
                  <a:srgbClr val="404041"/>
                </a:solidFill>
                <a:latin typeface="Arial"/>
                <a:ea typeface="Arial"/>
                <a:cs typeface="Arial"/>
                <a:sym typeface="Arial"/>
              </a:rPr>
              <a:t>University</a:t>
            </a:r>
            <a:endParaRPr b="0" i="0" sz="1000" u="none" cap="none" strike="noStrike">
              <a:solidFill>
                <a:srgbClr val="40404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600"/>
              <a:buFont typeface="Arial"/>
              <a:buNone/>
            </a:pPr>
            <a:r>
              <a:rPr b="0" i="1" lang="en-GB" sz="800" u="none" cap="none" strike="noStrike">
                <a:solidFill>
                  <a:srgbClr val="404041"/>
                </a:solidFill>
                <a:latin typeface="Arial"/>
                <a:ea typeface="Arial"/>
                <a:cs typeface="Arial"/>
                <a:sym typeface="Arial"/>
              </a:rPr>
              <a:t>Melbourne</a:t>
            </a:r>
            <a:endParaRPr b="0" i="1" sz="800" u="none" cap="none" strike="noStrike">
              <a:solidFill>
                <a:srgbClr val="404041"/>
              </a:solidFill>
              <a:latin typeface="Arial"/>
              <a:ea typeface="Arial"/>
              <a:cs typeface="Arial"/>
              <a:sym typeface="Arial"/>
            </a:endParaRPr>
          </a:p>
        </p:txBody>
      </p:sp>
      <p:pic>
        <p:nvPicPr>
          <p:cNvPr id="678" name="Google Shape;678;p69"/>
          <p:cNvPicPr preferRelativeResize="0"/>
          <p:nvPr/>
        </p:nvPicPr>
        <p:blipFill rotWithShape="1">
          <a:blip r:embed="rId9">
            <a:alphaModFix/>
          </a:blip>
          <a:srcRect b="12155" l="10135" r="7593" t="12155"/>
          <a:stretch/>
        </p:blipFill>
        <p:spPr>
          <a:xfrm>
            <a:off x="2910400" y="4766059"/>
            <a:ext cx="850500" cy="334652"/>
          </a:xfrm>
          <a:prstGeom prst="rect">
            <a:avLst/>
          </a:prstGeom>
          <a:noFill/>
          <a:ln>
            <a:noFill/>
          </a:ln>
        </p:spPr>
      </p:pic>
      <p:sp>
        <p:nvSpPr>
          <p:cNvPr id="679" name="Google Shape;679;p69"/>
          <p:cNvSpPr/>
          <p:nvPr/>
        </p:nvSpPr>
        <p:spPr>
          <a:xfrm>
            <a:off x="2802288" y="3826926"/>
            <a:ext cx="1977300" cy="696300"/>
          </a:xfrm>
          <a:prstGeom prst="roundRect">
            <a:avLst>
              <a:gd fmla="val 0" name="adj"/>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80" name="Google Shape;680;p69"/>
          <p:cNvSpPr txBox="1"/>
          <p:nvPr/>
        </p:nvSpPr>
        <p:spPr>
          <a:xfrm>
            <a:off x="3857913" y="3912101"/>
            <a:ext cx="801600" cy="3909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700"/>
              <a:buFont typeface="Arial"/>
              <a:buNone/>
            </a:pPr>
            <a:r>
              <a:rPr b="0" i="0" lang="en-GB" sz="1000" u="none" cap="none" strike="noStrike">
                <a:solidFill>
                  <a:srgbClr val="404041"/>
                </a:solidFill>
                <a:latin typeface="Arial"/>
                <a:ea typeface="Arial"/>
                <a:cs typeface="Arial"/>
                <a:sym typeface="Arial"/>
              </a:rPr>
              <a:t>Swinburne University of Technology</a:t>
            </a:r>
            <a:endParaRPr b="0" i="0" sz="1000" u="none" cap="none" strike="noStrike">
              <a:solidFill>
                <a:srgbClr val="40404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600"/>
              <a:buFont typeface="Arial"/>
              <a:buNone/>
            </a:pPr>
            <a:r>
              <a:rPr b="0" i="1" lang="en-GB" sz="800" u="none" cap="none" strike="noStrike">
                <a:solidFill>
                  <a:srgbClr val="404041"/>
                </a:solidFill>
                <a:latin typeface="Arial"/>
                <a:ea typeface="Arial"/>
                <a:cs typeface="Arial"/>
                <a:sym typeface="Arial"/>
              </a:rPr>
              <a:t>Melbourne</a:t>
            </a:r>
            <a:endParaRPr b="0" i="1" sz="800" u="none" cap="none" strike="noStrike">
              <a:solidFill>
                <a:srgbClr val="404041"/>
              </a:solidFill>
              <a:latin typeface="Arial"/>
              <a:ea typeface="Arial"/>
              <a:cs typeface="Arial"/>
              <a:sym typeface="Arial"/>
            </a:endParaRPr>
          </a:p>
        </p:txBody>
      </p:sp>
      <p:pic>
        <p:nvPicPr>
          <p:cNvPr id="681" name="Google Shape;681;p69"/>
          <p:cNvPicPr preferRelativeResize="0"/>
          <p:nvPr/>
        </p:nvPicPr>
        <p:blipFill rotWithShape="1">
          <a:blip r:embed="rId10">
            <a:alphaModFix/>
          </a:blip>
          <a:srcRect b="327" l="0" r="0" t="327"/>
          <a:stretch/>
        </p:blipFill>
        <p:spPr>
          <a:xfrm>
            <a:off x="2886489" y="3940300"/>
            <a:ext cx="850501" cy="423382"/>
          </a:xfrm>
          <a:prstGeom prst="rect">
            <a:avLst/>
          </a:prstGeom>
          <a:noFill/>
          <a:ln>
            <a:noFill/>
          </a:ln>
        </p:spPr>
      </p:pic>
      <p:sp>
        <p:nvSpPr>
          <p:cNvPr id="682" name="Google Shape;682;p69"/>
          <p:cNvSpPr/>
          <p:nvPr/>
        </p:nvSpPr>
        <p:spPr>
          <a:xfrm>
            <a:off x="2804825" y="3106975"/>
            <a:ext cx="1975500" cy="591300"/>
          </a:xfrm>
          <a:prstGeom prst="roundRect">
            <a:avLst>
              <a:gd fmla="val 0" name="adj"/>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Arial"/>
              <a:ea typeface="Arial"/>
              <a:cs typeface="Arial"/>
              <a:sym typeface="Arial"/>
            </a:endParaRPr>
          </a:p>
        </p:txBody>
      </p:sp>
      <p:sp>
        <p:nvSpPr>
          <p:cNvPr id="683" name="Google Shape;683;p69"/>
          <p:cNvSpPr txBox="1"/>
          <p:nvPr/>
        </p:nvSpPr>
        <p:spPr>
          <a:xfrm>
            <a:off x="3857913" y="3209882"/>
            <a:ext cx="850500" cy="3348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700"/>
              <a:buFont typeface="Arial"/>
              <a:buNone/>
            </a:pPr>
            <a:r>
              <a:rPr b="0" i="0" lang="en-GB" sz="1000" u="none" cap="none" strike="noStrike">
                <a:solidFill>
                  <a:srgbClr val="404041"/>
                </a:solidFill>
                <a:latin typeface="Arial"/>
                <a:ea typeface="Arial"/>
                <a:cs typeface="Arial"/>
                <a:sym typeface="Arial"/>
              </a:rPr>
              <a:t>The University </a:t>
            </a:r>
            <a:br>
              <a:rPr b="0" i="0" lang="en-GB" sz="1000" u="none" cap="none" strike="noStrike">
                <a:solidFill>
                  <a:srgbClr val="404041"/>
                </a:solidFill>
                <a:latin typeface="Arial"/>
                <a:ea typeface="Arial"/>
                <a:cs typeface="Arial"/>
                <a:sym typeface="Arial"/>
              </a:rPr>
            </a:br>
            <a:r>
              <a:rPr b="0" i="0" lang="en-GB" sz="1000" u="none" cap="none" strike="noStrike">
                <a:solidFill>
                  <a:srgbClr val="404041"/>
                </a:solidFill>
                <a:latin typeface="Arial"/>
                <a:ea typeface="Arial"/>
                <a:cs typeface="Arial"/>
                <a:sym typeface="Arial"/>
              </a:rPr>
              <a:t>of Melbourne</a:t>
            </a:r>
            <a:endParaRPr b="0" i="0" sz="1000" u="none" cap="none" strike="noStrike">
              <a:solidFill>
                <a:srgbClr val="40404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600"/>
              <a:buFont typeface="Arial"/>
              <a:buNone/>
            </a:pPr>
            <a:r>
              <a:rPr b="0" i="1" lang="en-GB" sz="800" u="none" cap="none" strike="noStrike">
                <a:solidFill>
                  <a:srgbClr val="404041"/>
                </a:solidFill>
                <a:latin typeface="Arial"/>
                <a:ea typeface="Arial"/>
                <a:cs typeface="Arial"/>
                <a:sym typeface="Arial"/>
              </a:rPr>
              <a:t>Melbourne</a:t>
            </a:r>
            <a:endParaRPr b="0" i="1" sz="800" u="none" cap="none" strike="noStrike">
              <a:solidFill>
                <a:srgbClr val="404041"/>
              </a:solidFill>
              <a:latin typeface="Arial"/>
              <a:ea typeface="Arial"/>
              <a:cs typeface="Arial"/>
              <a:sym typeface="Arial"/>
            </a:endParaRPr>
          </a:p>
        </p:txBody>
      </p:sp>
      <p:pic>
        <p:nvPicPr>
          <p:cNvPr id="684" name="Google Shape;684;p69"/>
          <p:cNvPicPr preferRelativeResize="0"/>
          <p:nvPr/>
        </p:nvPicPr>
        <p:blipFill rotWithShape="1">
          <a:blip r:embed="rId11">
            <a:alphaModFix/>
          </a:blip>
          <a:srcRect b="0" l="0" r="0" t="0"/>
          <a:stretch/>
        </p:blipFill>
        <p:spPr>
          <a:xfrm>
            <a:off x="3321695" y="3196230"/>
            <a:ext cx="422025" cy="422025"/>
          </a:xfrm>
          <a:prstGeom prst="rect">
            <a:avLst/>
          </a:prstGeom>
          <a:noFill/>
          <a:ln>
            <a:noFill/>
          </a:ln>
        </p:spPr>
      </p:pic>
      <p:sp>
        <p:nvSpPr>
          <p:cNvPr id="685" name="Google Shape;685;p69"/>
          <p:cNvSpPr/>
          <p:nvPr/>
        </p:nvSpPr>
        <p:spPr>
          <a:xfrm>
            <a:off x="6104479" y="4362473"/>
            <a:ext cx="78377" cy="78377"/>
          </a:xfrm>
          <a:prstGeom prst="rect">
            <a:avLst/>
          </a:prstGeom>
          <a:solidFill>
            <a:srgbClr val="6C6E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04041"/>
              </a:solidFill>
              <a:latin typeface="Calibri"/>
              <a:ea typeface="Calibri"/>
              <a:cs typeface="Calibri"/>
              <a:sym typeface="Calibri"/>
            </a:endParaRPr>
          </a:p>
        </p:txBody>
      </p:sp>
      <p:grpSp>
        <p:nvGrpSpPr>
          <p:cNvPr id="686" name="Google Shape;686;p69"/>
          <p:cNvGrpSpPr/>
          <p:nvPr/>
        </p:nvGrpSpPr>
        <p:grpSpPr>
          <a:xfrm>
            <a:off x="4780323" y="3395564"/>
            <a:ext cx="488736" cy="1545486"/>
            <a:chOff x="4416286" y="3523099"/>
            <a:chExt cx="488736" cy="1418007"/>
          </a:xfrm>
        </p:grpSpPr>
        <p:cxnSp>
          <p:nvCxnSpPr>
            <p:cNvPr id="687" name="Google Shape;687;p69"/>
            <p:cNvCxnSpPr/>
            <p:nvPr/>
          </p:nvCxnSpPr>
          <p:spPr>
            <a:xfrm>
              <a:off x="4416286" y="3524615"/>
              <a:ext cx="488736" cy="0"/>
            </a:xfrm>
            <a:prstGeom prst="straightConnector1">
              <a:avLst/>
            </a:prstGeom>
            <a:noFill/>
            <a:ln cap="flat" cmpd="sng" w="19050">
              <a:solidFill>
                <a:srgbClr val="939597"/>
              </a:solidFill>
              <a:prstDash val="solid"/>
              <a:miter lim="800000"/>
              <a:headEnd len="sm" w="sm" type="none"/>
              <a:tailEnd len="sm" w="sm" type="none"/>
            </a:ln>
          </p:spPr>
        </p:cxnSp>
        <p:cxnSp>
          <p:nvCxnSpPr>
            <p:cNvPr id="688" name="Google Shape;688;p69"/>
            <p:cNvCxnSpPr/>
            <p:nvPr/>
          </p:nvCxnSpPr>
          <p:spPr>
            <a:xfrm>
              <a:off x="4905022" y="3523099"/>
              <a:ext cx="0" cy="1415000"/>
            </a:xfrm>
            <a:prstGeom prst="straightConnector1">
              <a:avLst/>
            </a:prstGeom>
            <a:noFill/>
            <a:ln cap="flat" cmpd="sng" w="19050">
              <a:solidFill>
                <a:srgbClr val="939597"/>
              </a:solidFill>
              <a:prstDash val="solid"/>
              <a:miter lim="800000"/>
              <a:headEnd len="sm" w="sm" type="none"/>
              <a:tailEnd len="sm" w="sm" type="none"/>
            </a:ln>
          </p:spPr>
        </p:cxnSp>
        <p:cxnSp>
          <p:nvCxnSpPr>
            <p:cNvPr id="689" name="Google Shape;689;p69"/>
            <p:cNvCxnSpPr/>
            <p:nvPr/>
          </p:nvCxnSpPr>
          <p:spPr>
            <a:xfrm>
              <a:off x="4416286" y="4232818"/>
              <a:ext cx="488736" cy="0"/>
            </a:xfrm>
            <a:prstGeom prst="straightConnector1">
              <a:avLst/>
            </a:prstGeom>
            <a:noFill/>
            <a:ln cap="flat" cmpd="sng" w="19050">
              <a:solidFill>
                <a:srgbClr val="939597"/>
              </a:solidFill>
              <a:prstDash val="solid"/>
              <a:miter lim="800000"/>
              <a:headEnd len="sm" w="sm" type="none"/>
              <a:tailEnd len="sm" w="sm" type="none"/>
            </a:ln>
          </p:spPr>
        </p:cxnSp>
        <p:cxnSp>
          <p:nvCxnSpPr>
            <p:cNvPr id="690" name="Google Shape;690;p69"/>
            <p:cNvCxnSpPr/>
            <p:nvPr/>
          </p:nvCxnSpPr>
          <p:spPr>
            <a:xfrm>
              <a:off x="4416286" y="4941106"/>
              <a:ext cx="488736" cy="0"/>
            </a:xfrm>
            <a:prstGeom prst="straightConnector1">
              <a:avLst/>
            </a:prstGeom>
            <a:noFill/>
            <a:ln cap="flat" cmpd="sng" w="19050">
              <a:solidFill>
                <a:srgbClr val="939597"/>
              </a:solidFill>
              <a:prstDash val="solid"/>
              <a:miter lim="800000"/>
              <a:headEnd len="sm" w="sm" type="none"/>
              <a:tailEnd len="sm" w="sm" type="none"/>
            </a:ln>
          </p:spPr>
        </p:cxnSp>
      </p:grpSp>
      <p:sp>
        <p:nvSpPr>
          <p:cNvPr id="691" name="Google Shape;691;p69"/>
          <p:cNvSpPr/>
          <p:nvPr/>
        </p:nvSpPr>
        <p:spPr>
          <a:xfrm>
            <a:off x="10270941" y="4006"/>
            <a:ext cx="1928576" cy="6871751"/>
          </a:xfrm>
          <a:prstGeom prst="rect">
            <a:avLst/>
          </a:prstGeom>
          <a:solidFill>
            <a:srgbClr val="F0F0F0">
              <a:alpha val="80392"/>
            </a:srgb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692" name="Google Shape;692;p69"/>
          <p:cNvSpPr/>
          <p:nvPr/>
        </p:nvSpPr>
        <p:spPr>
          <a:xfrm>
            <a:off x="9402200" y="3045225"/>
            <a:ext cx="2236800" cy="791700"/>
          </a:xfrm>
          <a:prstGeom prst="rect">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69"/>
          <p:cNvSpPr/>
          <p:nvPr/>
        </p:nvSpPr>
        <p:spPr>
          <a:xfrm>
            <a:off x="9402198" y="2165440"/>
            <a:ext cx="2236800" cy="791700"/>
          </a:xfrm>
          <a:prstGeom prst="rect">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p69"/>
          <p:cNvSpPr/>
          <p:nvPr/>
        </p:nvSpPr>
        <p:spPr>
          <a:xfrm>
            <a:off x="9402200" y="1285650"/>
            <a:ext cx="2236800" cy="791700"/>
          </a:xfrm>
          <a:prstGeom prst="rect">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p69"/>
          <p:cNvSpPr/>
          <p:nvPr/>
        </p:nvSpPr>
        <p:spPr>
          <a:xfrm>
            <a:off x="9402198" y="4818123"/>
            <a:ext cx="2236800" cy="791700"/>
          </a:xfrm>
          <a:prstGeom prst="rect">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69"/>
          <p:cNvSpPr/>
          <p:nvPr/>
        </p:nvSpPr>
        <p:spPr>
          <a:xfrm>
            <a:off x="9402198" y="5697913"/>
            <a:ext cx="2236800" cy="791700"/>
          </a:xfrm>
          <a:prstGeom prst="rect">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69"/>
          <p:cNvSpPr txBox="1"/>
          <p:nvPr/>
        </p:nvSpPr>
        <p:spPr>
          <a:xfrm>
            <a:off x="10206571" y="1465437"/>
            <a:ext cx="1087182" cy="32860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lang="en-GB" sz="2000">
                <a:solidFill>
                  <a:srgbClr val="404041"/>
                </a:solidFill>
              </a:rPr>
              <a:t>8,7</a:t>
            </a:r>
            <a:r>
              <a:rPr b="0" i="0" lang="en-GB" sz="2000" u="none" cap="none" strike="noStrike">
                <a:solidFill>
                  <a:srgbClr val="404041"/>
                </a:solidFill>
                <a:latin typeface="Arial"/>
                <a:ea typeface="Arial"/>
                <a:cs typeface="Arial"/>
                <a:sym typeface="Arial"/>
              </a:rPr>
              <a:t>00+</a:t>
            </a:r>
            <a:endParaRPr b="0" i="0" sz="2000" u="none" cap="none" strike="noStrike">
              <a:solidFill>
                <a:srgbClr val="404041"/>
              </a:solidFill>
              <a:latin typeface="Arial"/>
              <a:ea typeface="Arial"/>
              <a:cs typeface="Arial"/>
              <a:sym typeface="Arial"/>
            </a:endParaRPr>
          </a:p>
        </p:txBody>
      </p:sp>
      <p:sp>
        <p:nvSpPr>
          <p:cNvPr id="698" name="Google Shape;698;p69"/>
          <p:cNvSpPr txBox="1"/>
          <p:nvPr/>
        </p:nvSpPr>
        <p:spPr>
          <a:xfrm>
            <a:off x="10206571" y="1752792"/>
            <a:ext cx="1113776" cy="14821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404041"/>
                </a:solidFill>
                <a:latin typeface="Arial"/>
                <a:ea typeface="Arial"/>
                <a:cs typeface="Arial"/>
                <a:sym typeface="Arial"/>
              </a:rPr>
              <a:t>Virtual </a:t>
            </a:r>
            <a:r>
              <a:rPr b="0" i="0" lang="en-GB" sz="1000" u="none" cap="none" strike="noStrike">
                <a:solidFill>
                  <a:srgbClr val="404041"/>
                </a:solidFill>
                <a:latin typeface="Arial"/>
                <a:ea typeface="Arial"/>
                <a:cs typeface="Arial"/>
                <a:sym typeface="Arial"/>
              </a:rPr>
              <a:t>Machines</a:t>
            </a:r>
            <a:endParaRPr b="0" i="0" sz="1000" u="none" cap="none" strike="noStrike">
              <a:solidFill>
                <a:srgbClr val="404041"/>
              </a:solidFill>
              <a:latin typeface="Arial"/>
              <a:ea typeface="Arial"/>
              <a:cs typeface="Arial"/>
              <a:sym typeface="Arial"/>
            </a:endParaRPr>
          </a:p>
        </p:txBody>
      </p:sp>
      <p:sp>
        <p:nvSpPr>
          <p:cNvPr id="699" name="Google Shape;699;p69"/>
          <p:cNvSpPr txBox="1"/>
          <p:nvPr/>
        </p:nvSpPr>
        <p:spPr>
          <a:xfrm>
            <a:off x="10206571" y="2339302"/>
            <a:ext cx="1113776" cy="24655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2000" u="none" cap="none" strike="noStrike">
                <a:solidFill>
                  <a:srgbClr val="404041"/>
                </a:solidFill>
                <a:latin typeface="Arial"/>
                <a:ea typeface="Arial"/>
                <a:cs typeface="Arial"/>
                <a:sym typeface="Arial"/>
              </a:rPr>
              <a:t>34,000</a:t>
            </a:r>
            <a:endParaRPr b="0" i="0" sz="2000" u="none" cap="none" strike="noStrike">
              <a:solidFill>
                <a:srgbClr val="404041"/>
              </a:solidFill>
              <a:latin typeface="Arial"/>
              <a:ea typeface="Arial"/>
              <a:cs typeface="Arial"/>
              <a:sym typeface="Arial"/>
            </a:endParaRPr>
          </a:p>
        </p:txBody>
      </p:sp>
      <p:sp>
        <p:nvSpPr>
          <p:cNvPr id="700" name="Google Shape;700;p69"/>
          <p:cNvSpPr txBox="1"/>
          <p:nvPr/>
        </p:nvSpPr>
        <p:spPr>
          <a:xfrm>
            <a:off x="10206569" y="2628012"/>
            <a:ext cx="1183079" cy="16556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GB" sz="1000" u="none" cap="none" strike="noStrike">
                <a:solidFill>
                  <a:srgbClr val="404041"/>
                </a:solidFill>
                <a:latin typeface="Arial"/>
                <a:ea typeface="Arial"/>
                <a:cs typeface="Arial"/>
                <a:sym typeface="Arial"/>
              </a:rPr>
              <a:t>Physical CPU Cores</a:t>
            </a:r>
            <a:endParaRPr b="0" i="0" sz="1000" u="none" cap="none" strike="noStrike">
              <a:solidFill>
                <a:srgbClr val="404041"/>
              </a:solidFill>
              <a:latin typeface="Arial"/>
              <a:ea typeface="Arial"/>
              <a:cs typeface="Arial"/>
              <a:sym typeface="Arial"/>
            </a:endParaRPr>
          </a:p>
        </p:txBody>
      </p:sp>
      <p:sp>
        <p:nvSpPr>
          <p:cNvPr id="701" name="Google Shape;701;p69"/>
          <p:cNvSpPr txBox="1"/>
          <p:nvPr/>
        </p:nvSpPr>
        <p:spPr>
          <a:xfrm>
            <a:off x="10206569" y="3207120"/>
            <a:ext cx="1292253" cy="30615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2000" u="none" cap="none" strike="noStrike">
                <a:solidFill>
                  <a:srgbClr val="404041"/>
                </a:solidFill>
                <a:latin typeface="Arial"/>
                <a:ea typeface="Arial"/>
                <a:cs typeface="Arial"/>
                <a:sym typeface="Arial"/>
              </a:rPr>
              <a:t>150,000+</a:t>
            </a:r>
            <a:endParaRPr b="0" i="0" sz="2000" u="none" cap="none" strike="noStrike">
              <a:solidFill>
                <a:srgbClr val="404041"/>
              </a:solidFill>
              <a:latin typeface="Arial"/>
              <a:ea typeface="Arial"/>
              <a:cs typeface="Arial"/>
              <a:sym typeface="Arial"/>
            </a:endParaRPr>
          </a:p>
        </p:txBody>
      </p:sp>
      <p:sp>
        <p:nvSpPr>
          <p:cNvPr id="702" name="Google Shape;702;p69"/>
          <p:cNvSpPr txBox="1"/>
          <p:nvPr/>
        </p:nvSpPr>
        <p:spPr>
          <a:xfrm>
            <a:off x="10206571" y="3519547"/>
            <a:ext cx="1172265" cy="2077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GB" sz="1000" u="none" cap="none" strike="noStrike">
                <a:solidFill>
                  <a:srgbClr val="404041"/>
                </a:solidFill>
                <a:latin typeface="Arial"/>
                <a:ea typeface="Arial"/>
                <a:cs typeface="Arial"/>
                <a:sym typeface="Arial"/>
              </a:rPr>
              <a:t>Virtual CPU Cores</a:t>
            </a:r>
            <a:endParaRPr b="0" i="0" sz="1000" u="none" cap="none" strike="noStrike">
              <a:solidFill>
                <a:srgbClr val="404041"/>
              </a:solidFill>
              <a:latin typeface="Arial"/>
              <a:ea typeface="Arial"/>
              <a:cs typeface="Arial"/>
              <a:sym typeface="Arial"/>
            </a:endParaRPr>
          </a:p>
        </p:txBody>
      </p:sp>
      <p:sp>
        <p:nvSpPr>
          <p:cNvPr id="703" name="Google Shape;703;p69"/>
          <p:cNvSpPr txBox="1"/>
          <p:nvPr/>
        </p:nvSpPr>
        <p:spPr>
          <a:xfrm>
            <a:off x="10206571" y="4963385"/>
            <a:ext cx="828420" cy="32860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2000" u="none" cap="none" strike="noStrike">
                <a:solidFill>
                  <a:srgbClr val="404041"/>
                </a:solidFill>
                <a:latin typeface="Arial"/>
                <a:ea typeface="Arial"/>
                <a:cs typeface="Arial"/>
                <a:sym typeface="Arial"/>
              </a:rPr>
              <a:t>2PB</a:t>
            </a:r>
            <a:endParaRPr b="0" i="0" sz="2000" u="none" cap="none" strike="noStrike">
              <a:solidFill>
                <a:srgbClr val="404041"/>
              </a:solidFill>
              <a:latin typeface="Arial"/>
              <a:ea typeface="Arial"/>
              <a:cs typeface="Arial"/>
              <a:sym typeface="Arial"/>
            </a:endParaRPr>
          </a:p>
        </p:txBody>
      </p:sp>
      <p:sp>
        <p:nvSpPr>
          <p:cNvPr id="704" name="Google Shape;704;p69"/>
          <p:cNvSpPr txBox="1"/>
          <p:nvPr/>
        </p:nvSpPr>
        <p:spPr>
          <a:xfrm>
            <a:off x="10206571" y="5254380"/>
            <a:ext cx="1113776" cy="2077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GB" sz="1000" u="none" cap="none" strike="noStrike">
                <a:solidFill>
                  <a:srgbClr val="404041"/>
                </a:solidFill>
                <a:latin typeface="Arial"/>
                <a:ea typeface="Arial"/>
                <a:cs typeface="Arial"/>
                <a:sym typeface="Arial"/>
              </a:rPr>
              <a:t>Object Storage</a:t>
            </a:r>
            <a:endParaRPr b="0" i="0" sz="1000" u="none" cap="none" strike="noStrike">
              <a:solidFill>
                <a:srgbClr val="404041"/>
              </a:solidFill>
              <a:latin typeface="Arial"/>
              <a:ea typeface="Arial"/>
              <a:cs typeface="Arial"/>
              <a:sym typeface="Arial"/>
            </a:endParaRPr>
          </a:p>
        </p:txBody>
      </p:sp>
      <p:sp>
        <p:nvSpPr>
          <p:cNvPr id="705" name="Google Shape;705;p69"/>
          <p:cNvSpPr txBox="1"/>
          <p:nvPr/>
        </p:nvSpPr>
        <p:spPr>
          <a:xfrm>
            <a:off x="10206571" y="5831988"/>
            <a:ext cx="828420" cy="29595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2000" u="none" cap="none" strike="noStrike">
                <a:solidFill>
                  <a:srgbClr val="404041"/>
                </a:solidFill>
                <a:latin typeface="Arial"/>
                <a:ea typeface="Arial"/>
                <a:cs typeface="Arial"/>
                <a:sym typeface="Arial"/>
              </a:rPr>
              <a:t>5PB</a:t>
            </a:r>
            <a:endParaRPr b="0" i="0" sz="2000" u="none" cap="none" strike="noStrike">
              <a:solidFill>
                <a:srgbClr val="404041"/>
              </a:solidFill>
              <a:latin typeface="Arial"/>
              <a:ea typeface="Arial"/>
              <a:cs typeface="Arial"/>
              <a:sym typeface="Arial"/>
            </a:endParaRPr>
          </a:p>
        </p:txBody>
      </p:sp>
      <p:sp>
        <p:nvSpPr>
          <p:cNvPr id="706" name="Google Shape;706;p69"/>
          <p:cNvSpPr txBox="1"/>
          <p:nvPr/>
        </p:nvSpPr>
        <p:spPr>
          <a:xfrm>
            <a:off x="10206571" y="6107314"/>
            <a:ext cx="790845" cy="2077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GB" sz="1000" u="none" cap="none" strike="noStrike">
                <a:solidFill>
                  <a:srgbClr val="404041"/>
                </a:solidFill>
                <a:latin typeface="Arial"/>
                <a:ea typeface="Arial"/>
                <a:cs typeface="Arial"/>
                <a:sym typeface="Arial"/>
              </a:rPr>
              <a:t>File Storage</a:t>
            </a:r>
            <a:endParaRPr b="0" i="0" sz="1000" u="none" cap="none" strike="noStrike">
              <a:solidFill>
                <a:srgbClr val="404041"/>
              </a:solidFill>
              <a:latin typeface="Arial"/>
              <a:ea typeface="Arial"/>
              <a:cs typeface="Arial"/>
              <a:sym typeface="Arial"/>
            </a:endParaRPr>
          </a:p>
        </p:txBody>
      </p:sp>
      <p:sp>
        <p:nvSpPr>
          <p:cNvPr id="707" name="Google Shape;707;p69"/>
          <p:cNvSpPr/>
          <p:nvPr/>
        </p:nvSpPr>
        <p:spPr>
          <a:xfrm>
            <a:off x="9402198" y="3938333"/>
            <a:ext cx="2236800" cy="791700"/>
          </a:xfrm>
          <a:prstGeom prst="rect">
            <a:avLst/>
          </a:prstGeom>
          <a:solidFill>
            <a:srgbClr val="FFFFFF"/>
          </a:solidFill>
          <a:ln cap="flat" cmpd="sng" w="19050">
            <a:solidFill>
              <a:srgbClr val="939597"/>
            </a:solidFill>
            <a:prstDash val="solid"/>
            <a:round/>
            <a:headEnd len="sm" w="sm" type="none"/>
            <a:tailEnd len="sm" w="sm" type="none"/>
          </a:ln>
          <a:effectLst>
            <a:outerShdw blurRad="57150" rotWithShape="0" algn="bl" dir="5400000" dist="19050">
              <a:srgbClr val="000000">
                <a:alpha val="0"/>
              </a:srgbClr>
            </a:outerShdw>
          </a:effectLst>
        </p:spPr>
        <p:txBody>
          <a:bodyPr anchorCtr="0" anchor="ctr"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p69"/>
          <p:cNvSpPr txBox="1"/>
          <p:nvPr/>
        </p:nvSpPr>
        <p:spPr>
          <a:xfrm>
            <a:off x="10217386" y="4073779"/>
            <a:ext cx="1172265" cy="36511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2000" u="none" cap="none" strike="noStrike">
                <a:solidFill>
                  <a:srgbClr val="404041"/>
                </a:solidFill>
                <a:latin typeface="Arial"/>
                <a:ea typeface="Arial"/>
                <a:cs typeface="Arial"/>
                <a:sym typeface="Arial"/>
              </a:rPr>
              <a:t>248</a:t>
            </a:r>
            <a:endParaRPr b="0" i="0" sz="2000" u="none" cap="none" strike="noStrike">
              <a:solidFill>
                <a:srgbClr val="404041"/>
              </a:solidFill>
              <a:latin typeface="Arial"/>
              <a:ea typeface="Arial"/>
              <a:cs typeface="Arial"/>
              <a:sym typeface="Arial"/>
            </a:endParaRPr>
          </a:p>
        </p:txBody>
      </p:sp>
      <p:sp>
        <p:nvSpPr>
          <p:cNvPr id="709" name="Google Shape;709;p69"/>
          <p:cNvSpPr txBox="1"/>
          <p:nvPr/>
        </p:nvSpPr>
        <p:spPr>
          <a:xfrm>
            <a:off x="10217398" y="4371337"/>
            <a:ext cx="1387789" cy="2077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GB" sz="1000" u="none" cap="none" strike="noStrike">
                <a:solidFill>
                  <a:srgbClr val="404041"/>
                </a:solidFill>
                <a:latin typeface="Arial"/>
                <a:ea typeface="Arial"/>
                <a:cs typeface="Arial"/>
                <a:sym typeface="Arial"/>
              </a:rPr>
              <a:t>VGPUs</a:t>
            </a:r>
            <a:endParaRPr b="0" i="0" sz="1000" u="none" cap="none" strike="noStrike">
              <a:solidFill>
                <a:srgbClr val="404041"/>
              </a:solidFill>
              <a:latin typeface="Arial"/>
              <a:ea typeface="Arial"/>
              <a:cs typeface="Arial"/>
              <a:sym typeface="Arial"/>
            </a:endParaRPr>
          </a:p>
        </p:txBody>
      </p:sp>
      <p:pic>
        <p:nvPicPr>
          <p:cNvPr id="710" name="Google Shape;710;p69"/>
          <p:cNvPicPr preferRelativeResize="0"/>
          <p:nvPr/>
        </p:nvPicPr>
        <p:blipFill rotWithShape="1">
          <a:blip r:embed="rId12">
            <a:alphaModFix/>
          </a:blip>
          <a:srcRect b="0" l="0" r="0" t="0"/>
          <a:stretch/>
        </p:blipFill>
        <p:spPr>
          <a:xfrm>
            <a:off x="9560852" y="1465463"/>
            <a:ext cx="527270" cy="445248"/>
          </a:xfrm>
          <a:prstGeom prst="rect">
            <a:avLst/>
          </a:prstGeom>
          <a:noFill/>
          <a:ln>
            <a:noFill/>
          </a:ln>
        </p:spPr>
      </p:pic>
      <p:pic>
        <p:nvPicPr>
          <p:cNvPr id="711" name="Google Shape;711;p69"/>
          <p:cNvPicPr preferRelativeResize="0"/>
          <p:nvPr/>
        </p:nvPicPr>
        <p:blipFill rotWithShape="1">
          <a:blip r:embed="rId13">
            <a:alphaModFix/>
          </a:blip>
          <a:srcRect b="0" l="0" r="0" t="0"/>
          <a:stretch/>
        </p:blipFill>
        <p:spPr>
          <a:xfrm>
            <a:off x="9610521" y="2339364"/>
            <a:ext cx="427933" cy="427933"/>
          </a:xfrm>
          <a:prstGeom prst="rect">
            <a:avLst/>
          </a:prstGeom>
          <a:noFill/>
          <a:ln>
            <a:noFill/>
          </a:ln>
        </p:spPr>
      </p:pic>
      <p:pic>
        <p:nvPicPr>
          <p:cNvPr id="712" name="Google Shape;712;p69"/>
          <p:cNvPicPr preferRelativeResize="0"/>
          <p:nvPr/>
        </p:nvPicPr>
        <p:blipFill rotWithShape="1">
          <a:blip r:embed="rId14">
            <a:alphaModFix/>
          </a:blip>
          <a:srcRect b="0" l="0" r="0" t="0"/>
          <a:stretch/>
        </p:blipFill>
        <p:spPr>
          <a:xfrm>
            <a:off x="9564566" y="3194534"/>
            <a:ext cx="519843" cy="490693"/>
          </a:xfrm>
          <a:prstGeom prst="rect">
            <a:avLst/>
          </a:prstGeom>
          <a:noFill/>
          <a:ln>
            <a:noFill/>
          </a:ln>
        </p:spPr>
      </p:pic>
      <p:pic>
        <p:nvPicPr>
          <p:cNvPr id="713" name="Google Shape;713;p69"/>
          <p:cNvPicPr preferRelativeResize="0"/>
          <p:nvPr/>
        </p:nvPicPr>
        <p:blipFill rotWithShape="1">
          <a:blip r:embed="rId15">
            <a:alphaModFix/>
          </a:blip>
          <a:srcRect b="0" l="0" r="0" t="0"/>
          <a:stretch/>
        </p:blipFill>
        <p:spPr>
          <a:xfrm>
            <a:off x="9555062" y="4104275"/>
            <a:ext cx="538850" cy="420204"/>
          </a:xfrm>
          <a:prstGeom prst="rect">
            <a:avLst/>
          </a:prstGeom>
          <a:noFill/>
          <a:ln>
            <a:noFill/>
          </a:ln>
        </p:spPr>
      </p:pic>
      <p:pic>
        <p:nvPicPr>
          <p:cNvPr id="714" name="Google Shape;714;p69"/>
          <p:cNvPicPr preferRelativeResize="0"/>
          <p:nvPr/>
        </p:nvPicPr>
        <p:blipFill rotWithShape="1">
          <a:blip r:embed="rId16">
            <a:alphaModFix/>
          </a:blip>
          <a:srcRect b="0" l="0" r="0" t="0"/>
          <a:stretch/>
        </p:blipFill>
        <p:spPr>
          <a:xfrm>
            <a:off x="9567087" y="4956679"/>
            <a:ext cx="514800" cy="514800"/>
          </a:xfrm>
          <a:prstGeom prst="rect">
            <a:avLst/>
          </a:prstGeom>
          <a:noFill/>
          <a:ln>
            <a:noFill/>
          </a:ln>
        </p:spPr>
      </p:pic>
      <p:pic>
        <p:nvPicPr>
          <p:cNvPr id="715" name="Google Shape;715;p69"/>
          <p:cNvPicPr preferRelativeResize="0"/>
          <p:nvPr/>
        </p:nvPicPr>
        <p:blipFill rotWithShape="1">
          <a:blip r:embed="rId17">
            <a:alphaModFix/>
          </a:blip>
          <a:srcRect b="0" l="0" r="0" t="0"/>
          <a:stretch/>
        </p:blipFill>
        <p:spPr>
          <a:xfrm>
            <a:off x="9606308" y="5884520"/>
            <a:ext cx="436358" cy="338400"/>
          </a:xfrm>
          <a:prstGeom prst="rect">
            <a:avLst/>
          </a:prstGeom>
          <a:noFill/>
          <a:ln>
            <a:noFill/>
          </a:ln>
        </p:spPr>
      </p:pic>
      <p:sp>
        <p:nvSpPr>
          <p:cNvPr id="716" name="Google Shape;716;p69"/>
          <p:cNvSpPr txBox="1"/>
          <p:nvPr/>
        </p:nvSpPr>
        <p:spPr>
          <a:xfrm>
            <a:off x="5253606" y="5977332"/>
            <a:ext cx="713700" cy="324000"/>
          </a:xfrm>
          <a:prstGeom prst="rect">
            <a:avLst/>
          </a:prstGeom>
          <a:noFill/>
          <a:ln>
            <a:noFill/>
          </a:ln>
        </p:spPr>
        <p:txBody>
          <a:bodyPr anchorCtr="0" anchor="t" bIns="0" lIns="0" spcFirstLastPara="1" rIns="0" wrap="square" tIns="0">
            <a:noAutofit/>
          </a:bodyPr>
          <a:lstStyle/>
          <a:p>
            <a:pPr indent="0" lvl="0" marL="0" rtl="0" algn="l">
              <a:lnSpc>
                <a:spcPct val="80000"/>
              </a:lnSpc>
              <a:spcBef>
                <a:spcPts val="0"/>
              </a:spcBef>
              <a:spcAft>
                <a:spcPts val="0"/>
              </a:spcAft>
              <a:buNone/>
            </a:pPr>
            <a:r>
              <a:rPr lang="en-GB" sz="1000">
                <a:solidFill>
                  <a:srgbClr val="404041"/>
                </a:solidFill>
              </a:rPr>
              <a:t>University</a:t>
            </a:r>
            <a:endParaRPr sz="1000">
              <a:solidFill>
                <a:srgbClr val="404041"/>
              </a:solidFill>
            </a:endParaRPr>
          </a:p>
          <a:p>
            <a:pPr indent="0" lvl="0" marL="0" rtl="0" algn="l">
              <a:lnSpc>
                <a:spcPct val="80000"/>
              </a:lnSpc>
              <a:spcBef>
                <a:spcPts val="0"/>
              </a:spcBef>
              <a:spcAft>
                <a:spcPts val="0"/>
              </a:spcAft>
              <a:buNone/>
            </a:pPr>
            <a:r>
              <a:rPr lang="en-GB" sz="1000">
                <a:solidFill>
                  <a:srgbClr val="404041"/>
                </a:solidFill>
              </a:rPr>
              <a:t>of Tasmania</a:t>
            </a:r>
            <a:endParaRPr sz="1000">
              <a:solidFill>
                <a:srgbClr val="404041"/>
              </a:solidFill>
            </a:endParaRPr>
          </a:p>
          <a:p>
            <a:pPr indent="0" lvl="0" marL="0" rtl="0" algn="l">
              <a:spcBef>
                <a:spcPts val="0"/>
              </a:spcBef>
              <a:spcAft>
                <a:spcPts val="0"/>
              </a:spcAft>
              <a:buClr>
                <a:srgbClr val="000000"/>
              </a:buClr>
              <a:buSzPts val="600"/>
              <a:buFont typeface="Arial"/>
              <a:buNone/>
            </a:pPr>
            <a:r>
              <a:rPr i="1" lang="en-GB" sz="900">
                <a:solidFill>
                  <a:schemeClr val="dk1"/>
                </a:solidFill>
              </a:rPr>
              <a:t>Hobart</a:t>
            </a:r>
            <a:endParaRPr b="0" i="1" sz="900" u="none" cap="none" strike="noStrike">
              <a:solidFill>
                <a:srgbClr val="404041"/>
              </a:solidFill>
              <a:latin typeface="Arial"/>
              <a:ea typeface="Arial"/>
              <a:cs typeface="Arial"/>
              <a:sym typeface="Arial"/>
            </a:endParaRPr>
          </a:p>
        </p:txBody>
      </p:sp>
      <p:pic>
        <p:nvPicPr>
          <p:cNvPr id="717" name="Google Shape;717;p69"/>
          <p:cNvPicPr preferRelativeResize="0"/>
          <p:nvPr/>
        </p:nvPicPr>
        <p:blipFill>
          <a:blip r:embed="rId18">
            <a:alphaModFix/>
          </a:blip>
          <a:stretch>
            <a:fillRect/>
          </a:stretch>
        </p:blipFill>
        <p:spPr>
          <a:xfrm>
            <a:off x="4592335" y="5925741"/>
            <a:ext cx="519825" cy="410874"/>
          </a:xfrm>
          <a:prstGeom prst="rect">
            <a:avLst/>
          </a:prstGeom>
          <a:noFill/>
          <a:ln>
            <a:noFill/>
          </a:ln>
        </p:spPr>
      </p:pic>
      <p:sp>
        <p:nvSpPr>
          <p:cNvPr id="718" name="Google Shape;718;p69"/>
          <p:cNvSpPr/>
          <p:nvPr/>
        </p:nvSpPr>
        <p:spPr>
          <a:xfrm>
            <a:off x="5224703" y="4905357"/>
            <a:ext cx="78377" cy="78377"/>
          </a:xfrm>
          <a:prstGeom prst="rect">
            <a:avLst/>
          </a:prstGeom>
          <a:solidFill>
            <a:srgbClr val="6C6E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0404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70"/>
          <p:cNvSpPr/>
          <p:nvPr/>
        </p:nvSpPr>
        <p:spPr>
          <a:xfrm>
            <a:off x="1558925" y="2716225"/>
            <a:ext cx="10235725" cy="3051100"/>
          </a:xfrm>
          <a:custGeom>
            <a:rect b="b" l="l" r="r" t="t"/>
            <a:pathLst>
              <a:path extrusionOk="0" h="122044" w="409429">
                <a:moveTo>
                  <a:pt x="86907" y="0"/>
                </a:moveTo>
                <a:lnTo>
                  <a:pt x="177194" y="0"/>
                </a:lnTo>
                <a:lnTo>
                  <a:pt x="409429" y="0"/>
                </a:lnTo>
                <a:lnTo>
                  <a:pt x="409429" y="122044"/>
                </a:lnTo>
                <a:lnTo>
                  <a:pt x="0" y="122044"/>
                </a:lnTo>
                <a:lnTo>
                  <a:pt x="0" y="67855"/>
                </a:lnTo>
                <a:lnTo>
                  <a:pt x="649" y="496"/>
                </a:lnTo>
                <a:close/>
              </a:path>
            </a:pathLst>
          </a:custGeom>
          <a:noFill/>
          <a:ln cap="flat" cmpd="sng" w="9525">
            <a:solidFill>
              <a:schemeClr val="dk2"/>
            </a:solidFill>
            <a:prstDash val="solid"/>
            <a:round/>
            <a:headEnd len="med" w="med" type="none"/>
            <a:tailEnd len="med" w="med" type="none"/>
          </a:ln>
        </p:spPr>
      </p:sp>
      <p:sp>
        <p:nvSpPr>
          <p:cNvPr id="725" name="Google Shape;725;p70"/>
          <p:cNvSpPr/>
          <p:nvPr/>
        </p:nvSpPr>
        <p:spPr>
          <a:xfrm>
            <a:off x="1041850" y="2282125"/>
            <a:ext cx="2136600" cy="179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6" name="Google Shape;726;p70"/>
          <p:cNvSpPr/>
          <p:nvPr/>
        </p:nvSpPr>
        <p:spPr>
          <a:xfrm>
            <a:off x="322475" y="2282125"/>
            <a:ext cx="2136600" cy="276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7" name="Google Shape;727;p70"/>
          <p:cNvSpPr txBox="1"/>
          <p:nvPr/>
        </p:nvSpPr>
        <p:spPr>
          <a:xfrm>
            <a:off x="571900" y="1057924"/>
            <a:ext cx="6237300" cy="4308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800"/>
              </a:spcBef>
              <a:spcAft>
                <a:spcPts val="0"/>
              </a:spcAft>
              <a:buNone/>
            </a:pPr>
            <a:r>
              <a:rPr b="1" lang="en-GB" sz="2900">
                <a:solidFill>
                  <a:srgbClr val="404041"/>
                </a:solidFill>
              </a:rPr>
              <a:t>Services Powered by</a:t>
            </a:r>
            <a:r>
              <a:rPr lang="en-GB" sz="3500">
                <a:solidFill>
                  <a:srgbClr val="404041"/>
                </a:solidFill>
              </a:rPr>
              <a:t> </a:t>
            </a:r>
            <a:br>
              <a:rPr lang="en-GB" sz="3500">
                <a:solidFill>
                  <a:srgbClr val="404041"/>
                </a:solidFill>
              </a:rPr>
            </a:br>
            <a:r>
              <a:rPr lang="en-GB" sz="3500">
                <a:solidFill>
                  <a:srgbClr val="404041"/>
                </a:solidFill>
              </a:rPr>
              <a:t>ARDC Nectar Research </a:t>
            </a:r>
            <a:r>
              <a:rPr lang="en-GB" sz="3500">
                <a:solidFill>
                  <a:srgbClr val="404041"/>
                </a:solidFill>
              </a:rPr>
              <a:t>Cloud</a:t>
            </a:r>
            <a:endParaRPr sz="3500">
              <a:solidFill>
                <a:srgbClr val="404041"/>
              </a:solidFill>
            </a:endParaRPr>
          </a:p>
        </p:txBody>
      </p:sp>
      <p:grpSp>
        <p:nvGrpSpPr>
          <p:cNvPr id="728" name="Google Shape;728;p70"/>
          <p:cNvGrpSpPr/>
          <p:nvPr/>
        </p:nvGrpSpPr>
        <p:grpSpPr>
          <a:xfrm>
            <a:off x="6333875" y="2459679"/>
            <a:ext cx="2261100" cy="1795800"/>
            <a:chOff x="3984000" y="2337893"/>
            <a:chExt cx="2261100" cy="1795800"/>
          </a:xfrm>
        </p:grpSpPr>
        <p:sp>
          <p:nvSpPr>
            <p:cNvPr id="729" name="Google Shape;729;p70"/>
            <p:cNvSpPr/>
            <p:nvPr/>
          </p:nvSpPr>
          <p:spPr>
            <a:xfrm>
              <a:off x="3984000" y="2337893"/>
              <a:ext cx="2261100" cy="1795800"/>
            </a:xfrm>
            <a:prstGeom prst="rect">
              <a:avLst/>
            </a:prstGeom>
            <a:solidFill>
              <a:schemeClr val="lt1"/>
            </a:solidFill>
            <a:ln cap="flat" cmpd="sng" w="19050">
              <a:solidFill>
                <a:srgbClr val="D0CEC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730" name="Google Shape;730;p70"/>
            <p:cNvPicPr preferRelativeResize="0"/>
            <p:nvPr/>
          </p:nvPicPr>
          <p:blipFill rotWithShape="1">
            <a:blip r:embed="rId3">
              <a:alphaModFix/>
            </a:blip>
            <a:srcRect b="0" l="0" r="0" t="0"/>
            <a:stretch/>
          </p:blipFill>
          <p:spPr>
            <a:xfrm>
              <a:off x="4521559" y="2453656"/>
              <a:ext cx="1185982" cy="1006288"/>
            </a:xfrm>
            <a:prstGeom prst="rect">
              <a:avLst/>
            </a:prstGeom>
            <a:noFill/>
            <a:ln>
              <a:noFill/>
            </a:ln>
          </p:spPr>
        </p:pic>
        <p:sp>
          <p:nvSpPr>
            <p:cNvPr id="731" name="Google Shape;731;p70"/>
            <p:cNvSpPr txBox="1"/>
            <p:nvPr/>
          </p:nvSpPr>
          <p:spPr>
            <a:xfrm>
              <a:off x="3984000" y="3522243"/>
              <a:ext cx="2261100" cy="430800"/>
            </a:xfrm>
            <a:prstGeom prst="rect">
              <a:avLst/>
            </a:prstGeom>
            <a:noFill/>
            <a:ln>
              <a:noFill/>
            </a:ln>
          </p:spPr>
          <p:txBody>
            <a:bodyPr anchorCtr="0" anchor="t" bIns="0" lIns="0" spcFirstLastPara="1" rIns="0" wrap="square" tIns="0">
              <a:noAutofit/>
            </a:bodyPr>
            <a:lstStyle/>
            <a:p>
              <a:pPr indent="0" lvl="0" marL="0" rtl="0" algn="ctr">
                <a:lnSpc>
                  <a:spcPct val="85000"/>
                </a:lnSpc>
                <a:spcBef>
                  <a:spcPts val="800"/>
                </a:spcBef>
                <a:spcAft>
                  <a:spcPts val="0"/>
                </a:spcAft>
                <a:buNone/>
              </a:pPr>
              <a:r>
                <a:rPr b="1" lang="en-GB" sz="1800">
                  <a:solidFill>
                    <a:srgbClr val="404041"/>
                  </a:solidFill>
                </a:rPr>
                <a:t>Virtual Desktop Service</a:t>
              </a:r>
              <a:endParaRPr b="1" sz="1800">
                <a:solidFill>
                  <a:srgbClr val="404041"/>
                </a:solidFill>
              </a:endParaRPr>
            </a:p>
          </p:txBody>
        </p:sp>
      </p:grpSp>
      <p:sp>
        <p:nvSpPr>
          <p:cNvPr id="732" name="Google Shape;732;p70"/>
          <p:cNvSpPr txBox="1"/>
          <p:nvPr/>
        </p:nvSpPr>
        <p:spPr>
          <a:xfrm>
            <a:off x="2753828" y="3063464"/>
            <a:ext cx="2700900" cy="448200"/>
          </a:xfrm>
          <a:prstGeom prst="rect">
            <a:avLst/>
          </a:prstGeom>
          <a:noFill/>
          <a:ln>
            <a:noFill/>
          </a:ln>
        </p:spPr>
        <p:txBody>
          <a:bodyPr anchorCtr="0" anchor="t" bIns="0" lIns="0" spcFirstLastPara="1" rIns="0" wrap="square" tIns="0">
            <a:noAutofit/>
          </a:bodyPr>
          <a:lstStyle/>
          <a:p>
            <a:pPr indent="0" lvl="0" marL="0" rtl="0" algn="ctr">
              <a:lnSpc>
                <a:spcPct val="85000"/>
              </a:lnSpc>
              <a:spcBef>
                <a:spcPts val="0"/>
              </a:spcBef>
              <a:spcAft>
                <a:spcPts val="0"/>
              </a:spcAft>
              <a:buNone/>
            </a:pPr>
            <a:r>
              <a:rPr b="1" lang="en-GB" sz="2500">
                <a:solidFill>
                  <a:srgbClr val="404041"/>
                </a:solidFill>
              </a:rPr>
              <a:t>ARDC Nectar</a:t>
            </a:r>
            <a:endParaRPr b="1" sz="2500">
              <a:solidFill>
                <a:srgbClr val="404041"/>
              </a:solidFill>
            </a:endParaRPr>
          </a:p>
          <a:p>
            <a:pPr indent="0" lvl="0" marL="0" rtl="0" algn="ctr">
              <a:lnSpc>
                <a:spcPct val="85000"/>
              </a:lnSpc>
              <a:spcBef>
                <a:spcPts val="0"/>
              </a:spcBef>
              <a:spcAft>
                <a:spcPts val="0"/>
              </a:spcAft>
              <a:buNone/>
            </a:pPr>
            <a:r>
              <a:rPr b="1" lang="en-GB" sz="2500">
                <a:solidFill>
                  <a:srgbClr val="404041"/>
                </a:solidFill>
              </a:rPr>
              <a:t>Research Cloud</a:t>
            </a:r>
            <a:endParaRPr b="1" sz="2500">
              <a:solidFill>
                <a:srgbClr val="404041"/>
              </a:solidFill>
            </a:endParaRPr>
          </a:p>
        </p:txBody>
      </p:sp>
      <p:sp>
        <p:nvSpPr>
          <p:cNvPr id="733" name="Google Shape;733;p70"/>
          <p:cNvSpPr txBox="1"/>
          <p:nvPr/>
        </p:nvSpPr>
        <p:spPr>
          <a:xfrm>
            <a:off x="2875778" y="3758201"/>
            <a:ext cx="2457000" cy="2010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2000">
                <a:solidFill>
                  <a:srgbClr val="444746"/>
                </a:solidFill>
                <a:highlight>
                  <a:srgbClr val="FFFFFF"/>
                </a:highlight>
                <a:latin typeface="Roboto"/>
                <a:ea typeface="Roboto"/>
                <a:cs typeface="Roboto"/>
                <a:sym typeface="Roboto"/>
              </a:rPr>
              <a:t>Compute &amp; Storage</a:t>
            </a:r>
            <a:endParaRPr sz="2000">
              <a:solidFill>
                <a:srgbClr val="404041"/>
              </a:solidFill>
            </a:endParaRPr>
          </a:p>
        </p:txBody>
      </p:sp>
      <p:grpSp>
        <p:nvGrpSpPr>
          <p:cNvPr id="734" name="Google Shape;734;p70"/>
          <p:cNvGrpSpPr/>
          <p:nvPr/>
        </p:nvGrpSpPr>
        <p:grpSpPr>
          <a:xfrm>
            <a:off x="2676257" y="4664779"/>
            <a:ext cx="2261138" cy="1795800"/>
            <a:chOff x="6559575" y="2337893"/>
            <a:chExt cx="2261138" cy="1795800"/>
          </a:xfrm>
        </p:grpSpPr>
        <p:sp>
          <p:nvSpPr>
            <p:cNvPr id="735" name="Google Shape;735;p70"/>
            <p:cNvSpPr/>
            <p:nvPr/>
          </p:nvSpPr>
          <p:spPr>
            <a:xfrm>
              <a:off x="6559575" y="2337893"/>
              <a:ext cx="2261100" cy="1795800"/>
            </a:xfrm>
            <a:prstGeom prst="rect">
              <a:avLst/>
            </a:prstGeom>
            <a:solidFill>
              <a:schemeClr val="lt1"/>
            </a:solidFill>
            <a:ln cap="flat" cmpd="sng" w="19050">
              <a:solidFill>
                <a:srgbClr val="D0CEC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36" name="Google Shape;736;p70"/>
            <p:cNvSpPr txBox="1"/>
            <p:nvPr/>
          </p:nvSpPr>
          <p:spPr>
            <a:xfrm>
              <a:off x="6559613" y="3522243"/>
              <a:ext cx="2261100" cy="430800"/>
            </a:xfrm>
            <a:prstGeom prst="rect">
              <a:avLst/>
            </a:prstGeom>
            <a:noFill/>
            <a:ln>
              <a:noFill/>
            </a:ln>
          </p:spPr>
          <p:txBody>
            <a:bodyPr anchorCtr="0" anchor="t" bIns="0" lIns="0" spcFirstLastPara="1" rIns="0" wrap="square" tIns="0">
              <a:noAutofit/>
            </a:bodyPr>
            <a:lstStyle/>
            <a:p>
              <a:pPr indent="0" lvl="0" marL="0" rtl="0" algn="ctr">
                <a:lnSpc>
                  <a:spcPct val="85000"/>
                </a:lnSpc>
                <a:spcBef>
                  <a:spcPts val="800"/>
                </a:spcBef>
                <a:spcAft>
                  <a:spcPts val="0"/>
                </a:spcAft>
                <a:buNone/>
              </a:pPr>
              <a:r>
                <a:rPr b="1" lang="en-GB" sz="1800">
                  <a:solidFill>
                    <a:srgbClr val="404041"/>
                  </a:solidFill>
                </a:rPr>
                <a:t>Jupyter Notebook Service</a:t>
              </a:r>
              <a:endParaRPr b="1" sz="1800">
                <a:solidFill>
                  <a:srgbClr val="404041"/>
                </a:solidFill>
              </a:endParaRPr>
            </a:p>
            <a:p>
              <a:pPr indent="0" lvl="0" marL="0" rtl="0" algn="ctr">
                <a:lnSpc>
                  <a:spcPct val="85000"/>
                </a:lnSpc>
                <a:spcBef>
                  <a:spcPts val="800"/>
                </a:spcBef>
                <a:spcAft>
                  <a:spcPts val="0"/>
                </a:spcAft>
                <a:buNone/>
              </a:pPr>
              <a:r>
                <a:t/>
              </a:r>
              <a:endParaRPr b="1" sz="1800">
                <a:solidFill>
                  <a:srgbClr val="404041"/>
                </a:solidFill>
              </a:endParaRPr>
            </a:p>
            <a:p>
              <a:pPr indent="0" lvl="0" marL="0" rtl="0" algn="ctr">
                <a:lnSpc>
                  <a:spcPct val="85000"/>
                </a:lnSpc>
                <a:spcBef>
                  <a:spcPts val="800"/>
                </a:spcBef>
                <a:spcAft>
                  <a:spcPts val="0"/>
                </a:spcAft>
                <a:buNone/>
              </a:pPr>
              <a:r>
                <a:t/>
              </a:r>
              <a:endParaRPr b="1" sz="1800">
                <a:solidFill>
                  <a:srgbClr val="404041"/>
                </a:solidFill>
              </a:endParaRPr>
            </a:p>
          </p:txBody>
        </p:sp>
        <p:pic>
          <p:nvPicPr>
            <p:cNvPr id="737" name="Google Shape;737;p70"/>
            <p:cNvPicPr preferRelativeResize="0"/>
            <p:nvPr/>
          </p:nvPicPr>
          <p:blipFill rotWithShape="1">
            <a:blip r:embed="rId4">
              <a:alphaModFix/>
            </a:blip>
            <a:srcRect b="0" l="0" r="0" t="0"/>
            <a:stretch/>
          </p:blipFill>
          <p:spPr>
            <a:xfrm>
              <a:off x="7097171" y="2453657"/>
              <a:ext cx="1185982" cy="1006288"/>
            </a:xfrm>
            <a:prstGeom prst="rect">
              <a:avLst/>
            </a:prstGeom>
            <a:noFill/>
            <a:ln>
              <a:noFill/>
            </a:ln>
          </p:spPr>
        </p:pic>
      </p:grpSp>
      <p:grpSp>
        <p:nvGrpSpPr>
          <p:cNvPr id="738" name="Google Shape;738;p70"/>
          <p:cNvGrpSpPr/>
          <p:nvPr/>
        </p:nvGrpSpPr>
        <p:grpSpPr>
          <a:xfrm>
            <a:off x="9083682" y="2459679"/>
            <a:ext cx="2269125" cy="1795800"/>
            <a:chOff x="3980025" y="4412593"/>
            <a:chExt cx="2269125" cy="1795800"/>
          </a:xfrm>
        </p:grpSpPr>
        <p:sp>
          <p:nvSpPr>
            <p:cNvPr id="739" name="Google Shape;739;p70"/>
            <p:cNvSpPr/>
            <p:nvPr/>
          </p:nvSpPr>
          <p:spPr>
            <a:xfrm>
              <a:off x="3980025" y="4412593"/>
              <a:ext cx="2261100" cy="1795800"/>
            </a:xfrm>
            <a:prstGeom prst="rect">
              <a:avLst/>
            </a:prstGeom>
            <a:solidFill>
              <a:schemeClr val="lt1"/>
            </a:solidFill>
            <a:ln cap="flat" cmpd="sng" w="19050">
              <a:solidFill>
                <a:srgbClr val="D0CEC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0" name="Google Shape;740;p70"/>
            <p:cNvSpPr txBox="1"/>
            <p:nvPr/>
          </p:nvSpPr>
          <p:spPr>
            <a:xfrm>
              <a:off x="3988050" y="5596943"/>
              <a:ext cx="2261100" cy="430800"/>
            </a:xfrm>
            <a:prstGeom prst="rect">
              <a:avLst/>
            </a:prstGeom>
            <a:noFill/>
            <a:ln>
              <a:noFill/>
            </a:ln>
          </p:spPr>
          <p:txBody>
            <a:bodyPr anchorCtr="0" anchor="t" bIns="0" lIns="0" spcFirstLastPara="1" rIns="0" wrap="square" tIns="0">
              <a:noAutofit/>
            </a:bodyPr>
            <a:lstStyle/>
            <a:p>
              <a:pPr indent="0" lvl="0" marL="0" rtl="0" algn="ctr">
                <a:lnSpc>
                  <a:spcPct val="85000"/>
                </a:lnSpc>
                <a:spcBef>
                  <a:spcPts val="800"/>
                </a:spcBef>
                <a:spcAft>
                  <a:spcPts val="0"/>
                </a:spcAft>
                <a:buNone/>
              </a:pPr>
              <a:r>
                <a:rPr b="1" lang="en-GB" sz="1800">
                  <a:solidFill>
                    <a:srgbClr val="404041"/>
                  </a:solidFill>
                </a:rPr>
                <a:t>National GPU Service</a:t>
              </a:r>
              <a:endParaRPr b="1" sz="1800">
                <a:solidFill>
                  <a:srgbClr val="404041"/>
                </a:solidFill>
              </a:endParaRPr>
            </a:p>
          </p:txBody>
        </p:sp>
        <p:pic>
          <p:nvPicPr>
            <p:cNvPr id="741" name="Google Shape;741;p70"/>
            <p:cNvPicPr preferRelativeResize="0"/>
            <p:nvPr/>
          </p:nvPicPr>
          <p:blipFill rotWithShape="1">
            <a:blip r:embed="rId5">
              <a:alphaModFix/>
            </a:blip>
            <a:srcRect b="0" l="0" r="0" t="0"/>
            <a:stretch/>
          </p:blipFill>
          <p:spPr>
            <a:xfrm>
              <a:off x="4525613" y="4561202"/>
              <a:ext cx="1185982" cy="1006288"/>
            </a:xfrm>
            <a:prstGeom prst="rect">
              <a:avLst/>
            </a:prstGeom>
            <a:noFill/>
            <a:ln>
              <a:noFill/>
            </a:ln>
          </p:spPr>
        </p:pic>
      </p:grpSp>
      <p:grpSp>
        <p:nvGrpSpPr>
          <p:cNvPr id="742" name="Google Shape;742;p70"/>
          <p:cNvGrpSpPr/>
          <p:nvPr/>
        </p:nvGrpSpPr>
        <p:grpSpPr>
          <a:xfrm>
            <a:off x="5612857" y="4664772"/>
            <a:ext cx="2261175" cy="1795800"/>
            <a:chOff x="6559625" y="4412586"/>
            <a:chExt cx="2261175" cy="1795800"/>
          </a:xfrm>
        </p:grpSpPr>
        <p:sp>
          <p:nvSpPr>
            <p:cNvPr id="743" name="Google Shape;743;p70"/>
            <p:cNvSpPr/>
            <p:nvPr/>
          </p:nvSpPr>
          <p:spPr>
            <a:xfrm>
              <a:off x="6559625" y="4412586"/>
              <a:ext cx="2261100" cy="1795800"/>
            </a:xfrm>
            <a:prstGeom prst="rect">
              <a:avLst/>
            </a:prstGeom>
            <a:solidFill>
              <a:schemeClr val="lt1"/>
            </a:solidFill>
            <a:ln cap="flat" cmpd="sng" w="19050">
              <a:solidFill>
                <a:srgbClr val="D0CEC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4" name="Google Shape;744;p70"/>
            <p:cNvSpPr txBox="1"/>
            <p:nvPr/>
          </p:nvSpPr>
          <p:spPr>
            <a:xfrm>
              <a:off x="6559700" y="5596536"/>
              <a:ext cx="2261100" cy="430800"/>
            </a:xfrm>
            <a:prstGeom prst="rect">
              <a:avLst/>
            </a:prstGeom>
            <a:noFill/>
            <a:ln>
              <a:noFill/>
            </a:ln>
          </p:spPr>
          <p:txBody>
            <a:bodyPr anchorCtr="0" anchor="t" bIns="0" lIns="0" spcFirstLastPara="1" rIns="0" wrap="square" tIns="0">
              <a:noAutofit/>
            </a:bodyPr>
            <a:lstStyle/>
            <a:p>
              <a:pPr indent="0" lvl="0" marL="0" rtl="0" algn="ctr">
                <a:lnSpc>
                  <a:spcPct val="85000"/>
                </a:lnSpc>
                <a:spcBef>
                  <a:spcPts val="800"/>
                </a:spcBef>
                <a:spcAft>
                  <a:spcPts val="0"/>
                </a:spcAft>
                <a:buNone/>
              </a:pPr>
              <a:r>
                <a:rPr b="1" lang="en-GB" sz="1800">
                  <a:solidFill>
                    <a:srgbClr val="404041"/>
                  </a:solidFill>
                </a:rPr>
                <a:t>Kubernetes Services</a:t>
              </a:r>
              <a:endParaRPr b="1" sz="1800">
                <a:solidFill>
                  <a:srgbClr val="404041"/>
                </a:solidFill>
              </a:endParaRPr>
            </a:p>
            <a:p>
              <a:pPr indent="0" lvl="0" marL="0" rtl="0" algn="ctr">
                <a:lnSpc>
                  <a:spcPct val="85000"/>
                </a:lnSpc>
                <a:spcBef>
                  <a:spcPts val="800"/>
                </a:spcBef>
                <a:spcAft>
                  <a:spcPts val="0"/>
                </a:spcAft>
                <a:buNone/>
              </a:pPr>
              <a:r>
                <a:t/>
              </a:r>
              <a:endParaRPr b="1" sz="1800">
                <a:solidFill>
                  <a:srgbClr val="404041"/>
                </a:solidFill>
              </a:endParaRPr>
            </a:p>
            <a:p>
              <a:pPr indent="0" lvl="0" marL="0" rtl="0" algn="ctr">
                <a:lnSpc>
                  <a:spcPct val="85000"/>
                </a:lnSpc>
                <a:spcBef>
                  <a:spcPts val="800"/>
                </a:spcBef>
                <a:spcAft>
                  <a:spcPts val="0"/>
                </a:spcAft>
                <a:buNone/>
              </a:pPr>
              <a:r>
                <a:t/>
              </a:r>
              <a:endParaRPr b="1" sz="1800">
                <a:solidFill>
                  <a:srgbClr val="404041"/>
                </a:solidFill>
              </a:endParaRPr>
            </a:p>
          </p:txBody>
        </p:sp>
        <p:pic>
          <p:nvPicPr>
            <p:cNvPr id="745" name="Google Shape;745;p70"/>
            <p:cNvPicPr preferRelativeResize="0"/>
            <p:nvPr/>
          </p:nvPicPr>
          <p:blipFill rotWithShape="1">
            <a:blip r:embed="rId6">
              <a:alphaModFix/>
            </a:blip>
            <a:srcRect b="0" l="13805" r="13798" t="0"/>
            <a:stretch/>
          </p:blipFill>
          <p:spPr>
            <a:xfrm>
              <a:off x="7204947" y="4445898"/>
              <a:ext cx="970550" cy="1137525"/>
            </a:xfrm>
            <a:prstGeom prst="rect">
              <a:avLst/>
            </a:prstGeom>
            <a:noFill/>
            <a:ln>
              <a:noFill/>
            </a:ln>
          </p:spPr>
        </p:pic>
      </p:grpSp>
      <p:grpSp>
        <p:nvGrpSpPr>
          <p:cNvPr id="746" name="Google Shape;746;p70"/>
          <p:cNvGrpSpPr/>
          <p:nvPr/>
        </p:nvGrpSpPr>
        <p:grpSpPr>
          <a:xfrm>
            <a:off x="8264238" y="4664772"/>
            <a:ext cx="2261138" cy="1795800"/>
            <a:chOff x="9135275" y="4412586"/>
            <a:chExt cx="2261138" cy="1795800"/>
          </a:xfrm>
        </p:grpSpPr>
        <p:sp>
          <p:nvSpPr>
            <p:cNvPr id="747" name="Google Shape;747;p70"/>
            <p:cNvSpPr/>
            <p:nvPr/>
          </p:nvSpPr>
          <p:spPr>
            <a:xfrm>
              <a:off x="9135275" y="4412586"/>
              <a:ext cx="2261100" cy="1795800"/>
            </a:xfrm>
            <a:prstGeom prst="rect">
              <a:avLst/>
            </a:prstGeom>
            <a:solidFill>
              <a:schemeClr val="lt1"/>
            </a:solidFill>
            <a:ln cap="flat" cmpd="sng" w="19050">
              <a:solidFill>
                <a:srgbClr val="D0CEC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8" name="Google Shape;748;p70"/>
            <p:cNvSpPr txBox="1"/>
            <p:nvPr/>
          </p:nvSpPr>
          <p:spPr>
            <a:xfrm>
              <a:off x="9135313" y="5596536"/>
              <a:ext cx="2261100" cy="430800"/>
            </a:xfrm>
            <a:prstGeom prst="rect">
              <a:avLst/>
            </a:prstGeom>
            <a:noFill/>
            <a:ln>
              <a:noFill/>
            </a:ln>
          </p:spPr>
          <p:txBody>
            <a:bodyPr anchorCtr="0" anchor="t" bIns="0" lIns="0" spcFirstLastPara="1" rIns="0" wrap="square" tIns="0">
              <a:noAutofit/>
            </a:bodyPr>
            <a:lstStyle/>
            <a:p>
              <a:pPr indent="0" lvl="0" marL="0" rtl="0" algn="ctr">
                <a:lnSpc>
                  <a:spcPct val="85000"/>
                </a:lnSpc>
                <a:spcBef>
                  <a:spcPts val="800"/>
                </a:spcBef>
                <a:spcAft>
                  <a:spcPts val="0"/>
                </a:spcAft>
                <a:buNone/>
              </a:pPr>
              <a:r>
                <a:rPr b="1" lang="en-GB" sz="1800">
                  <a:solidFill>
                    <a:srgbClr val="404041"/>
                  </a:solidFill>
                </a:rPr>
                <a:t>BinderHub </a:t>
              </a:r>
              <a:br>
                <a:rPr b="1" lang="en-GB" sz="1800">
                  <a:solidFill>
                    <a:srgbClr val="404041"/>
                  </a:solidFill>
                </a:rPr>
              </a:br>
              <a:r>
                <a:rPr b="1" lang="en-GB" sz="1800">
                  <a:solidFill>
                    <a:srgbClr val="404041"/>
                  </a:solidFill>
                </a:rPr>
                <a:t>Service</a:t>
              </a:r>
              <a:endParaRPr b="1" sz="1800">
                <a:solidFill>
                  <a:srgbClr val="404041"/>
                </a:solidFill>
              </a:endParaRPr>
            </a:p>
            <a:p>
              <a:pPr indent="0" lvl="0" marL="0" rtl="0" algn="ctr">
                <a:lnSpc>
                  <a:spcPct val="85000"/>
                </a:lnSpc>
                <a:spcBef>
                  <a:spcPts val="800"/>
                </a:spcBef>
                <a:spcAft>
                  <a:spcPts val="0"/>
                </a:spcAft>
                <a:buNone/>
              </a:pPr>
              <a:r>
                <a:t/>
              </a:r>
              <a:endParaRPr b="1" sz="1800">
                <a:solidFill>
                  <a:srgbClr val="404041"/>
                </a:solidFill>
              </a:endParaRPr>
            </a:p>
            <a:p>
              <a:pPr indent="0" lvl="0" marL="0" rtl="0" algn="ctr">
                <a:lnSpc>
                  <a:spcPct val="85000"/>
                </a:lnSpc>
                <a:spcBef>
                  <a:spcPts val="800"/>
                </a:spcBef>
                <a:spcAft>
                  <a:spcPts val="0"/>
                </a:spcAft>
                <a:buNone/>
              </a:pPr>
              <a:r>
                <a:t/>
              </a:r>
              <a:endParaRPr b="1" sz="1800">
                <a:solidFill>
                  <a:srgbClr val="404041"/>
                </a:solidFill>
              </a:endParaRPr>
            </a:p>
          </p:txBody>
        </p:sp>
        <p:pic>
          <p:nvPicPr>
            <p:cNvPr id="749" name="Google Shape;749;p70"/>
            <p:cNvPicPr preferRelativeResize="0"/>
            <p:nvPr/>
          </p:nvPicPr>
          <p:blipFill rotWithShape="1">
            <a:blip r:embed="rId7">
              <a:alphaModFix/>
            </a:blip>
            <a:srcRect b="0" l="17240" r="17233" t="0"/>
            <a:stretch/>
          </p:blipFill>
          <p:spPr>
            <a:xfrm>
              <a:off x="9851039" y="4461862"/>
              <a:ext cx="829571" cy="1074200"/>
            </a:xfrm>
            <a:prstGeom prst="rect">
              <a:avLst/>
            </a:prstGeom>
            <a:noFill/>
            <a:ln>
              <a:noFill/>
            </a:ln>
          </p:spPr>
        </p:pic>
      </p:grpSp>
      <p:pic>
        <p:nvPicPr>
          <p:cNvPr id="750" name="Google Shape;750;p70"/>
          <p:cNvPicPr preferRelativeResize="0"/>
          <p:nvPr/>
        </p:nvPicPr>
        <p:blipFill rotWithShape="1">
          <a:blip r:embed="rId8">
            <a:alphaModFix/>
          </a:blip>
          <a:srcRect b="258" l="0" r="0" t="258"/>
          <a:stretch/>
        </p:blipFill>
        <p:spPr>
          <a:xfrm>
            <a:off x="314825" y="2408414"/>
            <a:ext cx="2695750" cy="2262625"/>
          </a:xfrm>
          <a:prstGeom prst="rect">
            <a:avLst/>
          </a:prstGeom>
          <a:noFill/>
          <a:ln>
            <a:noFill/>
          </a:ln>
        </p:spPr>
      </p:pic>
      <p:sp>
        <p:nvSpPr>
          <p:cNvPr id="751" name="Google Shape;751;p70"/>
          <p:cNvSpPr txBox="1"/>
          <p:nvPr/>
        </p:nvSpPr>
        <p:spPr>
          <a:xfrm>
            <a:off x="6640513" y="344725"/>
            <a:ext cx="5508600" cy="20637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900">
                <a:solidFill>
                  <a:schemeClr val="dk1"/>
                </a:solidFill>
              </a:rPr>
              <a:t>Health and Medical </a:t>
            </a:r>
            <a:r>
              <a:rPr lang="en-GB" sz="2900" u="sng">
                <a:solidFill>
                  <a:schemeClr val="hlink"/>
                </a:solidFill>
                <a:hlinkClick r:id="rId9"/>
              </a:rPr>
              <a:t>Services</a:t>
            </a:r>
            <a:endParaRPr sz="2900">
              <a:solidFill>
                <a:schemeClr val="dk1"/>
              </a:solidFill>
            </a:endParaRPr>
          </a:p>
          <a:p>
            <a:pPr indent="-412750" lvl="0" marL="457200" rtl="0" algn="l">
              <a:spcBef>
                <a:spcPts val="0"/>
              </a:spcBef>
              <a:spcAft>
                <a:spcPts val="0"/>
              </a:spcAft>
              <a:buSzPts val="2900"/>
              <a:buChar char="-"/>
            </a:pPr>
            <a:r>
              <a:rPr lang="en-GB" sz="2900">
                <a:solidFill>
                  <a:schemeClr val="dk1"/>
                </a:solidFill>
              </a:rPr>
              <a:t>Galaxy Australia </a:t>
            </a:r>
            <a:r>
              <a:rPr lang="en-GB" sz="2900" u="sng">
                <a:solidFill>
                  <a:schemeClr val="hlink"/>
                </a:solidFill>
                <a:hlinkClick r:id="rId10"/>
              </a:rPr>
              <a:t>Link</a:t>
            </a:r>
            <a:endParaRPr sz="2900">
              <a:solidFill>
                <a:schemeClr val="dk1"/>
              </a:solidFill>
            </a:endParaRPr>
          </a:p>
          <a:p>
            <a:pPr indent="-412750" lvl="0" marL="457200" rtl="0" algn="l">
              <a:spcBef>
                <a:spcPts val="0"/>
              </a:spcBef>
              <a:spcAft>
                <a:spcPts val="0"/>
              </a:spcAft>
              <a:buSzPts val="2900"/>
              <a:buChar char="-"/>
            </a:pPr>
            <a:r>
              <a:rPr lang="en-GB" sz="2900">
                <a:solidFill>
                  <a:schemeClr val="dk1"/>
                </a:solidFill>
              </a:rPr>
              <a:t>Stemformatics </a:t>
            </a:r>
            <a:r>
              <a:rPr lang="en-GB" sz="2900" u="sng">
                <a:solidFill>
                  <a:schemeClr val="hlink"/>
                </a:solidFill>
                <a:hlinkClick r:id="rId11"/>
              </a:rPr>
              <a:t>Link</a:t>
            </a:r>
            <a:endParaRPr sz="2900">
              <a:solidFill>
                <a:schemeClr val="dk1"/>
              </a:solidFill>
            </a:endParaRPr>
          </a:p>
          <a:p>
            <a:pPr indent="-412750" lvl="0" marL="457200" rtl="0" algn="l">
              <a:spcBef>
                <a:spcPts val="0"/>
              </a:spcBef>
              <a:spcAft>
                <a:spcPts val="0"/>
              </a:spcAft>
              <a:buSzPts val="2900"/>
              <a:buChar char="-"/>
            </a:pPr>
            <a:r>
              <a:rPr lang="en-GB" sz="2900">
                <a:solidFill>
                  <a:schemeClr val="dk1"/>
                </a:solidFill>
              </a:rPr>
              <a:t>National Imaging Facility </a:t>
            </a:r>
            <a:r>
              <a:rPr lang="en-GB" sz="2900" u="sng">
                <a:solidFill>
                  <a:schemeClr val="hlink"/>
                </a:solidFill>
                <a:hlinkClick r:id="rId12"/>
              </a:rPr>
              <a:t>Link</a:t>
            </a:r>
            <a:endParaRPr sz="2900">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71"/>
          <p:cNvSpPr txBox="1"/>
          <p:nvPr>
            <p:ph idx="1" type="body"/>
          </p:nvPr>
        </p:nvSpPr>
        <p:spPr>
          <a:xfrm>
            <a:off x="587375" y="1379775"/>
            <a:ext cx="61812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Demonstrate Jupyter @Nectar</a:t>
            </a:r>
            <a:endParaRPr/>
          </a:p>
        </p:txBody>
      </p:sp>
      <p:sp>
        <p:nvSpPr>
          <p:cNvPr id="758" name="Google Shape;758;p71"/>
          <p:cNvSpPr txBox="1"/>
          <p:nvPr>
            <p:ph idx="2" type="body"/>
          </p:nvPr>
        </p:nvSpPr>
        <p:spPr>
          <a:xfrm>
            <a:off x="587375" y="2528900"/>
            <a:ext cx="5364300" cy="33846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sz="2300" u="sng">
                <a:solidFill>
                  <a:schemeClr val="hlink"/>
                </a:solidFill>
                <a:hlinkClick r:id="rId3"/>
              </a:rPr>
              <a:t>https://jupyterhub.rc.nectar.org.au/</a:t>
            </a:r>
            <a:endParaRPr sz="3700"/>
          </a:p>
          <a:p>
            <a:pPr indent="0" lvl="0" marL="0" rtl="0" algn="l">
              <a:spcBef>
                <a:spcPts val="1000"/>
              </a:spcBef>
              <a:spcAft>
                <a:spcPts val="0"/>
              </a:spcAft>
              <a:buNone/>
            </a:pPr>
            <a:r>
              <a:rPr lang="en-GB"/>
              <a:t>-&gt; File: play.ipynb</a:t>
            </a:r>
            <a:endParaRPr/>
          </a:p>
          <a:p>
            <a:pPr indent="0" lvl="0" marL="0" rtl="0" algn="l">
              <a:spcBef>
                <a:spcPts val="1000"/>
              </a:spcBef>
              <a:spcAft>
                <a:spcPts val="0"/>
              </a:spcAft>
              <a:buNone/>
            </a:pPr>
            <a:r>
              <a:rPr lang="en-GB"/>
              <a:t>Login with your University login (AAF)</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GB"/>
              <a:t>Binderhub example: </a:t>
            </a:r>
            <a:r>
              <a:rPr lang="en-GB" u="sng">
                <a:solidFill>
                  <a:schemeClr val="hlink"/>
                </a:solidFill>
                <a:hlinkClick r:id="rId4"/>
              </a:rPr>
              <a:t>Github</a:t>
            </a:r>
            <a:endParaRPr/>
          </a:p>
          <a:p>
            <a:pPr indent="0" lvl="0" marL="0" rtl="0" algn="l">
              <a:spcBef>
                <a:spcPts val="1000"/>
              </a:spcBef>
              <a:spcAft>
                <a:spcPts val="0"/>
              </a:spcAft>
              <a:buNone/>
            </a:pPr>
            <a:r>
              <a:rPr lang="en-GB"/>
              <a:t>Broadband open data - NZ, Melbourne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72"/>
          <p:cNvSpPr txBox="1"/>
          <p:nvPr>
            <p:ph idx="1" type="body"/>
          </p:nvPr>
        </p:nvSpPr>
        <p:spPr>
          <a:xfrm>
            <a:off x="517500" y="2499025"/>
            <a:ext cx="5003700" cy="5571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We can help!</a:t>
            </a:r>
            <a:endParaRPr/>
          </a:p>
        </p:txBody>
      </p:sp>
      <p:sp>
        <p:nvSpPr>
          <p:cNvPr id="765" name="Google Shape;765;p72"/>
          <p:cNvSpPr txBox="1"/>
          <p:nvPr>
            <p:ph idx="2" type="body"/>
          </p:nvPr>
        </p:nvSpPr>
        <p:spPr>
          <a:xfrm>
            <a:off x="587300" y="2842475"/>
            <a:ext cx="6624600" cy="37878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a:p>
          <a:p>
            <a:pPr indent="-387350" lvl="0" marL="457200" rtl="0" algn="l">
              <a:spcBef>
                <a:spcPts val="1000"/>
              </a:spcBef>
              <a:spcAft>
                <a:spcPts val="0"/>
              </a:spcAft>
              <a:buSzPts val="2500"/>
              <a:buAutoNum type="alphaLcPeriod"/>
            </a:pPr>
            <a:r>
              <a:rPr lang="en-GB"/>
              <a:t>Nectar user training and services</a:t>
            </a:r>
            <a:endParaRPr/>
          </a:p>
          <a:p>
            <a:pPr indent="-387350" lvl="0" marL="457200" rtl="0" algn="l">
              <a:spcBef>
                <a:spcPts val="0"/>
              </a:spcBef>
              <a:spcAft>
                <a:spcPts val="0"/>
              </a:spcAft>
              <a:buSzPts val="2500"/>
              <a:buAutoNum type="alphaLcPeriod"/>
            </a:pPr>
            <a:r>
              <a:rPr lang="en-GB"/>
              <a:t>Health Data Australia demo</a:t>
            </a:r>
            <a:endParaRPr/>
          </a:p>
          <a:p>
            <a:pPr indent="-387350" lvl="0" marL="457200" rtl="0" algn="l">
              <a:spcBef>
                <a:spcPts val="0"/>
              </a:spcBef>
              <a:spcAft>
                <a:spcPts val="0"/>
              </a:spcAft>
              <a:buSzPts val="2500"/>
              <a:buAutoNum type="alphaLcPeriod"/>
            </a:pPr>
            <a:r>
              <a:rPr lang="en-GB"/>
              <a:t>Clinical research data sharing frameworks</a:t>
            </a:r>
            <a:endParaRPr/>
          </a:p>
          <a:p>
            <a:pPr indent="-387350" lvl="0" marL="457200" rtl="0" algn="l">
              <a:spcBef>
                <a:spcPts val="0"/>
              </a:spcBef>
              <a:spcAft>
                <a:spcPts val="0"/>
              </a:spcAft>
              <a:buSzPts val="2500"/>
              <a:buAutoNum type="alphaLcPeriod"/>
            </a:pPr>
            <a:r>
              <a:rPr lang="en-GB"/>
              <a:t>Secondary data use materials</a:t>
            </a:r>
            <a:endParaRPr/>
          </a:p>
          <a:p>
            <a:pPr indent="-387350" lvl="0" marL="457200" rtl="0" algn="l">
              <a:spcBef>
                <a:spcPts val="0"/>
              </a:spcBef>
              <a:spcAft>
                <a:spcPts val="0"/>
              </a:spcAft>
              <a:buSzPts val="2500"/>
              <a:buAutoNum type="alphaLcPeriod"/>
            </a:pPr>
            <a:r>
              <a:rPr lang="en-GB"/>
              <a:t>ARDC resources</a:t>
            </a:r>
            <a:endParaRPr/>
          </a:p>
          <a:p>
            <a:pPr indent="0" lvl="0" marL="45720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id="766" name="Google Shape;766;p72"/>
          <p:cNvPicPr preferRelativeResize="0"/>
          <p:nvPr>
            <p:ph idx="3" type="pic"/>
          </p:nvPr>
        </p:nvPicPr>
        <p:blipFill rotWithShape="1">
          <a:blip r:embed="rId3">
            <a:alphaModFix/>
          </a:blip>
          <a:srcRect b="0" l="6040" r="6040" t="0"/>
          <a:stretch/>
        </p:blipFill>
        <p:spPr>
          <a:xfrm>
            <a:off x="7464425" y="-1"/>
            <a:ext cx="2274008" cy="3681413"/>
          </a:xfrm>
          <a:prstGeom prst="rect">
            <a:avLst/>
          </a:prstGeom>
        </p:spPr>
      </p:pic>
      <p:sp>
        <p:nvSpPr>
          <p:cNvPr id="767" name="Google Shape;767;p72"/>
          <p:cNvSpPr/>
          <p:nvPr>
            <p:ph idx="4" type="pic"/>
          </p:nvPr>
        </p:nvSpPr>
        <p:spPr>
          <a:xfrm>
            <a:off x="6843902" y="3933825"/>
            <a:ext cx="2894400" cy="2924100"/>
          </a:xfrm>
          <a:prstGeom prst="rect">
            <a:avLst/>
          </a:prstGeom>
        </p:spPr>
      </p:sp>
      <p:sp>
        <p:nvSpPr>
          <p:cNvPr id="768" name="Google Shape;768;p72"/>
          <p:cNvSpPr/>
          <p:nvPr>
            <p:ph idx="5" type="pic"/>
          </p:nvPr>
        </p:nvSpPr>
        <p:spPr>
          <a:xfrm>
            <a:off x="9996026" y="836613"/>
            <a:ext cx="1629600" cy="2268600"/>
          </a:xfrm>
          <a:prstGeom prst="rect">
            <a:avLst/>
          </a:prstGeom>
        </p:spPr>
      </p:sp>
      <p:pic>
        <p:nvPicPr>
          <p:cNvPr id="769" name="Google Shape;769;p72"/>
          <p:cNvPicPr preferRelativeResize="0"/>
          <p:nvPr/>
        </p:nvPicPr>
        <p:blipFill>
          <a:blip r:embed="rId4">
            <a:alphaModFix/>
          </a:blip>
          <a:stretch>
            <a:fillRect/>
          </a:stretch>
        </p:blipFill>
        <p:spPr>
          <a:xfrm>
            <a:off x="6774775" y="3854550"/>
            <a:ext cx="2956274" cy="3787900"/>
          </a:xfrm>
          <a:prstGeom prst="rect">
            <a:avLst/>
          </a:prstGeom>
          <a:noFill/>
          <a:ln>
            <a:noFill/>
          </a:ln>
        </p:spPr>
      </p:pic>
      <p:pic>
        <p:nvPicPr>
          <p:cNvPr id="770" name="Google Shape;770;p72"/>
          <p:cNvPicPr preferRelativeResize="0"/>
          <p:nvPr/>
        </p:nvPicPr>
        <p:blipFill>
          <a:blip r:embed="rId5">
            <a:alphaModFix/>
          </a:blip>
          <a:stretch>
            <a:fillRect/>
          </a:stretch>
        </p:blipFill>
        <p:spPr>
          <a:xfrm>
            <a:off x="7294163" y="95225"/>
            <a:ext cx="2509081" cy="3586199"/>
          </a:xfrm>
          <a:prstGeom prst="rect">
            <a:avLst/>
          </a:prstGeom>
          <a:noFill/>
          <a:ln>
            <a:noFill/>
          </a:ln>
        </p:spPr>
      </p:pic>
      <p:pic>
        <p:nvPicPr>
          <p:cNvPr id="771" name="Google Shape;771;p72"/>
          <p:cNvPicPr preferRelativeResize="0"/>
          <p:nvPr/>
        </p:nvPicPr>
        <p:blipFill rotWithShape="1">
          <a:blip r:embed="rId6">
            <a:alphaModFix/>
          </a:blip>
          <a:srcRect b="8266" l="13411" r="37499" t="12020"/>
          <a:stretch/>
        </p:blipFill>
        <p:spPr>
          <a:xfrm>
            <a:off x="9983800" y="3555075"/>
            <a:ext cx="2274000" cy="2000099"/>
          </a:xfrm>
          <a:prstGeom prst="rect">
            <a:avLst/>
          </a:prstGeom>
          <a:noFill/>
          <a:ln>
            <a:noFill/>
          </a:ln>
        </p:spPr>
      </p:pic>
      <p:pic>
        <p:nvPicPr>
          <p:cNvPr id="772" name="Google Shape;772;p72"/>
          <p:cNvPicPr preferRelativeResize="0"/>
          <p:nvPr/>
        </p:nvPicPr>
        <p:blipFill rotWithShape="1">
          <a:blip r:embed="rId7">
            <a:alphaModFix/>
          </a:blip>
          <a:srcRect b="10966" l="19202" r="51310" t="11639"/>
          <a:stretch/>
        </p:blipFill>
        <p:spPr>
          <a:xfrm>
            <a:off x="9880125" y="665963"/>
            <a:ext cx="1861402" cy="2646376"/>
          </a:xfrm>
          <a:prstGeom prst="rect">
            <a:avLst/>
          </a:prstGeom>
          <a:noFill/>
          <a:ln>
            <a:noFill/>
          </a:ln>
        </p:spPr>
      </p:pic>
      <p:sp>
        <p:nvSpPr>
          <p:cNvPr id="773" name="Google Shape;773;p72"/>
          <p:cNvSpPr/>
          <p:nvPr/>
        </p:nvSpPr>
        <p:spPr>
          <a:xfrm>
            <a:off x="11196350" y="2528900"/>
            <a:ext cx="786600" cy="703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4" name="Google Shape;774;p72"/>
          <p:cNvSpPr txBox="1"/>
          <p:nvPr>
            <p:ph idx="1" type="body"/>
          </p:nvPr>
        </p:nvSpPr>
        <p:spPr>
          <a:xfrm>
            <a:off x="517500" y="1225500"/>
            <a:ext cx="6583800" cy="11514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5. </a:t>
            </a:r>
            <a:r>
              <a:rPr lang="en-GB"/>
              <a:t>Resources, Health &amp; Skills infrastructure </a:t>
            </a:r>
            <a:endParaRPr/>
          </a:p>
          <a:p>
            <a:pPr indent="0" lvl="0" marL="0" rtl="0" algn="l">
              <a:spcBef>
                <a:spcPts val="1000"/>
              </a:spcBef>
              <a:spcAft>
                <a:spcPts val="0"/>
              </a:spcAft>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73"/>
          <p:cNvSpPr txBox="1"/>
          <p:nvPr>
            <p:ph idx="1" type="body"/>
          </p:nvPr>
        </p:nvSpPr>
        <p:spPr>
          <a:xfrm>
            <a:off x="1055700" y="1382625"/>
            <a:ext cx="3348600" cy="4017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Digital </a:t>
            </a:r>
            <a:br>
              <a:rPr lang="en-GB"/>
            </a:br>
            <a:r>
              <a:rPr lang="en-GB"/>
              <a:t>Research Skills</a:t>
            </a:r>
            <a:endParaRPr/>
          </a:p>
        </p:txBody>
      </p:sp>
      <p:sp>
        <p:nvSpPr>
          <p:cNvPr id="781" name="Google Shape;781;p73"/>
          <p:cNvSpPr txBox="1"/>
          <p:nvPr>
            <p:ph idx="2" type="body"/>
          </p:nvPr>
        </p:nvSpPr>
        <p:spPr>
          <a:xfrm>
            <a:off x="1055700" y="2528900"/>
            <a:ext cx="3527400" cy="19053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ARDC provides national leadership in Digital Research Infrastructure (DRI) skills</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GB"/>
              <a:t> </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GB"/>
              <a:t>     </a:t>
            </a:r>
            <a:endParaRPr/>
          </a:p>
        </p:txBody>
      </p:sp>
      <p:pic>
        <p:nvPicPr>
          <p:cNvPr id="782" name="Google Shape;782;p73"/>
          <p:cNvPicPr preferRelativeResize="0"/>
          <p:nvPr>
            <p:ph idx="3" type="pic"/>
          </p:nvPr>
        </p:nvPicPr>
        <p:blipFill rotWithShape="1">
          <a:blip r:embed="rId3">
            <a:alphaModFix/>
          </a:blip>
          <a:srcRect b="34155" l="9560" r="53597" t="6110"/>
          <a:stretch/>
        </p:blipFill>
        <p:spPr>
          <a:xfrm>
            <a:off x="5572138" y="878060"/>
            <a:ext cx="3143352" cy="2458628"/>
          </a:xfrm>
          <a:prstGeom prst="rect">
            <a:avLst/>
          </a:prstGeom>
        </p:spPr>
      </p:pic>
      <p:pic>
        <p:nvPicPr>
          <p:cNvPr id="783" name="Google Shape;783;p73"/>
          <p:cNvPicPr preferRelativeResize="0"/>
          <p:nvPr>
            <p:ph idx="4" type="pic"/>
          </p:nvPr>
        </p:nvPicPr>
        <p:blipFill rotWithShape="1">
          <a:blip r:embed="rId4">
            <a:alphaModFix/>
          </a:blip>
          <a:srcRect b="3261" l="9491" r="4685" t="3271"/>
          <a:stretch/>
        </p:blipFill>
        <p:spPr>
          <a:xfrm>
            <a:off x="5290925" y="3657193"/>
            <a:ext cx="3424358" cy="2485682"/>
          </a:xfrm>
          <a:prstGeom prst="rect">
            <a:avLst/>
          </a:prstGeom>
        </p:spPr>
      </p:pic>
      <p:pic>
        <p:nvPicPr>
          <p:cNvPr id="784" name="Google Shape;784;p73"/>
          <p:cNvPicPr preferRelativeResize="0"/>
          <p:nvPr>
            <p:ph idx="5" type="pic"/>
          </p:nvPr>
        </p:nvPicPr>
        <p:blipFill rotWithShape="1">
          <a:blip r:embed="rId5">
            <a:alphaModFix/>
          </a:blip>
          <a:srcRect b="20196" l="43608" r="31044" t="26862"/>
          <a:stretch/>
        </p:blipFill>
        <p:spPr>
          <a:xfrm>
            <a:off x="8986147" y="572275"/>
            <a:ext cx="1712179" cy="2383556"/>
          </a:xfrm>
          <a:prstGeom prst="rect">
            <a:avLst/>
          </a:prstGeom>
        </p:spPr>
      </p:pic>
      <p:pic>
        <p:nvPicPr>
          <p:cNvPr id="785" name="Google Shape;785;p73"/>
          <p:cNvPicPr preferRelativeResize="0"/>
          <p:nvPr>
            <p:ph idx="6" type="pic"/>
          </p:nvPr>
        </p:nvPicPr>
        <p:blipFill rotWithShape="1">
          <a:blip r:embed="rId6">
            <a:alphaModFix/>
          </a:blip>
          <a:srcRect b="21079" l="28457" r="17868" t="5879"/>
          <a:stretch/>
        </p:blipFill>
        <p:spPr>
          <a:xfrm>
            <a:off x="8976219" y="3220967"/>
            <a:ext cx="2317056" cy="210145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74"/>
          <p:cNvSpPr txBox="1"/>
          <p:nvPr>
            <p:ph idx="1" type="body"/>
          </p:nvPr>
        </p:nvSpPr>
        <p:spPr>
          <a:xfrm>
            <a:off x="587375" y="1379774"/>
            <a:ext cx="5003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Nectar Training Hub</a:t>
            </a:r>
            <a:endParaRPr/>
          </a:p>
        </p:txBody>
      </p:sp>
      <p:sp>
        <p:nvSpPr>
          <p:cNvPr id="792" name="Google Shape;792;p74"/>
          <p:cNvSpPr txBox="1"/>
          <p:nvPr>
            <p:ph idx="2" type="body"/>
          </p:nvPr>
        </p:nvSpPr>
        <p:spPr>
          <a:xfrm>
            <a:off x="587375" y="2528900"/>
            <a:ext cx="4752900" cy="40623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Online tutorials</a:t>
            </a:r>
            <a:endParaRPr/>
          </a:p>
          <a:p>
            <a:pPr indent="-387350" lvl="0" marL="457200" rtl="0" algn="l">
              <a:spcBef>
                <a:spcPts val="0"/>
              </a:spcBef>
              <a:spcAft>
                <a:spcPts val="0"/>
              </a:spcAft>
              <a:buSzPts val="2500"/>
              <a:buChar char="●"/>
            </a:pPr>
            <a:r>
              <a:rPr lang="en-GB"/>
              <a:t>Live online training</a:t>
            </a:r>
            <a:endParaRPr/>
          </a:p>
          <a:p>
            <a:pPr indent="-387350" lvl="0" marL="457200" rtl="0" algn="l">
              <a:spcBef>
                <a:spcPts val="0"/>
              </a:spcBef>
              <a:spcAft>
                <a:spcPts val="0"/>
              </a:spcAft>
              <a:buSzPts val="2500"/>
              <a:buChar char="●"/>
            </a:pPr>
            <a:r>
              <a:rPr lang="en-GB"/>
              <a:t>Nectar support</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id="793" name="Google Shape;793;p74"/>
          <p:cNvPicPr preferRelativeResize="0"/>
          <p:nvPr/>
        </p:nvPicPr>
        <p:blipFill rotWithShape="1">
          <a:blip r:embed="rId3">
            <a:alphaModFix/>
          </a:blip>
          <a:srcRect b="11145" l="14857" r="16423" t="10747"/>
          <a:stretch/>
        </p:blipFill>
        <p:spPr>
          <a:xfrm>
            <a:off x="5591175" y="1334438"/>
            <a:ext cx="6432950" cy="3960531"/>
          </a:xfrm>
          <a:prstGeom prst="rect">
            <a:avLst/>
          </a:prstGeom>
          <a:noFill/>
          <a:ln>
            <a:noFill/>
          </a:ln>
        </p:spPr>
      </p:pic>
      <p:pic>
        <p:nvPicPr>
          <p:cNvPr id="794" name="Google Shape;794;p74"/>
          <p:cNvPicPr preferRelativeResize="0"/>
          <p:nvPr/>
        </p:nvPicPr>
        <p:blipFill>
          <a:blip r:embed="rId4">
            <a:alphaModFix/>
          </a:blip>
          <a:stretch>
            <a:fillRect/>
          </a:stretch>
        </p:blipFill>
        <p:spPr>
          <a:xfrm>
            <a:off x="1200150" y="3933826"/>
            <a:ext cx="2094626" cy="2094650"/>
          </a:xfrm>
          <a:prstGeom prst="rect">
            <a:avLst/>
          </a:prstGeom>
          <a:noFill/>
          <a:ln>
            <a:noFill/>
          </a:ln>
        </p:spPr>
      </p:pic>
      <p:sp>
        <p:nvSpPr>
          <p:cNvPr id="795" name="Google Shape;795;p74"/>
          <p:cNvSpPr/>
          <p:nvPr/>
        </p:nvSpPr>
        <p:spPr>
          <a:xfrm>
            <a:off x="618700" y="6165850"/>
            <a:ext cx="64329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74"/>
          <p:cNvSpPr txBox="1"/>
          <p:nvPr/>
        </p:nvSpPr>
        <p:spPr>
          <a:xfrm>
            <a:off x="618700" y="6165850"/>
            <a:ext cx="65079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rPr>
              <a:t>https://support.ehelp.edu.au/support/home    </a:t>
            </a:r>
            <a:endParaRPr b="1" sz="2000">
              <a:solidFill>
                <a:srgbClr val="191919"/>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pic>
        <p:nvPicPr>
          <p:cNvPr id="802" name="Google Shape;802;p75"/>
          <p:cNvPicPr preferRelativeResize="0"/>
          <p:nvPr/>
        </p:nvPicPr>
        <p:blipFill rotWithShape="1">
          <a:blip r:embed="rId3">
            <a:alphaModFix/>
          </a:blip>
          <a:srcRect b="29639" l="0" r="1078" t="12426"/>
          <a:stretch/>
        </p:blipFill>
        <p:spPr>
          <a:xfrm>
            <a:off x="318613" y="606974"/>
            <a:ext cx="11265874" cy="3573950"/>
          </a:xfrm>
          <a:prstGeom prst="rect">
            <a:avLst/>
          </a:prstGeom>
          <a:noFill/>
          <a:ln>
            <a:noFill/>
          </a:ln>
        </p:spPr>
      </p:pic>
      <p:pic>
        <p:nvPicPr>
          <p:cNvPr id="803" name="Google Shape;803;p75"/>
          <p:cNvPicPr preferRelativeResize="0"/>
          <p:nvPr/>
        </p:nvPicPr>
        <p:blipFill rotWithShape="1">
          <a:blip r:embed="rId4">
            <a:alphaModFix/>
          </a:blip>
          <a:srcRect b="9003" l="8809" r="8395" t="9370"/>
          <a:stretch/>
        </p:blipFill>
        <p:spPr>
          <a:xfrm>
            <a:off x="25186775" y="5079875"/>
            <a:ext cx="2881600" cy="2840924"/>
          </a:xfrm>
          <a:prstGeom prst="rect">
            <a:avLst/>
          </a:prstGeom>
          <a:noFill/>
          <a:ln>
            <a:noFill/>
          </a:ln>
        </p:spPr>
      </p:pic>
      <p:sp>
        <p:nvSpPr>
          <p:cNvPr id="804" name="Google Shape;804;p75"/>
          <p:cNvSpPr txBox="1"/>
          <p:nvPr/>
        </p:nvSpPr>
        <p:spPr>
          <a:xfrm>
            <a:off x="25170977" y="8122262"/>
            <a:ext cx="3081600" cy="923400"/>
          </a:xfrm>
          <a:prstGeom prst="rect">
            <a:avLst/>
          </a:prstGeom>
          <a:noFill/>
          <a:ln>
            <a:noFill/>
          </a:ln>
        </p:spPr>
        <p:txBody>
          <a:bodyPr anchorCtr="0" anchor="t" bIns="0" lIns="0" spcFirstLastPara="1" rIns="0" wrap="square" tIns="0">
            <a:spAutoFit/>
          </a:bodyPr>
          <a:lstStyle/>
          <a:p>
            <a:pPr indent="0" lvl="3"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FFFFFF"/>
              </a:solidFill>
              <a:latin typeface="Arial"/>
              <a:ea typeface="Arial"/>
              <a:cs typeface="Arial"/>
              <a:sym typeface="Arial"/>
            </a:endParaRPr>
          </a:p>
          <a:p>
            <a:pPr indent="0" lvl="3" marL="0" marR="0" rtl="0" algn="l">
              <a:lnSpc>
                <a:spcPct val="100000"/>
              </a:lnSpc>
              <a:spcBef>
                <a:spcPts val="0"/>
              </a:spcBef>
              <a:spcAft>
                <a:spcPts val="0"/>
              </a:spcAft>
              <a:buClr>
                <a:srgbClr val="000000"/>
              </a:buClr>
              <a:buSzPts val="2400"/>
              <a:buFont typeface="Arial"/>
              <a:buNone/>
            </a:pPr>
            <a:r>
              <a:rPr b="0" i="1" lang="en-GB" sz="2400" u="none" cap="none" strike="noStrike">
                <a:solidFill>
                  <a:srgbClr val="FFFFFF"/>
                </a:solidFill>
                <a:latin typeface="Arial"/>
                <a:ea typeface="Arial"/>
                <a:cs typeface="Arial"/>
                <a:sym typeface="Arial"/>
              </a:rPr>
              <a:t>Scan to </a:t>
            </a:r>
            <a:r>
              <a:rPr i="1" lang="en-GB" sz="2400">
                <a:solidFill>
                  <a:srgbClr val="FFFFFF"/>
                </a:solidFill>
              </a:rPr>
              <a:t>visit</a:t>
            </a:r>
            <a:br>
              <a:rPr b="0" i="0" lang="en-GB" sz="2400" u="none" cap="none" strike="noStrike">
                <a:solidFill>
                  <a:srgbClr val="FFFFFF"/>
                </a:solidFill>
                <a:latin typeface="Arial"/>
                <a:ea typeface="Arial"/>
                <a:cs typeface="Arial"/>
                <a:sym typeface="Arial"/>
              </a:rPr>
            </a:br>
            <a:r>
              <a:rPr b="1" i="0" lang="en-GB" sz="2400" u="none" cap="none" strike="noStrike">
                <a:solidFill>
                  <a:srgbClr val="FFFFFF"/>
                </a:solidFill>
                <a:latin typeface="Arial"/>
                <a:ea typeface="Arial"/>
                <a:cs typeface="Arial"/>
                <a:sym typeface="Arial"/>
              </a:rPr>
              <a:t>Health Data Australia</a:t>
            </a:r>
            <a:endParaRPr b="1" i="0" sz="2400" u="none" cap="none" strike="noStrike">
              <a:solidFill>
                <a:srgbClr val="FFFFFF"/>
              </a:solidFill>
              <a:latin typeface="Arial"/>
              <a:ea typeface="Arial"/>
              <a:cs typeface="Arial"/>
              <a:sym typeface="Arial"/>
            </a:endParaRPr>
          </a:p>
        </p:txBody>
      </p:sp>
      <p:sp>
        <p:nvSpPr>
          <p:cNvPr id="805" name="Google Shape;805;p75"/>
          <p:cNvSpPr txBox="1"/>
          <p:nvPr/>
        </p:nvSpPr>
        <p:spPr>
          <a:xfrm>
            <a:off x="0" y="76200"/>
            <a:ext cx="12192000" cy="7233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GB" sz="3500">
                <a:solidFill>
                  <a:schemeClr val="dk1"/>
                </a:solidFill>
              </a:rPr>
              <a:t>Health Data Australia </a:t>
            </a:r>
            <a:endParaRPr/>
          </a:p>
        </p:txBody>
      </p:sp>
      <p:sp>
        <p:nvSpPr>
          <p:cNvPr id="806" name="Google Shape;806;p75"/>
          <p:cNvSpPr/>
          <p:nvPr/>
        </p:nvSpPr>
        <p:spPr>
          <a:xfrm>
            <a:off x="3469888" y="6121500"/>
            <a:ext cx="46608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7" name="Google Shape;807;p75"/>
          <p:cNvSpPr txBox="1"/>
          <p:nvPr/>
        </p:nvSpPr>
        <p:spPr>
          <a:xfrm>
            <a:off x="3499376" y="6121500"/>
            <a:ext cx="46608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uFill>
                  <a:noFill/>
                </a:uFill>
                <a:hlinkClick r:id="rId5">
                  <a:extLst>
                    <a:ext uri="{A12FA001-AC4F-418D-AE19-62706E023703}">
                      <ahyp:hlinkClr val="tx"/>
                    </a:ext>
                  </a:extLst>
                </a:hlinkClick>
              </a:rPr>
              <a:t>researchdata.edu.au/health/</a:t>
            </a:r>
            <a:r>
              <a:rPr b="1" lang="en-GB" sz="2000">
                <a:solidFill>
                  <a:srgbClr val="191919"/>
                </a:solidFill>
              </a:rPr>
              <a:t>    </a:t>
            </a:r>
            <a:endParaRPr b="1" sz="2000">
              <a:solidFill>
                <a:srgbClr val="191919"/>
              </a:solidFill>
            </a:endParaRPr>
          </a:p>
        </p:txBody>
      </p:sp>
      <p:pic>
        <p:nvPicPr>
          <p:cNvPr id="808" name="Google Shape;808;p75"/>
          <p:cNvPicPr preferRelativeResize="0"/>
          <p:nvPr/>
        </p:nvPicPr>
        <p:blipFill>
          <a:blip r:embed="rId6">
            <a:alphaModFix/>
          </a:blip>
          <a:stretch>
            <a:fillRect/>
          </a:stretch>
        </p:blipFill>
        <p:spPr>
          <a:xfrm>
            <a:off x="4934037" y="4183587"/>
            <a:ext cx="1732525" cy="17325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pic>
        <p:nvPicPr>
          <p:cNvPr id="814" name="Google Shape;814;p76"/>
          <p:cNvPicPr preferRelativeResize="0"/>
          <p:nvPr/>
        </p:nvPicPr>
        <p:blipFill rotWithShape="1">
          <a:blip r:embed="rId3">
            <a:alphaModFix/>
          </a:blip>
          <a:srcRect b="5071" l="4465" r="7799" t="5634"/>
          <a:stretch/>
        </p:blipFill>
        <p:spPr>
          <a:xfrm>
            <a:off x="596679" y="559628"/>
            <a:ext cx="5719750" cy="5816599"/>
          </a:xfrm>
          <a:prstGeom prst="rect">
            <a:avLst/>
          </a:prstGeom>
          <a:noFill/>
          <a:ln>
            <a:noFill/>
          </a:ln>
        </p:spPr>
      </p:pic>
      <p:sp>
        <p:nvSpPr>
          <p:cNvPr id="815" name="Google Shape;815;p76"/>
          <p:cNvSpPr txBox="1"/>
          <p:nvPr>
            <p:ph idx="1" type="body"/>
          </p:nvPr>
        </p:nvSpPr>
        <p:spPr>
          <a:xfrm>
            <a:off x="7583675" y="1472950"/>
            <a:ext cx="2655300" cy="400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29337B"/>
              </a:buClr>
              <a:buSzPts val="2800"/>
              <a:buNone/>
            </a:pPr>
            <a:r>
              <a:rPr b="1" lang="en-GB" sz="3500">
                <a:solidFill>
                  <a:schemeClr val="dk1"/>
                </a:solidFill>
              </a:rPr>
              <a:t>HeSANDA</a:t>
            </a:r>
            <a:endParaRPr sz="2700">
              <a:solidFill>
                <a:schemeClr val="dk1"/>
              </a:solidFill>
            </a:endParaRPr>
          </a:p>
        </p:txBody>
      </p:sp>
      <p:sp>
        <p:nvSpPr>
          <p:cNvPr id="816" name="Google Shape;816;p76"/>
          <p:cNvSpPr txBox="1"/>
          <p:nvPr/>
        </p:nvSpPr>
        <p:spPr>
          <a:xfrm>
            <a:off x="7583675" y="4539000"/>
            <a:ext cx="4386600" cy="1325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800"/>
              </a:spcBef>
              <a:spcAft>
                <a:spcPts val="0"/>
              </a:spcAft>
              <a:buNone/>
            </a:pPr>
            <a:r>
              <a:rPr lang="en-GB" sz="2950">
                <a:solidFill>
                  <a:srgbClr val="444746"/>
                </a:solidFill>
              </a:rPr>
              <a:t>Discover and request clinical trial data from around Australia</a:t>
            </a:r>
            <a:endParaRPr sz="2950">
              <a:solidFill>
                <a:srgbClr val="444746"/>
              </a:solidFill>
            </a:endParaRPr>
          </a:p>
          <a:p>
            <a:pPr indent="0" lvl="0" marL="0" rtl="0" algn="l">
              <a:lnSpc>
                <a:spcPct val="90000"/>
              </a:lnSpc>
              <a:spcBef>
                <a:spcPts val="800"/>
              </a:spcBef>
              <a:spcAft>
                <a:spcPts val="0"/>
              </a:spcAft>
              <a:buNone/>
            </a:pPr>
            <a:r>
              <a:t/>
            </a:r>
            <a:endParaRPr sz="2950">
              <a:solidFill>
                <a:srgbClr val="444746"/>
              </a:solidFill>
            </a:endParaRPr>
          </a:p>
        </p:txBody>
      </p:sp>
      <p:sp>
        <p:nvSpPr>
          <p:cNvPr id="817" name="Google Shape;817;p76"/>
          <p:cNvSpPr txBox="1"/>
          <p:nvPr/>
        </p:nvSpPr>
        <p:spPr>
          <a:xfrm>
            <a:off x="7583675" y="2020200"/>
            <a:ext cx="4132200" cy="768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None/>
            </a:pPr>
            <a:r>
              <a:rPr lang="en-GB" sz="2800">
                <a:solidFill>
                  <a:schemeClr val="dk1"/>
                </a:solidFill>
              </a:rPr>
              <a:t>Health Studies Australian National Data Asset</a:t>
            </a:r>
            <a:endParaRPr sz="1500"/>
          </a:p>
        </p:txBody>
      </p:sp>
      <p:pic>
        <p:nvPicPr>
          <p:cNvPr id="818" name="Google Shape;818;p76"/>
          <p:cNvPicPr preferRelativeResize="0"/>
          <p:nvPr/>
        </p:nvPicPr>
        <p:blipFill rotWithShape="1">
          <a:blip r:embed="rId4">
            <a:alphaModFix/>
          </a:blip>
          <a:srcRect b="159" l="0" r="0" t="169"/>
          <a:stretch/>
        </p:blipFill>
        <p:spPr>
          <a:xfrm>
            <a:off x="7583670" y="348895"/>
            <a:ext cx="1232768" cy="400758"/>
          </a:xfrm>
          <a:prstGeom prst="rect">
            <a:avLst/>
          </a:prstGeom>
          <a:noFill/>
          <a:ln>
            <a:noFill/>
          </a:ln>
        </p:spPr>
      </p:pic>
      <p:cxnSp>
        <p:nvCxnSpPr>
          <p:cNvPr id="819" name="Google Shape;819;p76"/>
          <p:cNvCxnSpPr/>
          <p:nvPr/>
        </p:nvCxnSpPr>
        <p:spPr>
          <a:xfrm>
            <a:off x="6958125" y="0"/>
            <a:ext cx="0" cy="6877200"/>
          </a:xfrm>
          <a:prstGeom prst="straightConnector1">
            <a:avLst/>
          </a:prstGeom>
          <a:noFill/>
          <a:ln cap="flat" cmpd="sng" w="19050">
            <a:solidFill>
              <a:srgbClr val="939597"/>
            </a:solidFill>
            <a:prstDash val="solid"/>
            <a:round/>
            <a:headEnd len="med" w="med" type="none"/>
            <a:tailEnd len="med" w="med" type="none"/>
          </a:ln>
        </p:spPr>
      </p:cxnSp>
      <p:sp>
        <p:nvSpPr>
          <p:cNvPr id="820" name="Google Shape;820;p76"/>
          <p:cNvSpPr/>
          <p:nvPr/>
        </p:nvSpPr>
        <p:spPr>
          <a:xfrm>
            <a:off x="7440625" y="5981800"/>
            <a:ext cx="46608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1" name="Google Shape;821;p76"/>
          <p:cNvSpPr txBox="1"/>
          <p:nvPr/>
        </p:nvSpPr>
        <p:spPr>
          <a:xfrm>
            <a:off x="7470100" y="5981800"/>
            <a:ext cx="46608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uFill>
                  <a:noFill/>
                </a:uFill>
                <a:hlinkClick r:id="rId5">
                  <a:extLst>
                    <a:ext uri="{A12FA001-AC4F-418D-AE19-62706E023703}">
                      <ahyp:hlinkClr val="tx"/>
                    </a:ext>
                  </a:extLst>
                </a:hlinkClick>
              </a:rPr>
              <a:t>researchdata.edu.au/health/</a:t>
            </a:r>
            <a:r>
              <a:rPr b="1" lang="en-GB" sz="2000">
                <a:solidFill>
                  <a:srgbClr val="191919"/>
                </a:solidFill>
              </a:rPr>
              <a:t>    </a:t>
            </a:r>
            <a:endParaRPr b="1" sz="2000">
              <a:solidFill>
                <a:srgbClr val="191919"/>
              </a:solidFill>
            </a:endParaRPr>
          </a:p>
        </p:txBody>
      </p:sp>
      <p:sp>
        <p:nvSpPr>
          <p:cNvPr id="822" name="Google Shape;822;p76"/>
          <p:cNvSpPr txBox="1"/>
          <p:nvPr>
            <p:ph idx="1" type="body"/>
          </p:nvPr>
        </p:nvSpPr>
        <p:spPr>
          <a:xfrm>
            <a:off x="7583675" y="3454150"/>
            <a:ext cx="3780600" cy="911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29337B"/>
              </a:buClr>
              <a:buSzPts val="2800"/>
              <a:buNone/>
            </a:pPr>
            <a:r>
              <a:rPr b="1" lang="en-GB"/>
              <a:t>Health Data Australia</a:t>
            </a:r>
            <a:endParaRPr sz="2700">
              <a:solidFill>
                <a:schemeClr val="dk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5D9"/>
        </a:solidFill>
      </p:bgPr>
    </p:bg>
    <p:spTree>
      <p:nvGrpSpPr>
        <p:cNvPr id="827" name="Shape 827"/>
        <p:cNvGrpSpPr/>
        <p:nvPr/>
      </p:nvGrpSpPr>
      <p:grpSpPr>
        <a:xfrm>
          <a:off x="0" y="0"/>
          <a:ext cx="0" cy="0"/>
          <a:chOff x="0" y="0"/>
          <a:chExt cx="0" cy="0"/>
        </a:xfrm>
      </p:grpSpPr>
      <p:pic>
        <p:nvPicPr>
          <p:cNvPr id="828" name="Google Shape;828;p77"/>
          <p:cNvPicPr preferRelativeResize="0"/>
          <p:nvPr/>
        </p:nvPicPr>
        <p:blipFill rotWithShape="1">
          <a:blip r:embed="rId3">
            <a:alphaModFix/>
          </a:blip>
          <a:srcRect b="0" l="19" r="19" t="0"/>
          <a:stretch/>
        </p:blipFill>
        <p:spPr>
          <a:xfrm>
            <a:off x="185426" y="245188"/>
            <a:ext cx="11821150" cy="6224775"/>
          </a:xfrm>
          <a:prstGeom prst="rect">
            <a:avLst/>
          </a:prstGeom>
          <a:noFill/>
          <a:ln>
            <a:noFill/>
          </a:ln>
        </p:spPr>
      </p:pic>
      <p:pic>
        <p:nvPicPr>
          <p:cNvPr id="829" name="Google Shape;829;p77"/>
          <p:cNvPicPr preferRelativeResize="0"/>
          <p:nvPr/>
        </p:nvPicPr>
        <p:blipFill>
          <a:blip r:embed="rId4">
            <a:alphaModFix/>
          </a:blip>
          <a:stretch>
            <a:fillRect/>
          </a:stretch>
        </p:blipFill>
        <p:spPr>
          <a:xfrm>
            <a:off x="1114425" y="5589600"/>
            <a:ext cx="997425" cy="9048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id="835" name="Google Shape;835;p78"/>
          <p:cNvPicPr preferRelativeResize="0"/>
          <p:nvPr/>
        </p:nvPicPr>
        <p:blipFill rotWithShape="1">
          <a:blip r:embed="rId3">
            <a:alphaModFix/>
          </a:blip>
          <a:srcRect b="29639" l="0" r="1078" t="12426"/>
          <a:stretch/>
        </p:blipFill>
        <p:spPr>
          <a:xfrm>
            <a:off x="318613" y="606974"/>
            <a:ext cx="11265874" cy="3573950"/>
          </a:xfrm>
          <a:prstGeom prst="rect">
            <a:avLst/>
          </a:prstGeom>
          <a:noFill/>
          <a:ln>
            <a:noFill/>
          </a:ln>
        </p:spPr>
      </p:pic>
      <p:pic>
        <p:nvPicPr>
          <p:cNvPr id="836" name="Google Shape;836;p78"/>
          <p:cNvPicPr preferRelativeResize="0"/>
          <p:nvPr/>
        </p:nvPicPr>
        <p:blipFill rotWithShape="1">
          <a:blip r:embed="rId4">
            <a:alphaModFix/>
          </a:blip>
          <a:srcRect b="9003" l="8809" r="8395" t="9370"/>
          <a:stretch/>
        </p:blipFill>
        <p:spPr>
          <a:xfrm>
            <a:off x="25186775" y="5079875"/>
            <a:ext cx="2881600" cy="2840924"/>
          </a:xfrm>
          <a:prstGeom prst="rect">
            <a:avLst/>
          </a:prstGeom>
          <a:noFill/>
          <a:ln>
            <a:noFill/>
          </a:ln>
        </p:spPr>
      </p:pic>
      <p:sp>
        <p:nvSpPr>
          <p:cNvPr id="837" name="Google Shape;837;p78"/>
          <p:cNvSpPr txBox="1"/>
          <p:nvPr/>
        </p:nvSpPr>
        <p:spPr>
          <a:xfrm>
            <a:off x="25170977" y="8122262"/>
            <a:ext cx="3081600" cy="923400"/>
          </a:xfrm>
          <a:prstGeom prst="rect">
            <a:avLst/>
          </a:prstGeom>
          <a:noFill/>
          <a:ln>
            <a:noFill/>
          </a:ln>
        </p:spPr>
        <p:txBody>
          <a:bodyPr anchorCtr="0" anchor="t" bIns="0" lIns="0" spcFirstLastPara="1" rIns="0" wrap="square" tIns="0">
            <a:spAutoFit/>
          </a:bodyPr>
          <a:lstStyle/>
          <a:p>
            <a:pPr indent="0" lvl="3"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FFFFFF"/>
              </a:solidFill>
              <a:latin typeface="Arial"/>
              <a:ea typeface="Arial"/>
              <a:cs typeface="Arial"/>
              <a:sym typeface="Arial"/>
            </a:endParaRPr>
          </a:p>
          <a:p>
            <a:pPr indent="0" lvl="3" marL="0" marR="0" rtl="0" algn="l">
              <a:lnSpc>
                <a:spcPct val="100000"/>
              </a:lnSpc>
              <a:spcBef>
                <a:spcPts val="0"/>
              </a:spcBef>
              <a:spcAft>
                <a:spcPts val="0"/>
              </a:spcAft>
              <a:buClr>
                <a:srgbClr val="000000"/>
              </a:buClr>
              <a:buSzPts val="2400"/>
              <a:buFont typeface="Arial"/>
              <a:buNone/>
            </a:pPr>
            <a:r>
              <a:rPr b="0" i="1" lang="en-GB" sz="2400" u="none" cap="none" strike="noStrike">
                <a:solidFill>
                  <a:srgbClr val="FFFFFF"/>
                </a:solidFill>
                <a:latin typeface="Arial"/>
                <a:ea typeface="Arial"/>
                <a:cs typeface="Arial"/>
                <a:sym typeface="Arial"/>
              </a:rPr>
              <a:t>Scan to </a:t>
            </a:r>
            <a:r>
              <a:rPr i="1" lang="en-GB" sz="2400">
                <a:solidFill>
                  <a:srgbClr val="FFFFFF"/>
                </a:solidFill>
              </a:rPr>
              <a:t>visit</a:t>
            </a:r>
            <a:br>
              <a:rPr b="0" i="0" lang="en-GB" sz="2400" u="none" cap="none" strike="noStrike">
                <a:solidFill>
                  <a:srgbClr val="FFFFFF"/>
                </a:solidFill>
                <a:latin typeface="Arial"/>
                <a:ea typeface="Arial"/>
                <a:cs typeface="Arial"/>
                <a:sym typeface="Arial"/>
              </a:rPr>
            </a:br>
            <a:r>
              <a:rPr b="1" i="0" lang="en-GB" sz="2400" u="none" cap="none" strike="noStrike">
                <a:solidFill>
                  <a:srgbClr val="FFFFFF"/>
                </a:solidFill>
                <a:latin typeface="Arial"/>
                <a:ea typeface="Arial"/>
                <a:cs typeface="Arial"/>
                <a:sym typeface="Arial"/>
              </a:rPr>
              <a:t>Health Data Australia</a:t>
            </a:r>
            <a:endParaRPr b="1" i="0" sz="2400" u="none" cap="none" strike="noStrike">
              <a:solidFill>
                <a:srgbClr val="FFFFFF"/>
              </a:solidFill>
              <a:latin typeface="Arial"/>
              <a:ea typeface="Arial"/>
              <a:cs typeface="Arial"/>
              <a:sym typeface="Arial"/>
            </a:endParaRPr>
          </a:p>
        </p:txBody>
      </p:sp>
      <p:sp>
        <p:nvSpPr>
          <p:cNvPr id="838" name="Google Shape;838;p78"/>
          <p:cNvSpPr txBox="1"/>
          <p:nvPr/>
        </p:nvSpPr>
        <p:spPr>
          <a:xfrm>
            <a:off x="0" y="76200"/>
            <a:ext cx="12192000" cy="7233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GB" sz="3500">
                <a:solidFill>
                  <a:schemeClr val="dk1"/>
                </a:solidFill>
              </a:rPr>
              <a:t>Health Data Australia </a:t>
            </a:r>
            <a:endParaRPr/>
          </a:p>
        </p:txBody>
      </p:sp>
      <p:sp>
        <p:nvSpPr>
          <p:cNvPr id="839" name="Google Shape;839;p78"/>
          <p:cNvSpPr txBox="1"/>
          <p:nvPr/>
        </p:nvSpPr>
        <p:spPr>
          <a:xfrm>
            <a:off x="691550" y="4168750"/>
            <a:ext cx="10100400" cy="25227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1000"/>
              </a:spcBef>
              <a:spcAft>
                <a:spcPts val="0"/>
              </a:spcAft>
              <a:buNone/>
            </a:pPr>
            <a:r>
              <a:rPr lang="en-GB" sz="3500">
                <a:solidFill>
                  <a:srgbClr val="404041"/>
                </a:solidFill>
              </a:rPr>
              <a:t>3 things to keep in mind…</a:t>
            </a:r>
            <a:endParaRPr sz="3500">
              <a:solidFill>
                <a:srgbClr val="404041"/>
              </a:solidFill>
            </a:endParaRPr>
          </a:p>
          <a:p>
            <a:pPr indent="0" lvl="0" marL="0" rtl="0" algn="l">
              <a:lnSpc>
                <a:spcPct val="95000"/>
              </a:lnSpc>
              <a:spcBef>
                <a:spcPts val="1000"/>
              </a:spcBef>
              <a:spcAft>
                <a:spcPts val="0"/>
              </a:spcAft>
              <a:buNone/>
            </a:pPr>
            <a:r>
              <a:t/>
            </a:r>
            <a:endParaRPr>
              <a:solidFill>
                <a:srgbClr val="404041"/>
              </a:solidFill>
            </a:endParaRPr>
          </a:p>
          <a:p>
            <a:pPr indent="-381000" lvl="0" marL="457200" rtl="0" algn="l">
              <a:lnSpc>
                <a:spcPct val="95000"/>
              </a:lnSpc>
              <a:spcBef>
                <a:spcPts val="1000"/>
              </a:spcBef>
              <a:spcAft>
                <a:spcPts val="0"/>
              </a:spcAft>
              <a:buClr>
                <a:srgbClr val="404041"/>
              </a:buClr>
              <a:buSzPts val="2400"/>
              <a:buAutoNum type="arabicPeriod"/>
            </a:pPr>
            <a:r>
              <a:rPr lang="en-GB" sz="2400">
                <a:solidFill>
                  <a:srgbClr val="404041"/>
                </a:solidFill>
              </a:rPr>
              <a:t>HDA contains only descriptions of data (metadata), not the data itself</a:t>
            </a:r>
            <a:endParaRPr sz="2400">
              <a:solidFill>
                <a:srgbClr val="404041"/>
              </a:solidFill>
            </a:endParaRPr>
          </a:p>
          <a:p>
            <a:pPr indent="-381000" lvl="0" marL="457200" rtl="0" algn="l">
              <a:lnSpc>
                <a:spcPct val="95000"/>
              </a:lnSpc>
              <a:spcBef>
                <a:spcPts val="0"/>
              </a:spcBef>
              <a:spcAft>
                <a:spcPts val="0"/>
              </a:spcAft>
              <a:buClr>
                <a:srgbClr val="404041"/>
              </a:buClr>
              <a:buSzPts val="2400"/>
              <a:buAutoNum type="arabicPeriod"/>
            </a:pPr>
            <a:r>
              <a:rPr lang="en-GB" sz="2400">
                <a:solidFill>
                  <a:srgbClr val="404041"/>
                </a:solidFill>
              </a:rPr>
              <a:t>The data is always in control of the data custodians/ data provider</a:t>
            </a:r>
            <a:endParaRPr sz="2400">
              <a:solidFill>
                <a:srgbClr val="404041"/>
              </a:solidFill>
            </a:endParaRPr>
          </a:p>
          <a:p>
            <a:pPr indent="-381000" lvl="0" marL="457200" rtl="0" algn="l">
              <a:lnSpc>
                <a:spcPct val="95000"/>
              </a:lnSpc>
              <a:spcBef>
                <a:spcPts val="0"/>
              </a:spcBef>
              <a:spcAft>
                <a:spcPts val="0"/>
              </a:spcAft>
              <a:buClr>
                <a:srgbClr val="404041"/>
              </a:buClr>
              <a:buSzPts val="2400"/>
              <a:buAutoNum type="arabicPeriod"/>
            </a:pPr>
            <a:r>
              <a:rPr lang="en-GB" sz="2400">
                <a:solidFill>
                  <a:srgbClr val="404041"/>
                </a:solidFill>
              </a:rPr>
              <a:t>The platform is relatively new </a:t>
            </a:r>
            <a:endParaRPr sz="2400">
              <a:solidFill>
                <a:schemeClr val="dk1"/>
              </a:solidFill>
            </a:endParaRPr>
          </a:p>
          <a:p>
            <a:pPr indent="0" lvl="0" marL="0" rtl="0" algn="l">
              <a:lnSpc>
                <a:spcPct val="95000"/>
              </a:lnSpc>
              <a:spcBef>
                <a:spcPts val="1000"/>
              </a:spcBef>
              <a:spcAft>
                <a:spcPts val="0"/>
              </a:spcAft>
              <a:buNone/>
            </a:pPr>
            <a:r>
              <a:t/>
            </a:r>
            <a:endParaRPr sz="1600">
              <a:solidFill>
                <a:schemeClr val="dk1"/>
              </a:solidFill>
            </a:endParaRPr>
          </a:p>
          <a:p>
            <a:pPr indent="0" lvl="0" marL="0" rtl="0" algn="l">
              <a:lnSpc>
                <a:spcPct val="95000"/>
              </a:lnSpc>
              <a:spcBef>
                <a:spcPts val="1000"/>
              </a:spcBef>
              <a:spcAft>
                <a:spcPts val="0"/>
              </a:spcAft>
              <a:buNone/>
            </a:pPr>
            <a:r>
              <a:t/>
            </a:r>
            <a:endParaRPr sz="3500">
              <a:solidFill>
                <a:srgbClr val="40404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pic>
        <p:nvPicPr>
          <p:cNvPr id="845" name="Google Shape;845;p79"/>
          <p:cNvPicPr preferRelativeResize="0"/>
          <p:nvPr/>
        </p:nvPicPr>
        <p:blipFill rotWithShape="1">
          <a:blip r:embed="rId3">
            <a:alphaModFix/>
          </a:blip>
          <a:srcRect b="29639" l="0" r="1078" t="12426"/>
          <a:stretch/>
        </p:blipFill>
        <p:spPr>
          <a:xfrm>
            <a:off x="85977" y="941438"/>
            <a:ext cx="12039600" cy="3819413"/>
          </a:xfrm>
          <a:prstGeom prst="rect">
            <a:avLst/>
          </a:prstGeom>
          <a:noFill/>
          <a:ln>
            <a:noFill/>
          </a:ln>
        </p:spPr>
      </p:pic>
      <p:sp>
        <p:nvSpPr>
          <p:cNvPr id="846" name="Google Shape;846;p79"/>
          <p:cNvSpPr txBox="1"/>
          <p:nvPr/>
        </p:nvSpPr>
        <p:spPr>
          <a:xfrm>
            <a:off x="155075" y="5026025"/>
            <a:ext cx="5833500" cy="17622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1000"/>
              </a:spcBef>
              <a:spcAft>
                <a:spcPts val="0"/>
              </a:spcAft>
              <a:buNone/>
            </a:pPr>
            <a:r>
              <a:rPr lang="en-GB" sz="3500" u="sng">
                <a:solidFill>
                  <a:schemeClr val="hlink"/>
                </a:solidFill>
                <a:hlinkClick r:id="rId4"/>
              </a:rPr>
              <a:t>Why</a:t>
            </a:r>
            <a:r>
              <a:rPr lang="en-GB" sz="3500">
                <a:solidFill>
                  <a:srgbClr val="404041"/>
                </a:solidFill>
              </a:rPr>
              <a:t> Share Data?</a:t>
            </a:r>
            <a:endParaRPr sz="3500">
              <a:solidFill>
                <a:srgbClr val="404041"/>
              </a:solidFill>
            </a:endParaRPr>
          </a:p>
          <a:p>
            <a:pPr indent="-330200" lvl="0" marL="457200" rtl="0" algn="l">
              <a:lnSpc>
                <a:spcPct val="95000"/>
              </a:lnSpc>
              <a:spcBef>
                <a:spcPts val="1000"/>
              </a:spcBef>
              <a:spcAft>
                <a:spcPts val="0"/>
              </a:spcAft>
              <a:buClr>
                <a:srgbClr val="404041"/>
              </a:buClr>
              <a:buSzPts val="1600"/>
              <a:buAutoNum type="arabicPeriod"/>
            </a:pPr>
            <a:r>
              <a:rPr lang="en-GB" sz="1600">
                <a:solidFill>
                  <a:srgbClr val="404041"/>
                </a:solidFill>
              </a:rPr>
              <a:t>To improve the quality and productivity of your research</a:t>
            </a:r>
            <a:endParaRPr sz="1600">
              <a:solidFill>
                <a:srgbClr val="404041"/>
              </a:solidFill>
            </a:endParaRPr>
          </a:p>
          <a:p>
            <a:pPr indent="-330200" lvl="0" marL="457200" rtl="0" algn="l">
              <a:lnSpc>
                <a:spcPct val="95000"/>
              </a:lnSpc>
              <a:spcBef>
                <a:spcPts val="0"/>
              </a:spcBef>
              <a:spcAft>
                <a:spcPts val="0"/>
              </a:spcAft>
              <a:buSzPts val="1600"/>
              <a:buAutoNum type="arabicPeriod"/>
            </a:pPr>
            <a:r>
              <a:rPr lang="en-GB" sz="1600">
                <a:solidFill>
                  <a:schemeClr val="dk1"/>
                </a:solidFill>
              </a:rPr>
              <a:t>Encouraged for publishing and funding</a:t>
            </a:r>
            <a:endParaRPr sz="1600">
              <a:solidFill>
                <a:schemeClr val="dk1"/>
              </a:solidFill>
            </a:endParaRPr>
          </a:p>
          <a:p>
            <a:pPr indent="-330200" lvl="0" marL="457200" rtl="0" algn="l">
              <a:lnSpc>
                <a:spcPct val="95000"/>
              </a:lnSpc>
              <a:spcBef>
                <a:spcPts val="0"/>
              </a:spcBef>
              <a:spcAft>
                <a:spcPts val="0"/>
              </a:spcAft>
              <a:buClr>
                <a:schemeClr val="dk1"/>
              </a:buClr>
              <a:buSzPts val="1600"/>
              <a:buAutoNum type="arabicPeriod"/>
            </a:pPr>
            <a:r>
              <a:rPr lang="en-GB" sz="1600">
                <a:solidFill>
                  <a:schemeClr val="dk1"/>
                </a:solidFill>
              </a:rPr>
              <a:t>To be on par with the international data sharing research community</a:t>
            </a:r>
            <a:endParaRPr sz="1600">
              <a:solidFill>
                <a:schemeClr val="dk1"/>
              </a:solidFill>
            </a:endParaRPr>
          </a:p>
          <a:p>
            <a:pPr indent="0" lvl="0" marL="0" rtl="0" algn="l">
              <a:lnSpc>
                <a:spcPct val="95000"/>
              </a:lnSpc>
              <a:spcBef>
                <a:spcPts val="1000"/>
              </a:spcBef>
              <a:spcAft>
                <a:spcPts val="0"/>
              </a:spcAft>
              <a:buNone/>
            </a:pPr>
            <a:r>
              <a:t/>
            </a:r>
            <a:endParaRPr sz="1600">
              <a:solidFill>
                <a:schemeClr val="dk1"/>
              </a:solidFill>
            </a:endParaRPr>
          </a:p>
          <a:p>
            <a:pPr indent="0" lvl="0" marL="0" rtl="0" algn="l">
              <a:lnSpc>
                <a:spcPct val="95000"/>
              </a:lnSpc>
              <a:spcBef>
                <a:spcPts val="1000"/>
              </a:spcBef>
              <a:spcAft>
                <a:spcPts val="0"/>
              </a:spcAft>
              <a:buNone/>
            </a:pPr>
            <a:r>
              <a:t/>
            </a:r>
            <a:endParaRPr sz="1600">
              <a:solidFill>
                <a:srgbClr val="404041"/>
              </a:solidFill>
            </a:endParaRPr>
          </a:p>
          <a:p>
            <a:pPr indent="0" lvl="0" marL="0" rtl="0" algn="l">
              <a:lnSpc>
                <a:spcPct val="95000"/>
              </a:lnSpc>
              <a:spcBef>
                <a:spcPts val="1000"/>
              </a:spcBef>
              <a:spcAft>
                <a:spcPts val="0"/>
              </a:spcAft>
              <a:buNone/>
            </a:pPr>
            <a:r>
              <a:t/>
            </a:r>
            <a:endParaRPr sz="3500">
              <a:solidFill>
                <a:srgbClr val="404041"/>
              </a:solidFill>
            </a:endParaRPr>
          </a:p>
        </p:txBody>
      </p:sp>
      <p:sp>
        <p:nvSpPr>
          <p:cNvPr id="847" name="Google Shape;847;p79"/>
          <p:cNvSpPr txBox="1"/>
          <p:nvPr/>
        </p:nvSpPr>
        <p:spPr>
          <a:xfrm>
            <a:off x="6203975" y="5026025"/>
            <a:ext cx="5911800" cy="17622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1000"/>
              </a:spcBef>
              <a:spcAft>
                <a:spcPts val="0"/>
              </a:spcAft>
              <a:buNone/>
            </a:pPr>
            <a:r>
              <a:rPr lang="en-GB" sz="3500">
                <a:solidFill>
                  <a:srgbClr val="404041"/>
                </a:solidFill>
              </a:rPr>
              <a:t>How to contribute?</a:t>
            </a:r>
            <a:endParaRPr sz="3500">
              <a:solidFill>
                <a:srgbClr val="404041"/>
              </a:solidFill>
            </a:endParaRPr>
          </a:p>
          <a:p>
            <a:pPr indent="-330200" lvl="0" marL="457200" rtl="0" algn="l">
              <a:lnSpc>
                <a:spcPct val="95000"/>
              </a:lnSpc>
              <a:spcBef>
                <a:spcPts val="1000"/>
              </a:spcBef>
              <a:spcAft>
                <a:spcPts val="0"/>
              </a:spcAft>
              <a:buClr>
                <a:srgbClr val="404041"/>
              </a:buClr>
              <a:buSzPts val="1600"/>
              <a:buAutoNum type="arabicPeriod"/>
            </a:pPr>
            <a:r>
              <a:rPr lang="en-GB" sz="1600">
                <a:solidFill>
                  <a:schemeClr val="dk1"/>
                </a:solidFill>
              </a:rPr>
              <a:t>If your institute is a member of a HeSANDA Node Network, you can contact the node directly.</a:t>
            </a:r>
            <a:endParaRPr sz="1600">
              <a:solidFill>
                <a:schemeClr val="dk1"/>
              </a:solidFill>
            </a:endParaRPr>
          </a:p>
          <a:p>
            <a:pPr indent="-330200" lvl="0" marL="457200" rtl="0" algn="l">
              <a:lnSpc>
                <a:spcPct val="95000"/>
              </a:lnSpc>
              <a:spcBef>
                <a:spcPts val="0"/>
              </a:spcBef>
              <a:spcAft>
                <a:spcPts val="0"/>
              </a:spcAft>
              <a:buClr>
                <a:schemeClr val="dk1"/>
              </a:buClr>
              <a:buSzPts val="1600"/>
              <a:buAutoNum type="arabicPeriod"/>
            </a:pPr>
            <a:r>
              <a:rPr lang="en-GB" sz="1600">
                <a:solidFill>
                  <a:schemeClr val="dk1"/>
                </a:solidFill>
              </a:rPr>
              <a:t>If your institute is not affiliated, email </a:t>
            </a:r>
            <a:r>
              <a:rPr b="1" lang="en-GB" sz="1600">
                <a:solidFill>
                  <a:schemeClr val="dk1"/>
                </a:solidFill>
                <a:uFill>
                  <a:noFill/>
                </a:uFill>
                <a:hlinkClick r:id="rId5">
                  <a:extLst>
                    <a:ext uri="{A12FA001-AC4F-418D-AE19-62706E023703}">
                      <ahyp:hlinkClr val="tx"/>
                    </a:ext>
                  </a:extLst>
                </a:hlinkClick>
              </a:rPr>
              <a:t>hesanda@ardc.edu.au</a:t>
            </a:r>
            <a:r>
              <a:rPr lang="en-GB" sz="1600">
                <a:solidFill>
                  <a:schemeClr val="dk1"/>
                </a:solidFill>
              </a:rPr>
              <a:t> or </a:t>
            </a:r>
            <a:r>
              <a:rPr b="1" lang="en-GB" sz="1600">
                <a:solidFill>
                  <a:schemeClr val="dk1"/>
                </a:solidFill>
              </a:rPr>
              <a:t>contact@ardc.edu.au</a:t>
            </a:r>
            <a:endParaRPr b="1" sz="1600">
              <a:solidFill>
                <a:schemeClr val="dk1"/>
              </a:solidFill>
            </a:endParaRPr>
          </a:p>
          <a:p>
            <a:pPr indent="0" lvl="0" marL="457200" rtl="0" algn="l">
              <a:lnSpc>
                <a:spcPct val="95000"/>
              </a:lnSpc>
              <a:spcBef>
                <a:spcPts val="1000"/>
              </a:spcBef>
              <a:spcAft>
                <a:spcPts val="0"/>
              </a:spcAft>
              <a:buNone/>
            </a:pPr>
            <a:r>
              <a:t/>
            </a:r>
            <a:endParaRPr sz="1600">
              <a:solidFill>
                <a:schemeClr val="dk1"/>
              </a:solidFill>
            </a:endParaRPr>
          </a:p>
          <a:p>
            <a:pPr indent="0" lvl="0" marL="0" rtl="0" algn="l">
              <a:lnSpc>
                <a:spcPct val="95000"/>
              </a:lnSpc>
              <a:spcBef>
                <a:spcPts val="1000"/>
              </a:spcBef>
              <a:spcAft>
                <a:spcPts val="0"/>
              </a:spcAft>
              <a:buNone/>
            </a:pPr>
            <a:r>
              <a:t/>
            </a:r>
            <a:endParaRPr sz="1600">
              <a:solidFill>
                <a:schemeClr val="dk1"/>
              </a:solidFill>
            </a:endParaRPr>
          </a:p>
          <a:p>
            <a:pPr indent="0" lvl="0" marL="0" rtl="0" algn="l">
              <a:lnSpc>
                <a:spcPct val="95000"/>
              </a:lnSpc>
              <a:spcBef>
                <a:spcPts val="1000"/>
              </a:spcBef>
              <a:spcAft>
                <a:spcPts val="0"/>
              </a:spcAft>
              <a:buNone/>
            </a:pPr>
            <a:r>
              <a:t/>
            </a:r>
            <a:endParaRPr sz="1600">
              <a:solidFill>
                <a:srgbClr val="404041"/>
              </a:solidFill>
            </a:endParaRPr>
          </a:p>
          <a:p>
            <a:pPr indent="0" lvl="0" marL="0" rtl="0" algn="l">
              <a:lnSpc>
                <a:spcPct val="95000"/>
              </a:lnSpc>
              <a:spcBef>
                <a:spcPts val="1000"/>
              </a:spcBef>
              <a:spcAft>
                <a:spcPts val="0"/>
              </a:spcAft>
              <a:buNone/>
            </a:pPr>
            <a:r>
              <a:t/>
            </a:r>
            <a:endParaRPr sz="3500">
              <a:solidFill>
                <a:srgbClr val="404041"/>
              </a:solidFill>
            </a:endParaRPr>
          </a:p>
        </p:txBody>
      </p:sp>
      <p:sp>
        <p:nvSpPr>
          <p:cNvPr id="848" name="Google Shape;848;p79"/>
          <p:cNvSpPr txBox="1"/>
          <p:nvPr/>
        </p:nvSpPr>
        <p:spPr>
          <a:xfrm>
            <a:off x="0" y="228600"/>
            <a:ext cx="12192000" cy="7233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GB" sz="3500">
                <a:solidFill>
                  <a:schemeClr val="dk1"/>
                </a:solidFill>
              </a:rPr>
              <a:t>Health Data Australia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80"/>
          <p:cNvSpPr txBox="1"/>
          <p:nvPr>
            <p:ph idx="1" type="body"/>
          </p:nvPr>
        </p:nvSpPr>
        <p:spPr>
          <a:xfrm>
            <a:off x="587375" y="1379775"/>
            <a:ext cx="5003700" cy="11490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Health Data Australia User Guides</a:t>
            </a:r>
            <a:endParaRPr/>
          </a:p>
        </p:txBody>
      </p:sp>
      <p:pic>
        <p:nvPicPr>
          <p:cNvPr id="855" name="Google Shape;855;p80"/>
          <p:cNvPicPr preferRelativeResize="0"/>
          <p:nvPr/>
        </p:nvPicPr>
        <p:blipFill rotWithShape="1">
          <a:blip r:embed="rId3">
            <a:alphaModFix/>
          </a:blip>
          <a:srcRect b="19052" l="0" r="47198" t="16406"/>
          <a:stretch/>
        </p:blipFill>
        <p:spPr>
          <a:xfrm>
            <a:off x="5624386" y="1531138"/>
            <a:ext cx="6201014" cy="4500575"/>
          </a:xfrm>
          <a:prstGeom prst="rect">
            <a:avLst/>
          </a:prstGeom>
          <a:noFill/>
          <a:ln>
            <a:noFill/>
          </a:ln>
        </p:spPr>
      </p:pic>
      <p:sp>
        <p:nvSpPr>
          <p:cNvPr id="856" name="Google Shape;856;p80"/>
          <p:cNvSpPr/>
          <p:nvPr/>
        </p:nvSpPr>
        <p:spPr>
          <a:xfrm>
            <a:off x="707125" y="5913575"/>
            <a:ext cx="33726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7" name="Google Shape;857;p80"/>
          <p:cNvSpPr txBox="1"/>
          <p:nvPr/>
        </p:nvSpPr>
        <p:spPr>
          <a:xfrm>
            <a:off x="707250" y="5952350"/>
            <a:ext cx="33726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uFill>
                  <a:noFill/>
                </a:uFill>
                <a:hlinkClick r:id="rId4">
                  <a:extLst>
                    <a:ext uri="{A12FA001-AC4F-418D-AE19-62706E023703}">
                      <ahyp:hlinkClr val="tx"/>
                    </a:ext>
                  </a:extLst>
                </a:hlinkClick>
              </a:rPr>
              <a:t>e</a:t>
            </a:r>
            <a:r>
              <a:rPr b="1" lang="en-GB" sz="2000">
                <a:solidFill>
                  <a:srgbClr val="191919"/>
                </a:solidFill>
                <a:uFill>
                  <a:noFill/>
                </a:uFill>
                <a:hlinkClick r:id="rId5">
                  <a:extLst>
                    <a:ext uri="{A12FA001-AC4F-418D-AE19-62706E023703}">
                      <ahyp:hlinkClr val="tx"/>
                    </a:ext>
                  </a:extLst>
                </a:hlinkClick>
              </a:rPr>
              <a:t>resear.ch/hdaguides</a:t>
            </a:r>
            <a:r>
              <a:rPr b="1" lang="en-GB" sz="2000">
                <a:solidFill>
                  <a:srgbClr val="191919"/>
                </a:solidFill>
              </a:rPr>
              <a:t> </a:t>
            </a:r>
            <a:r>
              <a:rPr b="1" lang="en-GB" sz="2000">
                <a:solidFill>
                  <a:srgbClr val="191919"/>
                </a:solidFill>
              </a:rPr>
              <a:t>  </a:t>
            </a:r>
            <a:endParaRPr b="1" sz="2000">
              <a:solidFill>
                <a:srgbClr val="191919"/>
              </a:solidFill>
            </a:endParaRPr>
          </a:p>
        </p:txBody>
      </p:sp>
      <p:pic>
        <p:nvPicPr>
          <p:cNvPr id="858" name="Google Shape;858;p80"/>
          <p:cNvPicPr preferRelativeResize="0"/>
          <p:nvPr/>
        </p:nvPicPr>
        <p:blipFill>
          <a:blip r:embed="rId6">
            <a:alphaModFix/>
          </a:blip>
          <a:stretch>
            <a:fillRect/>
          </a:stretch>
        </p:blipFill>
        <p:spPr>
          <a:xfrm>
            <a:off x="1128275" y="2890388"/>
            <a:ext cx="2661562" cy="266156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81"/>
          <p:cNvSpPr txBox="1"/>
          <p:nvPr>
            <p:ph idx="1" type="body"/>
          </p:nvPr>
        </p:nvSpPr>
        <p:spPr>
          <a:xfrm>
            <a:off x="587375" y="1409750"/>
            <a:ext cx="53643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Clinical Research Data Sharing Frameworks</a:t>
            </a:r>
            <a:endParaRPr/>
          </a:p>
          <a:p>
            <a:pPr indent="0" lvl="0" marL="0" rtl="0" algn="l">
              <a:spcBef>
                <a:spcPts val="1000"/>
              </a:spcBef>
              <a:spcAft>
                <a:spcPts val="0"/>
              </a:spcAft>
              <a:buNone/>
            </a:pPr>
            <a:r>
              <a:t/>
            </a:r>
            <a:endParaRPr/>
          </a:p>
        </p:txBody>
      </p:sp>
      <p:sp>
        <p:nvSpPr>
          <p:cNvPr id="865" name="Google Shape;865;p81"/>
          <p:cNvSpPr txBox="1"/>
          <p:nvPr>
            <p:ph idx="2" type="body"/>
          </p:nvPr>
        </p:nvSpPr>
        <p:spPr>
          <a:xfrm>
            <a:off x="587375" y="2528900"/>
            <a:ext cx="5223000" cy="40623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a:p>
          <a:p>
            <a:pPr indent="-387350" lvl="0" marL="457200" rtl="0" algn="l">
              <a:spcBef>
                <a:spcPts val="1000"/>
              </a:spcBef>
              <a:spcAft>
                <a:spcPts val="0"/>
              </a:spcAft>
              <a:buSzPts val="2500"/>
              <a:buChar char="●"/>
            </a:pPr>
            <a:r>
              <a:rPr lang="en-GB"/>
              <a:t>Collaboration with CT:IQ </a:t>
            </a:r>
            <a:endParaRPr/>
          </a:p>
          <a:p>
            <a:pPr indent="0" lvl="0" marL="0" rtl="0" algn="l">
              <a:spcBef>
                <a:spcPts val="1000"/>
              </a:spcBef>
              <a:spcAft>
                <a:spcPts val="0"/>
              </a:spcAft>
              <a:buNone/>
            </a:pPr>
            <a:r>
              <a:t/>
            </a:r>
            <a:endParaRPr/>
          </a:p>
          <a:p>
            <a:pPr indent="-387350" lvl="0" marL="457200" rtl="0" algn="l">
              <a:spcBef>
                <a:spcPts val="1000"/>
              </a:spcBef>
              <a:spcAft>
                <a:spcPts val="0"/>
              </a:spcAft>
              <a:buSzPts val="2500"/>
              <a:buChar char="●"/>
            </a:pPr>
            <a:r>
              <a:rPr lang="en-GB"/>
              <a:t>Improve efficiency &amp; quality of clinical research data sharing decisions by Australian researchers, HRECs, research governance offices &amp; institutions.</a:t>
            </a:r>
            <a:endParaRPr/>
          </a:p>
          <a:p>
            <a:pPr indent="0" lvl="0" marL="457200" rtl="0" algn="l">
              <a:spcBef>
                <a:spcPts val="1000"/>
              </a:spcBef>
              <a:spcAft>
                <a:spcPts val="0"/>
              </a:spcAft>
              <a:buNone/>
            </a:pPr>
            <a:r>
              <a:rPr lang="en-GB" u="sng">
                <a:solidFill>
                  <a:schemeClr val="hlink"/>
                </a:solidFill>
                <a:hlinkClick r:id="rId3"/>
              </a:rPr>
              <a:t>Project home</a:t>
            </a:r>
            <a:endParaRPr/>
          </a:p>
          <a:p>
            <a:pPr indent="0" lvl="0" marL="0" rtl="0" algn="l">
              <a:spcBef>
                <a:spcPts val="1000"/>
              </a:spcBef>
              <a:spcAft>
                <a:spcPts val="0"/>
              </a:spcAft>
              <a:buNone/>
            </a:pPr>
            <a:r>
              <a:t/>
            </a:r>
            <a:endParaRPr/>
          </a:p>
        </p:txBody>
      </p:sp>
      <p:sp>
        <p:nvSpPr>
          <p:cNvPr id="866" name="Google Shape;866;p81"/>
          <p:cNvSpPr/>
          <p:nvPr>
            <p:ph idx="4" type="pic"/>
          </p:nvPr>
        </p:nvSpPr>
        <p:spPr>
          <a:xfrm>
            <a:off x="6843902" y="3933825"/>
            <a:ext cx="2894400" cy="2924100"/>
          </a:xfrm>
          <a:prstGeom prst="rect">
            <a:avLst/>
          </a:prstGeom>
        </p:spPr>
      </p:sp>
      <p:pic>
        <p:nvPicPr>
          <p:cNvPr id="867" name="Google Shape;867;p81"/>
          <p:cNvPicPr preferRelativeResize="0"/>
          <p:nvPr/>
        </p:nvPicPr>
        <p:blipFill>
          <a:blip r:embed="rId4">
            <a:alphaModFix/>
          </a:blip>
          <a:stretch>
            <a:fillRect/>
          </a:stretch>
        </p:blipFill>
        <p:spPr>
          <a:xfrm>
            <a:off x="6774775" y="3854550"/>
            <a:ext cx="2956274" cy="3787900"/>
          </a:xfrm>
          <a:prstGeom prst="rect">
            <a:avLst/>
          </a:prstGeom>
          <a:noFill/>
          <a:ln>
            <a:noFill/>
          </a:ln>
        </p:spPr>
      </p:pic>
      <p:pic>
        <p:nvPicPr>
          <p:cNvPr id="868" name="Google Shape;868;p81"/>
          <p:cNvPicPr preferRelativeResize="0"/>
          <p:nvPr/>
        </p:nvPicPr>
        <p:blipFill rotWithShape="1">
          <a:blip r:embed="rId5">
            <a:alphaModFix/>
          </a:blip>
          <a:srcRect b="0" l="37531" r="27861" t="18725"/>
          <a:stretch/>
        </p:blipFill>
        <p:spPr>
          <a:xfrm>
            <a:off x="9988600" y="2405263"/>
            <a:ext cx="2006501" cy="2552324"/>
          </a:xfrm>
          <a:prstGeom prst="rect">
            <a:avLst/>
          </a:prstGeom>
          <a:noFill/>
          <a:ln>
            <a:noFill/>
          </a:ln>
        </p:spPr>
      </p:pic>
      <p:pic>
        <p:nvPicPr>
          <p:cNvPr id="869" name="Google Shape;869;p81"/>
          <p:cNvPicPr preferRelativeResize="0"/>
          <p:nvPr/>
        </p:nvPicPr>
        <p:blipFill rotWithShape="1">
          <a:blip r:embed="rId6">
            <a:alphaModFix/>
          </a:blip>
          <a:srcRect b="8603" l="12494" r="53865" t="22950"/>
          <a:stretch/>
        </p:blipFill>
        <p:spPr>
          <a:xfrm>
            <a:off x="6715012" y="139813"/>
            <a:ext cx="3075801" cy="340177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82"/>
          <p:cNvSpPr txBox="1"/>
          <p:nvPr>
            <p:ph idx="1" type="body"/>
          </p:nvPr>
        </p:nvSpPr>
        <p:spPr>
          <a:xfrm>
            <a:off x="587375" y="1409750"/>
            <a:ext cx="53643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Clinical Research Data Sharing Frameworks</a:t>
            </a:r>
            <a:endParaRPr/>
          </a:p>
          <a:p>
            <a:pPr indent="0" lvl="0" marL="0" rtl="0" algn="l">
              <a:spcBef>
                <a:spcPts val="1000"/>
              </a:spcBef>
              <a:spcAft>
                <a:spcPts val="0"/>
              </a:spcAft>
              <a:buNone/>
            </a:pPr>
            <a:r>
              <a:t/>
            </a:r>
            <a:endParaRPr/>
          </a:p>
        </p:txBody>
      </p:sp>
      <p:sp>
        <p:nvSpPr>
          <p:cNvPr id="876" name="Google Shape;876;p82"/>
          <p:cNvSpPr txBox="1"/>
          <p:nvPr>
            <p:ph idx="2" type="body"/>
          </p:nvPr>
        </p:nvSpPr>
        <p:spPr>
          <a:xfrm>
            <a:off x="587375" y="2528900"/>
            <a:ext cx="5223000" cy="40623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t/>
            </a:r>
            <a:endParaRPr/>
          </a:p>
          <a:p>
            <a:pPr indent="-387350" lvl="0" marL="457200" rtl="0" algn="l">
              <a:spcBef>
                <a:spcPts val="1000"/>
              </a:spcBef>
              <a:spcAft>
                <a:spcPts val="0"/>
              </a:spcAft>
              <a:buSzPts val="2500"/>
              <a:buChar char="●"/>
            </a:pPr>
            <a:r>
              <a:rPr lang="en-GB"/>
              <a:t>InFORMed Project - PICFs (consent) Template</a:t>
            </a:r>
            <a:endParaRPr/>
          </a:p>
          <a:p>
            <a:pPr indent="-387350" lvl="0" marL="457200" rtl="0" algn="l">
              <a:spcBef>
                <a:spcPts val="0"/>
              </a:spcBef>
              <a:spcAft>
                <a:spcPts val="0"/>
              </a:spcAft>
              <a:buSzPts val="2500"/>
              <a:buChar char="●"/>
            </a:pPr>
            <a:r>
              <a:rPr lang="en-GB"/>
              <a:t>Governance framework</a:t>
            </a:r>
            <a:endParaRPr/>
          </a:p>
          <a:p>
            <a:pPr indent="-387350" lvl="0" marL="457200" rtl="0" algn="l">
              <a:spcBef>
                <a:spcPts val="0"/>
              </a:spcBef>
              <a:spcAft>
                <a:spcPts val="0"/>
              </a:spcAft>
              <a:buSzPts val="2500"/>
              <a:buChar char="●"/>
            </a:pPr>
            <a:r>
              <a:rPr lang="en-GB"/>
              <a:t>Consultation report</a:t>
            </a:r>
            <a:endParaRPr/>
          </a:p>
          <a:p>
            <a:pPr indent="0" lvl="0" marL="0" rtl="0" algn="l">
              <a:spcBef>
                <a:spcPts val="1000"/>
              </a:spcBef>
              <a:spcAft>
                <a:spcPts val="0"/>
              </a:spcAft>
              <a:buNone/>
            </a:pPr>
            <a:r>
              <a:rPr b="1" lang="en-GB"/>
              <a:t>Upcoming</a:t>
            </a:r>
            <a:endParaRPr b="1"/>
          </a:p>
          <a:p>
            <a:pPr indent="-387350" lvl="0" marL="457200" rtl="0" algn="l">
              <a:spcBef>
                <a:spcPts val="1000"/>
              </a:spcBef>
              <a:spcAft>
                <a:spcPts val="0"/>
              </a:spcAft>
              <a:buSzPts val="2500"/>
              <a:buChar char="●"/>
            </a:pPr>
            <a:r>
              <a:rPr lang="en-GB"/>
              <a:t>HREC benchmarking</a:t>
            </a:r>
            <a:endParaRPr/>
          </a:p>
          <a:p>
            <a:pPr indent="-387350" lvl="0" marL="457200" rtl="0" algn="l">
              <a:spcBef>
                <a:spcPts val="0"/>
              </a:spcBef>
              <a:spcAft>
                <a:spcPts val="0"/>
              </a:spcAft>
              <a:buSzPts val="2500"/>
              <a:buChar char="●"/>
            </a:pPr>
            <a:r>
              <a:rPr lang="en-GB"/>
              <a:t>Resource toolkit</a:t>
            </a:r>
            <a:endParaRPr/>
          </a:p>
          <a:p>
            <a:pPr indent="0" lvl="0" marL="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p:txBody>
      </p:sp>
      <p:sp>
        <p:nvSpPr>
          <p:cNvPr id="877" name="Google Shape;877;p82"/>
          <p:cNvSpPr/>
          <p:nvPr>
            <p:ph idx="4" type="pic"/>
          </p:nvPr>
        </p:nvSpPr>
        <p:spPr>
          <a:xfrm>
            <a:off x="6843902" y="3933825"/>
            <a:ext cx="2894400" cy="2924100"/>
          </a:xfrm>
          <a:prstGeom prst="rect">
            <a:avLst/>
          </a:prstGeom>
        </p:spPr>
      </p:sp>
      <p:pic>
        <p:nvPicPr>
          <p:cNvPr id="878" name="Google Shape;878;p82"/>
          <p:cNvPicPr preferRelativeResize="0"/>
          <p:nvPr/>
        </p:nvPicPr>
        <p:blipFill>
          <a:blip r:embed="rId3">
            <a:alphaModFix/>
          </a:blip>
          <a:stretch>
            <a:fillRect/>
          </a:stretch>
        </p:blipFill>
        <p:spPr>
          <a:xfrm>
            <a:off x="6774775" y="3854550"/>
            <a:ext cx="2956274" cy="3787900"/>
          </a:xfrm>
          <a:prstGeom prst="rect">
            <a:avLst/>
          </a:prstGeom>
          <a:noFill/>
          <a:ln>
            <a:noFill/>
          </a:ln>
        </p:spPr>
      </p:pic>
      <p:pic>
        <p:nvPicPr>
          <p:cNvPr id="879" name="Google Shape;879;p82"/>
          <p:cNvPicPr preferRelativeResize="0"/>
          <p:nvPr/>
        </p:nvPicPr>
        <p:blipFill rotWithShape="1">
          <a:blip r:embed="rId4">
            <a:alphaModFix/>
          </a:blip>
          <a:srcRect b="0" l="37531" r="27861" t="18725"/>
          <a:stretch/>
        </p:blipFill>
        <p:spPr>
          <a:xfrm>
            <a:off x="9988600" y="2405263"/>
            <a:ext cx="2006501" cy="2552324"/>
          </a:xfrm>
          <a:prstGeom prst="rect">
            <a:avLst/>
          </a:prstGeom>
          <a:noFill/>
          <a:ln>
            <a:noFill/>
          </a:ln>
        </p:spPr>
      </p:pic>
      <p:pic>
        <p:nvPicPr>
          <p:cNvPr id="880" name="Google Shape;880;p82"/>
          <p:cNvPicPr preferRelativeResize="0"/>
          <p:nvPr/>
        </p:nvPicPr>
        <p:blipFill rotWithShape="1">
          <a:blip r:embed="rId5">
            <a:alphaModFix/>
          </a:blip>
          <a:srcRect b="8603" l="12494" r="53865" t="22950"/>
          <a:stretch/>
        </p:blipFill>
        <p:spPr>
          <a:xfrm>
            <a:off x="6715012" y="139813"/>
            <a:ext cx="3075801" cy="3401774"/>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83"/>
          <p:cNvSpPr txBox="1"/>
          <p:nvPr>
            <p:ph idx="1" type="body"/>
          </p:nvPr>
        </p:nvSpPr>
        <p:spPr>
          <a:xfrm>
            <a:off x="587375" y="1379774"/>
            <a:ext cx="5003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Secondary Data Use</a:t>
            </a:r>
            <a:endParaRPr/>
          </a:p>
        </p:txBody>
      </p:sp>
      <p:sp>
        <p:nvSpPr>
          <p:cNvPr id="887" name="Google Shape;887;p83"/>
          <p:cNvSpPr txBox="1"/>
          <p:nvPr>
            <p:ph idx="2" type="body"/>
          </p:nvPr>
        </p:nvSpPr>
        <p:spPr>
          <a:xfrm>
            <a:off x="400850" y="2442427"/>
            <a:ext cx="5003700" cy="40623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Collaboration with NextGen Team, NHMRC Clinical Trials Centre (based at USYD)</a:t>
            </a:r>
            <a:endParaRPr/>
          </a:p>
          <a:p>
            <a:pPr indent="0" lvl="0" marL="457200" rtl="0" algn="l">
              <a:spcBef>
                <a:spcPts val="1000"/>
              </a:spcBef>
              <a:spcAft>
                <a:spcPts val="0"/>
              </a:spcAft>
              <a:buNone/>
            </a:pPr>
            <a:r>
              <a:t/>
            </a:r>
            <a:endParaRPr/>
          </a:p>
          <a:p>
            <a:pPr indent="-387350" lvl="0" marL="457200" rtl="0" algn="l">
              <a:spcBef>
                <a:spcPts val="1000"/>
              </a:spcBef>
              <a:spcAft>
                <a:spcPts val="0"/>
              </a:spcAft>
              <a:buSzPts val="2500"/>
              <a:buChar char="●"/>
            </a:pPr>
            <a:r>
              <a:rPr lang="en-GB"/>
              <a:t>Aims to define and communicate the scientific value and use cases of secondary research using clinical trials data.</a:t>
            </a:r>
            <a:endParaRPr/>
          </a:p>
          <a:p>
            <a:pPr indent="0" lvl="0" marL="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id="888" name="Google Shape;888;p83"/>
          <p:cNvPicPr preferRelativeResize="0"/>
          <p:nvPr/>
        </p:nvPicPr>
        <p:blipFill>
          <a:blip r:embed="rId3">
            <a:alphaModFix/>
          </a:blip>
          <a:stretch>
            <a:fillRect/>
          </a:stretch>
        </p:blipFill>
        <p:spPr>
          <a:xfrm>
            <a:off x="6655125" y="264375"/>
            <a:ext cx="4428251" cy="632924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84"/>
          <p:cNvSpPr txBox="1"/>
          <p:nvPr>
            <p:ph idx="1" type="body"/>
          </p:nvPr>
        </p:nvSpPr>
        <p:spPr>
          <a:xfrm>
            <a:off x="587375" y="1379774"/>
            <a:ext cx="5003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Secondary Data Use</a:t>
            </a:r>
            <a:endParaRPr/>
          </a:p>
        </p:txBody>
      </p:sp>
      <p:sp>
        <p:nvSpPr>
          <p:cNvPr id="895" name="Google Shape;895;p84"/>
          <p:cNvSpPr txBox="1"/>
          <p:nvPr>
            <p:ph idx="2" type="body"/>
          </p:nvPr>
        </p:nvSpPr>
        <p:spPr>
          <a:xfrm>
            <a:off x="400850" y="2442425"/>
            <a:ext cx="4749900" cy="40623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Secondary Use of Clinical Trials Data in Health Research: A Practical Guide</a:t>
            </a:r>
            <a:endParaRPr/>
          </a:p>
          <a:p>
            <a:pPr indent="0" lvl="0" marL="457200" rtl="0" algn="l">
              <a:spcBef>
                <a:spcPts val="1000"/>
              </a:spcBef>
              <a:spcAft>
                <a:spcPts val="0"/>
              </a:spcAft>
              <a:buNone/>
            </a:pPr>
            <a:r>
              <a:t/>
            </a:r>
            <a:endParaRPr/>
          </a:p>
          <a:p>
            <a:pPr indent="-387350" lvl="0" marL="457200" rtl="0" algn="l">
              <a:spcBef>
                <a:spcPts val="1000"/>
              </a:spcBef>
              <a:spcAft>
                <a:spcPts val="0"/>
              </a:spcAft>
              <a:buSzPts val="2500"/>
              <a:buChar char="●"/>
            </a:pPr>
            <a:r>
              <a:rPr lang="en-GB"/>
              <a:t>Theoretical framework for the use of clinical trials and other health data for secondary research purposes</a:t>
            </a:r>
            <a:endParaRPr/>
          </a:p>
          <a:p>
            <a:pPr indent="0" lvl="0" marL="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id="896" name="Google Shape;896;p84"/>
          <p:cNvPicPr preferRelativeResize="0"/>
          <p:nvPr/>
        </p:nvPicPr>
        <p:blipFill rotWithShape="1">
          <a:blip r:embed="rId3">
            <a:alphaModFix/>
          </a:blip>
          <a:srcRect b="12294" l="3815" r="5760" t="6818"/>
          <a:stretch/>
        </p:blipFill>
        <p:spPr>
          <a:xfrm>
            <a:off x="5741450" y="292850"/>
            <a:ext cx="6235501" cy="5958325"/>
          </a:xfrm>
          <a:prstGeom prst="rect">
            <a:avLst/>
          </a:prstGeom>
          <a:noFill/>
          <a:ln>
            <a:noFill/>
          </a:ln>
        </p:spPr>
      </p:pic>
      <p:sp>
        <p:nvSpPr>
          <p:cNvPr id="897" name="Google Shape;897;p84"/>
          <p:cNvSpPr txBox="1"/>
          <p:nvPr>
            <p:ph idx="1" type="body"/>
          </p:nvPr>
        </p:nvSpPr>
        <p:spPr>
          <a:xfrm>
            <a:off x="6891950" y="6098775"/>
            <a:ext cx="4239300" cy="861900"/>
          </a:xfrm>
          <a:prstGeom prst="rect">
            <a:avLst/>
          </a:prstGeom>
        </p:spPr>
        <p:txBody>
          <a:bodyPr anchorCtr="0" anchor="t" bIns="0" lIns="0" spcFirstLastPara="1" rIns="0" wrap="square" tIns="0">
            <a:noAutofit/>
          </a:bodyPr>
          <a:lstStyle/>
          <a:p>
            <a:pPr indent="0" lvl="0" marL="0" rtl="0" algn="ctr">
              <a:spcBef>
                <a:spcPts val="1000"/>
              </a:spcBef>
              <a:spcAft>
                <a:spcPts val="0"/>
              </a:spcAft>
              <a:buNone/>
            </a:pPr>
            <a:r>
              <a:rPr b="1" lang="en-GB" sz="2000"/>
              <a:t>Types of Secondary Research Using Clinical Trials Data</a:t>
            </a:r>
            <a:endParaRPr b="1" sz="2000"/>
          </a:p>
          <a:p>
            <a:pPr indent="0" lvl="0" marL="0" rtl="0" algn="ctr">
              <a:spcBef>
                <a:spcPts val="1000"/>
              </a:spcBef>
              <a:spcAft>
                <a:spcPts val="0"/>
              </a:spcAft>
              <a:buNone/>
            </a:pPr>
            <a:r>
              <a:t/>
            </a:r>
            <a:endParaRPr sz="2500"/>
          </a:p>
        </p:txBody>
      </p:sp>
      <p:pic>
        <p:nvPicPr>
          <p:cNvPr id="898" name="Google Shape;898;p84"/>
          <p:cNvPicPr preferRelativeResize="0"/>
          <p:nvPr/>
        </p:nvPicPr>
        <p:blipFill>
          <a:blip r:embed="rId4">
            <a:alphaModFix/>
          </a:blip>
          <a:stretch>
            <a:fillRect/>
          </a:stretch>
        </p:blipFill>
        <p:spPr>
          <a:xfrm>
            <a:off x="4980000" y="5461450"/>
            <a:ext cx="1114425" cy="10282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85"/>
          <p:cNvSpPr txBox="1"/>
          <p:nvPr>
            <p:ph idx="1" type="body"/>
          </p:nvPr>
        </p:nvSpPr>
        <p:spPr>
          <a:xfrm>
            <a:off x="587375" y="1379774"/>
            <a:ext cx="5003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ARDC Resources Hub</a:t>
            </a:r>
            <a:endParaRPr/>
          </a:p>
        </p:txBody>
      </p:sp>
      <p:pic>
        <p:nvPicPr>
          <p:cNvPr id="905" name="Google Shape;905;p85"/>
          <p:cNvPicPr preferRelativeResize="0"/>
          <p:nvPr/>
        </p:nvPicPr>
        <p:blipFill rotWithShape="1">
          <a:blip r:embed="rId3">
            <a:alphaModFix/>
          </a:blip>
          <a:srcRect b="10966" l="19202" r="21348" t="11639"/>
          <a:stretch/>
        </p:blipFill>
        <p:spPr>
          <a:xfrm>
            <a:off x="336275" y="2013325"/>
            <a:ext cx="6261638" cy="4415676"/>
          </a:xfrm>
          <a:prstGeom prst="rect">
            <a:avLst/>
          </a:prstGeom>
          <a:noFill/>
          <a:ln>
            <a:noFill/>
          </a:ln>
        </p:spPr>
      </p:pic>
      <p:sp>
        <p:nvSpPr>
          <p:cNvPr id="906" name="Google Shape;906;p85"/>
          <p:cNvSpPr/>
          <p:nvPr/>
        </p:nvSpPr>
        <p:spPr>
          <a:xfrm>
            <a:off x="7212025" y="4830850"/>
            <a:ext cx="48810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7" name="Google Shape;907;p85"/>
          <p:cNvSpPr txBox="1"/>
          <p:nvPr/>
        </p:nvSpPr>
        <p:spPr>
          <a:xfrm>
            <a:off x="7200850" y="4854625"/>
            <a:ext cx="48810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chemeClr val="dk1"/>
                </a:solidFill>
                <a:uFill>
                  <a:noFill/>
                </a:uFill>
                <a:hlinkClick r:id="rId4">
                  <a:extLst>
                    <a:ext uri="{A12FA001-AC4F-418D-AE19-62706E023703}">
                      <ahyp:hlinkClr val="tx"/>
                    </a:ext>
                  </a:extLst>
                </a:hlinkClick>
              </a:rPr>
              <a:t>ardc.edu.au/resource-hub/</a:t>
            </a:r>
            <a:r>
              <a:rPr b="1" lang="en-GB" sz="2000">
                <a:solidFill>
                  <a:schemeClr val="dk1"/>
                </a:solidFill>
              </a:rPr>
              <a:t> </a:t>
            </a:r>
            <a:r>
              <a:rPr b="1" lang="en-GB" sz="2000">
                <a:solidFill>
                  <a:srgbClr val="191919"/>
                </a:solidFill>
              </a:rPr>
              <a:t> </a:t>
            </a:r>
            <a:endParaRPr b="1" sz="2000">
              <a:solidFill>
                <a:srgbClr val="191919"/>
              </a:solidFill>
            </a:endParaRPr>
          </a:p>
        </p:txBody>
      </p:sp>
      <p:pic>
        <p:nvPicPr>
          <p:cNvPr id="908" name="Google Shape;908;p85"/>
          <p:cNvPicPr preferRelativeResize="0"/>
          <p:nvPr/>
        </p:nvPicPr>
        <p:blipFill>
          <a:blip r:embed="rId5">
            <a:alphaModFix/>
          </a:blip>
          <a:stretch>
            <a:fillRect/>
          </a:stretch>
        </p:blipFill>
        <p:spPr>
          <a:xfrm>
            <a:off x="8263824" y="2066001"/>
            <a:ext cx="2583151" cy="258315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86"/>
          <p:cNvSpPr txBox="1"/>
          <p:nvPr>
            <p:ph idx="1" type="body"/>
          </p:nvPr>
        </p:nvSpPr>
        <p:spPr>
          <a:xfrm>
            <a:off x="529025" y="1125550"/>
            <a:ext cx="69354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Digital Research Skills Australasia </a:t>
            </a:r>
            <a:endParaRPr/>
          </a:p>
        </p:txBody>
      </p:sp>
      <p:sp>
        <p:nvSpPr>
          <p:cNvPr id="915" name="Google Shape;915;p86"/>
          <p:cNvSpPr/>
          <p:nvPr/>
        </p:nvSpPr>
        <p:spPr>
          <a:xfrm>
            <a:off x="8472500" y="4881575"/>
            <a:ext cx="34119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6" name="Google Shape;916;p86"/>
          <p:cNvSpPr txBox="1"/>
          <p:nvPr/>
        </p:nvSpPr>
        <p:spPr>
          <a:xfrm>
            <a:off x="8461325" y="4905350"/>
            <a:ext cx="34119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rPr>
              <a:t>dresa.org.au/</a:t>
            </a:r>
            <a:endParaRPr b="1" sz="2000">
              <a:solidFill>
                <a:srgbClr val="191919"/>
              </a:solidFill>
            </a:endParaRPr>
          </a:p>
        </p:txBody>
      </p:sp>
      <p:pic>
        <p:nvPicPr>
          <p:cNvPr id="917" name="Google Shape;917;p86"/>
          <p:cNvPicPr preferRelativeResize="0"/>
          <p:nvPr/>
        </p:nvPicPr>
        <p:blipFill rotWithShape="1">
          <a:blip r:embed="rId3">
            <a:alphaModFix/>
          </a:blip>
          <a:srcRect b="2252" l="3602" r="8739" t="16433"/>
          <a:stretch/>
        </p:blipFill>
        <p:spPr>
          <a:xfrm>
            <a:off x="136800" y="2146125"/>
            <a:ext cx="7886150" cy="4343568"/>
          </a:xfrm>
          <a:prstGeom prst="rect">
            <a:avLst/>
          </a:prstGeom>
          <a:noFill/>
          <a:ln>
            <a:noFill/>
          </a:ln>
        </p:spPr>
      </p:pic>
      <p:pic>
        <p:nvPicPr>
          <p:cNvPr id="918" name="Google Shape;918;p86"/>
          <p:cNvPicPr preferRelativeResize="0"/>
          <p:nvPr/>
        </p:nvPicPr>
        <p:blipFill>
          <a:blip r:embed="rId4">
            <a:alphaModFix/>
          </a:blip>
          <a:stretch>
            <a:fillRect/>
          </a:stretch>
        </p:blipFill>
        <p:spPr>
          <a:xfrm>
            <a:off x="8996487" y="2258212"/>
            <a:ext cx="2341575" cy="2341575"/>
          </a:xfrm>
          <a:prstGeom prst="rect">
            <a:avLst/>
          </a:prstGeom>
          <a:noFill/>
          <a:ln>
            <a:noFill/>
          </a:ln>
        </p:spPr>
      </p:pic>
      <p:pic>
        <p:nvPicPr>
          <p:cNvPr id="919" name="Google Shape;919;p86"/>
          <p:cNvPicPr preferRelativeResize="0"/>
          <p:nvPr/>
        </p:nvPicPr>
        <p:blipFill>
          <a:blip r:embed="rId5">
            <a:alphaModFix/>
          </a:blip>
          <a:stretch>
            <a:fillRect/>
          </a:stretch>
        </p:blipFill>
        <p:spPr>
          <a:xfrm>
            <a:off x="9845438" y="5718825"/>
            <a:ext cx="997425" cy="904875"/>
          </a:xfrm>
          <a:prstGeom prst="rect">
            <a:avLst/>
          </a:prstGeom>
          <a:noFill/>
          <a:ln>
            <a:noFill/>
          </a:ln>
        </p:spPr>
      </p:pic>
      <p:pic>
        <p:nvPicPr>
          <p:cNvPr id="920" name="Google Shape;920;p86"/>
          <p:cNvPicPr preferRelativeResize="0"/>
          <p:nvPr/>
        </p:nvPicPr>
        <p:blipFill>
          <a:blip r:embed="rId6">
            <a:alphaModFix/>
          </a:blip>
          <a:stretch>
            <a:fillRect/>
          </a:stretch>
        </p:blipFill>
        <p:spPr>
          <a:xfrm>
            <a:off x="10934698" y="5718825"/>
            <a:ext cx="1078752" cy="8619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87"/>
          <p:cNvSpPr txBox="1"/>
          <p:nvPr>
            <p:ph idx="1" type="body"/>
          </p:nvPr>
        </p:nvSpPr>
        <p:spPr>
          <a:xfrm>
            <a:off x="587375" y="836625"/>
            <a:ext cx="10763700" cy="861900"/>
          </a:xfrm>
          <a:prstGeom prst="rect">
            <a:avLst/>
          </a:prstGeom>
        </p:spPr>
        <p:txBody>
          <a:bodyPr anchorCtr="0" anchor="t" bIns="0" lIns="0" spcFirstLastPara="1" rIns="0" wrap="square" tIns="0">
            <a:noAutofit/>
          </a:bodyPr>
          <a:lstStyle/>
          <a:p>
            <a:pPr indent="0" lvl="0" marL="0" rtl="0" algn="ctr">
              <a:spcBef>
                <a:spcPts val="1000"/>
              </a:spcBef>
              <a:spcAft>
                <a:spcPts val="0"/>
              </a:spcAft>
              <a:buNone/>
            </a:pPr>
            <a:r>
              <a:rPr lang="en-GB"/>
              <a:t>ARDC Resources</a:t>
            </a:r>
            <a:endParaRPr/>
          </a:p>
        </p:txBody>
      </p:sp>
      <p:pic>
        <p:nvPicPr>
          <p:cNvPr id="927" name="Google Shape;927;p87"/>
          <p:cNvPicPr preferRelativeResize="0"/>
          <p:nvPr/>
        </p:nvPicPr>
        <p:blipFill rotWithShape="1">
          <a:blip r:embed="rId3">
            <a:alphaModFix/>
          </a:blip>
          <a:srcRect b="0" l="0" r="0" t="10618"/>
          <a:stretch/>
        </p:blipFill>
        <p:spPr>
          <a:xfrm>
            <a:off x="569975" y="1698525"/>
            <a:ext cx="5003698" cy="2655502"/>
          </a:xfrm>
          <a:prstGeom prst="rect">
            <a:avLst/>
          </a:prstGeom>
          <a:noFill/>
          <a:ln>
            <a:noFill/>
          </a:ln>
        </p:spPr>
      </p:pic>
      <p:pic>
        <p:nvPicPr>
          <p:cNvPr id="928" name="Google Shape;928;p87"/>
          <p:cNvPicPr preferRelativeResize="0"/>
          <p:nvPr/>
        </p:nvPicPr>
        <p:blipFill rotWithShape="1">
          <a:blip r:embed="rId4">
            <a:alphaModFix/>
          </a:blip>
          <a:srcRect b="13216" l="7897" r="7270" t="15957"/>
          <a:stretch/>
        </p:blipFill>
        <p:spPr>
          <a:xfrm>
            <a:off x="6313900" y="1777778"/>
            <a:ext cx="5037173" cy="2496985"/>
          </a:xfrm>
          <a:prstGeom prst="rect">
            <a:avLst/>
          </a:prstGeom>
          <a:noFill/>
          <a:ln>
            <a:noFill/>
          </a:ln>
        </p:spPr>
      </p:pic>
      <p:pic>
        <p:nvPicPr>
          <p:cNvPr id="929" name="Google Shape;929;p87"/>
          <p:cNvPicPr preferRelativeResize="0"/>
          <p:nvPr/>
        </p:nvPicPr>
        <p:blipFill>
          <a:blip r:embed="rId5">
            <a:alphaModFix/>
          </a:blip>
          <a:stretch>
            <a:fillRect/>
          </a:stretch>
        </p:blipFill>
        <p:spPr>
          <a:xfrm>
            <a:off x="2459050" y="4522487"/>
            <a:ext cx="1499474" cy="1499474"/>
          </a:xfrm>
          <a:prstGeom prst="rect">
            <a:avLst/>
          </a:prstGeom>
          <a:noFill/>
          <a:ln>
            <a:noFill/>
          </a:ln>
        </p:spPr>
      </p:pic>
      <p:sp>
        <p:nvSpPr>
          <p:cNvPr id="930" name="Google Shape;930;p87"/>
          <p:cNvSpPr/>
          <p:nvPr/>
        </p:nvSpPr>
        <p:spPr>
          <a:xfrm>
            <a:off x="710250" y="6190425"/>
            <a:ext cx="52413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31" name="Google Shape;931;p87"/>
          <p:cNvSpPr txBox="1"/>
          <p:nvPr/>
        </p:nvSpPr>
        <p:spPr>
          <a:xfrm>
            <a:off x="886950" y="6190425"/>
            <a:ext cx="51603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uFill>
                  <a:noFill/>
                </a:uFill>
                <a:hlinkClick r:id="rId6">
                  <a:extLst>
                    <a:ext uri="{A12FA001-AC4F-418D-AE19-62706E023703}">
                      <ahyp:hlinkClr val="tx"/>
                    </a:ext>
                  </a:extLst>
                </a:hlinkClick>
              </a:rPr>
              <a:t>eresear.ch/ardcyoutube</a:t>
            </a:r>
            <a:r>
              <a:rPr b="1" lang="en-GB" sz="2000">
                <a:solidFill>
                  <a:srgbClr val="191919"/>
                </a:solidFill>
              </a:rPr>
              <a:t> </a:t>
            </a:r>
            <a:endParaRPr b="1" sz="2000">
              <a:solidFill>
                <a:srgbClr val="191919"/>
              </a:solidFill>
            </a:endParaRPr>
          </a:p>
        </p:txBody>
      </p:sp>
      <p:pic>
        <p:nvPicPr>
          <p:cNvPr id="932" name="Google Shape;932;p87"/>
          <p:cNvPicPr preferRelativeResize="0"/>
          <p:nvPr/>
        </p:nvPicPr>
        <p:blipFill>
          <a:blip r:embed="rId7">
            <a:alphaModFix/>
          </a:blip>
          <a:stretch>
            <a:fillRect/>
          </a:stretch>
        </p:blipFill>
        <p:spPr>
          <a:xfrm>
            <a:off x="8050275" y="4438100"/>
            <a:ext cx="1564424" cy="1564424"/>
          </a:xfrm>
          <a:prstGeom prst="rect">
            <a:avLst/>
          </a:prstGeom>
          <a:noFill/>
          <a:ln>
            <a:noFill/>
          </a:ln>
        </p:spPr>
      </p:pic>
      <p:sp>
        <p:nvSpPr>
          <p:cNvPr id="933" name="Google Shape;933;p87"/>
          <p:cNvSpPr/>
          <p:nvPr/>
        </p:nvSpPr>
        <p:spPr>
          <a:xfrm>
            <a:off x="6408400" y="6165850"/>
            <a:ext cx="52413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34" name="Google Shape;934;p87"/>
          <p:cNvSpPr txBox="1"/>
          <p:nvPr/>
        </p:nvSpPr>
        <p:spPr>
          <a:xfrm>
            <a:off x="6313900" y="6165850"/>
            <a:ext cx="54303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uFill>
                  <a:noFill/>
                </a:uFill>
                <a:hlinkClick r:id="rId8">
                  <a:extLst>
                    <a:ext uri="{A12FA001-AC4F-418D-AE19-62706E023703}">
                      <ahyp:hlinkClr val="tx"/>
                    </a:ext>
                  </a:extLst>
                </a:hlinkClick>
              </a:rPr>
              <a:t>eresear.ch/ardczenodo</a:t>
            </a:r>
            <a:r>
              <a:rPr b="1" lang="en-GB" sz="2000">
                <a:solidFill>
                  <a:srgbClr val="191919"/>
                </a:solidFill>
              </a:rPr>
              <a:t> </a:t>
            </a:r>
            <a:endParaRPr b="1" sz="2000">
              <a:solidFill>
                <a:srgbClr val="191919"/>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88"/>
          <p:cNvSpPr txBox="1"/>
          <p:nvPr>
            <p:ph idx="1" type="body"/>
          </p:nvPr>
        </p:nvSpPr>
        <p:spPr>
          <a:xfrm>
            <a:off x="569913" y="1379774"/>
            <a:ext cx="5003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Contact us </a:t>
            </a:r>
            <a:endParaRPr/>
          </a:p>
          <a:p>
            <a:pPr indent="0" lvl="0" marL="0" rtl="0" algn="l">
              <a:spcBef>
                <a:spcPts val="1000"/>
              </a:spcBef>
              <a:spcAft>
                <a:spcPts val="0"/>
              </a:spcAft>
              <a:buNone/>
            </a:pPr>
            <a:r>
              <a:t/>
            </a:r>
            <a:endParaRPr/>
          </a:p>
        </p:txBody>
      </p:sp>
      <p:sp>
        <p:nvSpPr>
          <p:cNvPr id="941" name="Google Shape;941;p88"/>
          <p:cNvSpPr txBox="1"/>
          <p:nvPr>
            <p:ph idx="2" type="body"/>
          </p:nvPr>
        </p:nvSpPr>
        <p:spPr>
          <a:xfrm>
            <a:off x="569925" y="2528900"/>
            <a:ext cx="5003700" cy="43290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HeSANDA Management Team</a:t>
            </a:r>
            <a:endParaRPr/>
          </a:p>
          <a:p>
            <a:pPr indent="0" lvl="0" marL="0" rtl="0" algn="l">
              <a:spcBef>
                <a:spcPts val="1000"/>
              </a:spcBef>
              <a:spcAft>
                <a:spcPts val="0"/>
              </a:spcAft>
              <a:buNone/>
            </a:pPr>
            <a:r>
              <a:rPr b="1" lang="en-GB" u="sng">
                <a:solidFill>
                  <a:schemeClr val="hlink"/>
                </a:solidFill>
                <a:hlinkClick r:id="rId3"/>
              </a:rPr>
              <a:t>hesanda@ardc.edu.au</a:t>
            </a:r>
            <a:endParaRPr b="1"/>
          </a:p>
          <a:p>
            <a:pPr indent="0" lvl="0" marL="0" rtl="0" algn="l">
              <a:spcBef>
                <a:spcPts val="1000"/>
              </a:spcBef>
              <a:spcAft>
                <a:spcPts val="0"/>
              </a:spcAft>
              <a:buNone/>
            </a:pPr>
            <a:r>
              <a:t/>
            </a:r>
            <a:endParaRPr b="1"/>
          </a:p>
          <a:p>
            <a:pPr indent="0" lvl="0" marL="0" rtl="0" algn="l">
              <a:spcBef>
                <a:spcPts val="1000"/>
              </a:spcBef>
              <a:spcAft>
                <a:spcPts val="0"/>
              </a:spcAft>
              <a:buNone/>
            </a:pPr>
            <a:r>
              <a:rPr lang="en-GB"/>
              <a:t>Skilled Workforce Team</a:t>
            </a:r>
            <a:endParaRPr/>
          </a:p>
          <a:p>
            <a:pPr indent="0" lvl="0" marL="0" rtl="0" algn="l">
              <a:spcBef>
                <a:spcPts val="1000"/>
              </a:spcBef>
              <a:spcAft>
                <a:spcPts val="0"/>
              </a:spcAft>
              <a:buNone/>
            </a:pPr>
            <a:r>
              <a:rPr b="1" lang="en-GB" u="sng">
                <a:solidFill>
                  <a:schemeClr val="hlink"/>
                </a:solidFill>
                <a:hlinkClick r:id="rId4"/>
              </a:rPr>
              <a:t>skills@ardc.edu.au</a:t>
            </a:r>
            <a:endParaRPr b="1"/>
          </a:p>
          <a:p>
            <a:pPr indent="0" lvl="0" marL="0" rtl="0" algn="l">
              <a:spcBef>
                <a:spcPts val="1000"/>
              </a:spcBef>
              <a:spcAft>
                <a:spcPts val="0"/>
              </a:spcAft>
              <a:buNone/>
            </a:pPr>
            <a:r>
              <a:t/>
            </a:r>
            <a:endParaRPr b="1"/>
          </a:p>
          <a:p>
            <a:pPr indent="0" lvl="0" marL="0" rtl="0" algn="l">
              <a:spcBef>
                <a:spcPts val="1000"/>
              </a:spcBef>
              <a:spcAft>
                <a:spcPts val="0"/>
              </a:spcAft>
              <a:buNone/>
            </a:pPr>
            <a:r>
              <a:rPr lang="en-GB"/>
              <a:t>Any general questions</a:t>
            </a:r>
            <a:endParaRPr/>
          </a:p>
          <a:p>
            <a:pPr indent="0" lvl="0" marL="0" rtl="0" algn="l">
              <a:spcBef>
                <a:spcPts val="1000"/>
              </a:spcBef>
              <a:spcAft>
                <a:spcPts val="0"/>
              </a:spcAft>
              <a:buNone/>
            </a:pPr>
            <a:r>
              <a:rPr b="1" lang="en-GB" u="sng">
                <a:solidFill>
                  <a:schemeClr val="hlink"/>
                </a:solidFill>
                <a:hlinkClick r:id="rId5"/>
              </a:rPr>
              <a:t>contact@ardc.edu.au</a:t>
            </a:r>
            <a:endParaRPr b="1"/>
          </a:p>
          <a:p>
            <a:pPr indent="0" lvl="0" marL="0" rtl="0" algn="l">
              <a:spcBef>
                <a:spcPts val="1000"/>
              </a:spcBef>
              <a:spcAft>
                <a:spcPts val="0"/>
              </a:spcAft>
              <a:buNone/>
            </a:pPr>
            <a:r>
              <a:t/>
            </a:r>
            <a:endParaRPr b="1"/>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id="942" name="Google Shape;942;p88"/>
          <p:cNvPicPr preferRelativeResize="0"/>
          <p:nvPr>
            <p:ph idx="4" type="pic"/>
          </p:nvPr>
        </p:nvPicPr>
        <p:blipFill rotWithShape="1">
          <a:blip r:embed="rId6">
            <a:alphaModFix/>
          </a:blip>
          <a:srcRect b="3261" l="9491" r="4685" t="3271"/>
          <a:stretch/>
        </p:blipFill>
        <p:spPr>
          <a:xfrm>
            <a:off x="7770037" y="690499"/>
            <a:ext cx="3132124" cy="2273564"/>
          </a:xfrm>
          <a:prstGeom prst="rect">
            <a:avLst/>
          </a:prstGeom>
          <a:solidFill>
            <a:srgbClr val="D0CECE"/>
          </a:solidFill>
          <a:ln>
            <a:noFill/>
          </a:ln>
        </p:spPr>
      </p:pic>
      <p:pic>
        <p:nvPicPr>
          <p:cNvPr id="943" name="Google Shape;943;p88"/>
          <p:cNvPicPr preferRelativeResize="0"/>
          <p:nvPr>
            <p:ph idx="2" type="pic"/>
          </p:nvPr>
        </p:nvPicPr>
        <p:blipFill rotWithShape="1">
          <a:blip r:embed="rId7">
            <a:alphaModFix/>
          </a:blip>
          <a:srcRect b="21079" l="28457" r="17868" t="5879"/>
          <a:stretch/>
        </p:blipFill>
        <p:spPr>
          <a:xfrm>
            <a:off x="6537213" y="3501851"/>
            <a:ext cx="2627574" cy="2383075"/>
          </a:xfrm>
          <a:prstGeom prst="rect">
            <a:avLst/>
          </a:prstGeom>
          <a:solidFill>
            <a:srgbClr val="D0CECE"/>
          </a:solidFill>
          <a:ln>
            <a:noFill/>
          </a:ln>
        </p:spPr>
      </p:pic>
      <p:pic>
        <p:nvPicPr>
          <p:cNvPr descr="A group of people sitting at a table with laptops&#10;&#10;Description automatically generated" id="944" name="Google Shape;944;p88"/>
          <p:cNvPicPr preferRelativeResize="0"/>
          <p:nvPr>
            <p:ph idx="3" type="pic"/>
          </p:nvPr>
        </p:nvPicPr>
        <p:blipFill rotWithShape="1">
          <a:blip r:embed="rId8">
            <a:alphaModFix/>
          </a:blip>
          <a:srcRect b="20620" l="0" r="0" t="10895"/>
          <a:stretch/>
        </p:blipFill>
        <p:spPr>
          <a:xfrm>
            <a:off x="9412311" y="3357575"/>
            <a:ext cx="2736900" cy="3055356"/>
          </a:xfrm>
          <a:prstGeom prst="rect">
            <a:avLst/>
          </a:prstGeom>
          <a:solidFill>
            <a:srgbClr val="D0CECE"/>
          </a:solid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89"/>
          <p:cNvPicPr preferRelativeResize="0"/>
          <p:nvPr>
            <p:ph idx="2" type="pic"/>
          </p:nvPr>
        </p:nvPicPr>
        <p:blipFill rotWithShape="1">
          <a:blip r:embed="rId3">
            <a:alphaModFix/>
          </a:blip>
          <a:srcRect b="58939" l="0" r="0" t="27387"/>
          <a:stretch/>
        </p:blipFill>
        <p:spPr>
          <a:xfrm>
            <a:off x="0" y="0"/>
            <a:ext cx="12191999" cy="1734052"/>
          </a:xfrm>
          <a:prstGeom prst="rect">
            <a:avLst/>
          </a:prstGeom>
          <a:solidFill>
            <a:srgbClr val="D0CECE"/>
          </a:solidFill>
          <a:ln>
            <a:noFill/>
          </a:ln>
        </p:spPr>
      </p:pic>
      <p:sp>
        <p:nvSpPr>
          <p:cNvPr id="950" name="Google Shape;950;p89"/>
          <p:cNvSpPr/>
          <p:nvPr/>
        </p:nvSpPr>
        <p:spPr>
          <a:xfrm>
            <a:off x="583800" y="0"/>
            <a:ext cx="4756500" cy="6579900"/>
          </a:xfrm>
          <a:prstGeom prst="rect">
            <a:avLst/>
          </a:prstGeom>
          <a:solidFill>
            <a:schemeClr val="lt1"/>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51" name="Google Shape;951;p89"/>
          <p:cNvPicPr preferRelativeResize="0"/>
          <p:nvPr/>
        </p:nvPicPr>
        <p:blipFill rotWithShape="1">
          <a:blip r:embed="rId4">
            <a:alphaModFix/>
          </a:blip>
          <a:srcRect b="159" l="0" r="0" t="169"/>
          <a:stretch/>
        </p:blipFill>
        <p:spPr>
          <a:xfrm>
            <a:off x="1130387" y="493525"/>
            <a:ext cx="1944243" cy="632025"/>
          </a:xfrm>
          <a:prstGeom prst="rect">
            <a:avLst/>
          </a:prstGeom>
          <a:noFill/>
          <a:ln>
            <a:noFill/>
          </a:ln>
        </p:spPr>
      </p:pic>
      <p:pic>
        <p:nvPicPr>
          <p:cNvPr descr="A close-up of a qr code&#10;&#10;Description automatically generated" id="952" name="Google Shape;952;p89"/>
          <p:cNvPicPr preferRelativeResize="0"/>
          <p:nvPr/>
        </p:nvPicPr>
        <p:blipFill rotWithShape="1">
          <a:blip r:embed="rId5">
            <a:alphaModFix/>
          </a:blip>
          <a:srcRect b="19580" l="26712" r="59174" t="55135"/>
          <a:stretch/>
        </p:blipFill>
        <p:spPr>
          <a:xfrm>
            <a:off x="796082" y="3193350"/>
            <a:ext cx="1720642" cy="1734051"/>
          </a:xfrm>
          <a:prstGeom prst="rect">
            <a:avLst/>
          </a:prstGeom>
          <a:noFill/>
          <a:ln>
            <a:noFill/>
          </a:ln>
        </p:spPr>
      </p:pic>
      <p:sp>
        <p:nvSpPr>
          <p:cNvPr id="953" name="Google Shape;953;p89"/>
          <p:cNvSpPr txBox="1"/>
          <p:nvPr/>
        </p:nvSpPr>
        <p:spPr>
          <a:xfrm>
            <a:off x="947750" y="1412875"/>
            <a:ext cx="4396200" cy="139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500">
                <a:solidFill>
                  <a:srgbClr val="404041"/>
                </a:solidFill>
              </a:rPr>
              <a:t>Get Involved </a:t>
            </a:r>
            <a:endParaRPr b="1" sz="2500">
              <a:solidFill>
                <a:srgbClr val="404041"/>
              </a:solidFill>
            </a:endParaRPr>
          </a:p>
          <a:p>
            <a:pPr indent="0" lvl="0" marL="0" rtl="0" algn="l">
              <a:spcBef>
                <a:spcPts val="500"/>
              </a:spcBef>
              <a:spcAft>
                <a:spcPts val="0"/>
              </a:spcAft>
              <a:buNone/>
            </a:pPr>
            <a:r>
              <a:rPr lang="en-GB" sz="2000">
                <a:solidFill>
                  <a:srgbClr val="404041"/>
                </a:solidFill>
              </a:rPr>
              <a:t>Learn more about and register </a:t>
            </a:r>
            <a:endParaRPr sz="2000">
              <a:solidFill>
                <a:srgbClr val="404041"/>
              </a:solidFill>
            </a:endParaRPr>
          </a:p>
          <a:p>
            <a:pPr indent="0" lvl="0" marL="0" rtl="0" algn="l">
              <a:spcBef>
                <a:spcPts val="0"/>
              </a:spcBef>
              <a:spcAft>
                <a:spcPts val="0"/>
              </a:spcAft>
              <a:buNone/>
            </a:pPr>
            <a:r>
              <a:rPr lang="en-GB" sz="2000">
                <a:solidFill>
                  <a:srgbClr val="404041"/>
                </a:solidFill>
              </a:rPr>
              <a:t>your interest in the People </a:t>
            </a:r>
            <a:endParaRPr sz="2000">
              <a:solidFill>
                <a:srgbClr val="404041"/>
              </a:solidFill>
            </a:endParaRPr>
          </a:p>
          <a:p>
            <a:pPr indent="0" lvl="0" marL="0" rtl="0" algn="l">
              <a:spcBef>
                <a:spcPts val="0"/>
              </a:spcBef>
              <a:spcAft>
                <a:spcPts val="0"/>
              </a:spcAft>
              <a:buNone/>
            </a:pPr>
            <a:r>
              <a:rPr lang="en-GB" sz="2000">
                <a:solidFill>
                  <a:srgbClr val="404041"/>
                </a:solidFill>
              </a:rPr>
              <a:t>Research Data Commons.</a:t>
            </a:r>
            <a:endParaRPr sz="2000">
              <a:solidFill>
                <a:srgbClr val="404041"/>
              </a:solidFill>
            </a:endParaRPr>
          </a:p>
        </p:txBody>
      </p:sp>
      <p:pic>
        <p:nvPicPr>
          <p:cNvPr id="954" name="Google Shape;954;p89"/>
          <p:cNvPicPr preferRelativeResize="0"/>
          <p:nvPr/>
        </p:nvPicPr>
        <p:blipFill rotWithShape="1">
          <a:blip r:embed="rId6">
            <a:alphaModFix/>
          </a:blip>
          <a:srcRect b="189" l="0" r="0" t="189"/>
          <a:stretch/>
        </p:blipFill>
        <p:spPr>
          <a:xfrm>
            <a:off x="3220775" y="3190862"/>
            <a:ext cx="1586600" cy="1586629"/>
          </a:xfrm>
          <a:prstGeom prst="rect">
            <a:avLst/>
          </a:prstGeom>
          <a:noFill/>
          <a:ln>
            <a:noFill/>
          </a:ln>
        </p:spPr>
      </p:pic>
      <p:sp>
        <p:nvSpPr>
          <p:cNvPr id="955" name="Google Shape;955;p89"/>
          <p:cNvSpPr txBox="1"/>
          <p:nvPr>
            <p:ph idx="2" type="body"/>
          </p:nvPr>
        </p:nvSpPr>
        <p:spPr>
          <a:xfrm>
            <a:off x="5673627" y="2592502"/>
            <a:ext cx="6122100" cy="3532200"/>
          </a:xfrm>
          <a:prstGeom prst="rect">
            <a:avLst/>
          </a:prstGeom>
        </p:spPr>
        <p:txBody>
          <a:bodyPr anchorCtr="0" anchor="t" bIns="0" lIns="0" spcFirstLastPara="1" rIns="0" wrap="square" tIns="0">
            <a:noAutofit/>
          </a:bodyPr>
          <a:lstStyle/>
          <a:p>
            <a:pPr indent="-387350" lvl="0" marL="457200" rtl="0" algn="l">
              <a:spcBef>
                <a:spcPts val="1000"/>
              </a:spcBef>
              <a:spcAft>
                <a:spcPts val="0"/>
              </a:spcAft>
              <a:buSzPts val="2500"/>
              <a:buChar char="-"/>
            </a:pPr>
            <a:r>
              <a:rPr lang="en-GB"/>
              <a:t>Get your CV into ORCiD and use RLA</a:t>
            </a:r>
            <a:endParaRPr/>
          </a:p>
          <a:p>
            <a:pPr indent="-387350" lvl="0" marL="457200" rtl="0" algn="l">
              <a:spcBef>
                <a:spcPts val="0"/>
              </a:spcBef>
              <a:spcAft>
                <a:spcPts val="0"/>
              </a:spcAft>
              <a:buSzPts val="2500"/>
              <a:buChar char="-"/>
            </a:pPr>
            <a:r>
              <a:rPr lang="en-GB"/>
              <a:t>Use and contribute to HDA and RDA</a:t>
            </a:r>
            <a:endParaRPr/>
          </a:p>
          <a:p>
            <a:pPr indent="-387350" lvl="0" marL="457200" rtl="0" algn="l">
              <a:spcBef>
                <a:spcPts val="0"/>
              </a:spcBef>
              <a:spcAft>
                <a:spcPts val="0"/>
              </a:spcAft>
              <a:buSzPts val="2500"/>
              <a:buChar char="-"/>
            </a:pPr>
            <a:r>
              <a:rPr lang="en-GB"/>
              <a:t>Literature review and data review</a:t>
            </a:r>
            <a:endParaRPr/>
          </a:p>
          <a:p>
            <a:pPr indent="-387350" lvl="0" marL="457200" rtl="0" algn="l">
              <a:spcBef>
                <a:spcPts val="0"/>
              </a:spcBef>
              <a:spcAft>
                <a:spcPts val="0"/>
              </a:spcAft>
              <a:buSzPts val="2500"/>
              <a:buChar char="-"/>
            </a:pPr>
            <a:r>
              <a:rPr lang="en-GB"/>
              <a:t>Sign up for ARDC newsletter, People RDC Register Interest</a:t>
            </a:r>
            <a:endParaRPr/>
          </a:p>
          <a:p>
            <a:pPr indent="-387350" lvl="0" marL="457200" rtl="0" algn="l">
              <a:spcBef>
                <a:spcPts val="0"/>
              </a:spcBef>
              <a:spcAft>
                <a:spcPts val="0"/>
              </a:spcAft>
              <a:buSzPts val="2500"/>
              <a:buChar char="-"/>
            </a:pPr>
            <a:r>
              <a:rPr lang="en-GB"/>
              <a:t>Share these slides:</a:t>
            </a:r>
            <a:endParaRPr/>
          </a:p>
          <a:p>
            <a:pPr indent="457200" lvl="0" marL="0" rtl="0" algn="l">
              <a:lnSpc>
                <a:spcPct val="90000"/>
              </a:lnSpc>
              <a:spcBef>
                <a:spcPts val="0"/>
              </a:spcBef>
              <a:spcAft>
                <a:spcPts val="0"/>
              </a:spcAft>
              <a:buNone/>
            </a:pPr>
            <a:r>
              <a:rPr lang="en-GB" sz="2000" u="sng">
                <a:solidFill>
                  <a:schemeClr val="hlink"/>
                </a:solidFill>
                <a:hlinkClick r:id="rId7"/>
              </a:rPr>
              <a:t>https://eresear.ch/accelerateHealth25HLA</a:t>
            </a:r>
            <a:endParaRPr sz="2800"/>
          </a:p>
          <a:p>
            <a:pPr indent="0" lvl="0" marL="457200" rtl="0" algn="l">
              <a:lnSpc>
                <a:spcPct val="90000"/>
              </a:lnSpc>
              <a:spcBef>
                <a:spcPts val="0"/>
              </a:spcBef>
              <a:spcAft>
                <a:spcPts val="0"/>
              </a:spcAft>
              <a:buNone/>
            </a:pPr>
            <a:r>
              <a:rPr lang="en-GB"/>
              <a:t>More </a:t>
            </a:r>
            <a:r>
              <a:rPr lang="en-GB" u="sng">
                <a:solidFill>
                  <a:schemeClr val="hlink"/>
                </a:solidFill>
                <a:hlinkClick r:id="rId8"/>
              </a:rPr>
              <a:t>slides</a:t>
            </a:r>
            <a:r>
              <a:rPr lang="en-GB"/>
              <a:t> ‘23 (more data, more tools)</a:t>
            </a:r>
            <a:r>
              <a:rPr lang="en-GB"/>
              <a:t> More People RDC </a:t>
            </a:r>
            <a:r>
              <a:rPr lang="en-GB" u="sng">
                <a:solidFill>
                  <a:schemeClr val="hlink"/>
                </a:solidFill>
                <a:hlinkClick r:id="rId9"/>
              </a:rPr>
              <a:t>Poster</a:t>
            </a:r>
            <a:r>
              <a:rPr lang="en-GB"/>
              <a:t> ‘24</a:t>
            </a:r>
            <a:endParaRPr/>
          </a:p>
        </p:txBody>
      </p:sp>
      <p:sp>
        <p:nvSpPr>
          <p:cNvPr id="956" name="Google Shape;956;p89"/>
          <p:cNvSpPr/>
          <p:nvPr/>
        </p:nvSpPr>
        <p:spPr>
          <a:xfrm>
            <a:off x="667750" y="5072100"/>
            <a:ext cx="2185800" cy="13938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t>People RDC </a:t>
            </a:r>
            <a:br>
              <a:rPr b="1" lang="en-GB" sz="1500"/>
            </a:br>
            <a:endParaRPr b="1" sz="1500"/>
          </a:p>
          <a:p>
            <a:pPr indent="0" lvl="0" marL="0" rtl="0" algn="ctr">
              <a:spcBef>
                <a:spcPts val="0"/>
              </a:spcBef>
              <a:spcAft>
                <a:spcPts val="0"/>
              </a:spcAft>
              <a:buNone/>
            </a:pPr>
            <a:r>
              <a:t/>
            </a:r>
            <a:endParaRPr b="1" sz="1500"/>
          </a:p>
          <a:p>
            <a:pPr indent="0" lvl="0" marL="0" rtl="0" algn="ctr">
              <a:spcBef>
                <a:spcPts val="0"/>
              </a:spcBef>
              <a:spcAft>
                <a:spcPts val="0"/>
              </a:spcAft>
              <a:buNone/>
            </a:pPr>
            <a:r>
              <a:rPr b="1" lang="en-GB" u="sng">
                <a:solidFill>
                  <a:schemeClr val="dk1"/>
                </a:solidFill>
                <a:hlinkClick r:id="rId10">
                  <a:extLst>
                    <a:ext uri="{A12FA001-AC4F-418D-AE19-62706E023703}">
                      <ahyp:hlinkClr val="tx"/>
                    </a:ext>
                  </a:extLst>
                </a:hlinkClick>
              </a:rPr>
              <a:t>Register your Interest</a:t>
            </a:r>
            <a:r>
              <a:rPr lang="en-GB" sz="1500">
                <a:solidFill>
                  <a:srgbClr val="191919"/>
                </a:solidFill>
              </a:rPr>
              <a:t> </a:t>
            </a:r>
            <a:endParaRPr sz="1500">
              <a:solidFill>
                <a:srgbClr val="191919"/>
              </a:solidFill>
            </a:endParaRPr>
          </a:p>
        </p:txBody>
      </p:sp>
      <p:sp>
        <p:nvSpPr>
          <p:cNvPr id="957" name="Google Shape;957;p89"/>
          <p:cNvSpPr txBox="1"/>
          <p:nvPr/>
        </p:nvSpPr>
        <p:spPr>
          <a:xfrm>
            <a:off x="3021625" y="5911900"/>
            <a:ext cx="19443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t/>
            </a:r>
            <a:endParaRPr b="1" sz="2000">
              <a:solidFill>
                <a:srgbClr val="191919"/>
              </a:solidFill>
            </a:endParaRPr>
          </a:p>
        </p:txBody>
      </p:sp>
      <p:sp>
        <p:nvSpPr>
          <p:cNvPr id="958" name="Google Shape;958;p89"/>
          <p:cNvSpPr/>
          <p:nvPr/>
        </p:nvSpPr>
        <p:spPr>
          <a:xfrm>
            <a:off x="2928625" y="5072100"/>
            <a:ext cx="2302500" cy="13938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b="1" lang="en-GB" sz="1500"/>
              <a:t>Subscribe to our newsletter </a:t>
            </a:r>
            <a:endParaRPr b="1" sz="1500"/>
          </a:p>
          <a:p>
            <a:pPr indent="0" lvl="0" marL="0" rtl="0" algn="ctr">
              <a:spcBef>
                <a:spcPts val="0"/>
              </a:spcBef>
              <a:spcAft>
                <a:spcPts val="0"/>
              </a:spcAft>
              <a:buNone/>
            </a:pPr>
            <a:r>
              <a:t/>
            </a:r>
            <a:endParaRPr b="1" sz="1500"/>
          </a:p>
          <a:p>
            <a:pPr indent="0" lvl="0" marL="0" rtl="0" algn="ctr">
              <a:spcBef>
                <a:spcPts val="0"/>
              </a:spcBef>
              <a:spcAft>
                <a:spcPts val="0"/>
              </a:spcAft>
              <a:buNone/>
            </a:pPr>
            <a:r>
              <a:rPr b="1" lang="en-GB" sz="1500">
                <a:solidFill>
                  <a:srgbClr val="191919"/>
                </a:solidFill>
                <a:uFill>
                  <a:noFill/>
                </a:uFill>
                <a:hlinkClick r:id="rId11">
                  <a:extLst>
                    <a:ext uri="{A12FA001-AC4F-418D-AE19-62706E023703}">
                      <ahyp:hlinkClr val="tx"/>
                    </a:ext>
                  </a:extLst>
                </a:hlinkClick>
              </a:rPr>
              <a:t>ardc.edu.au/subscribe</a:t>
            </a:r>
            <a:r>
              <a:rPr lang="en-GB" sz="1500">
                <a:solidFill>
                  <a:srgbClr val="191919"/>
                </a:solidFill>
              </a:rPr>
              <a:t> </a:t>
            </a:r>
            <a:endParaRPr sz="1500">
              <a:solidFill>
                <a:srgbClr val="191919"/>
              </a:solidFill>
            </a:endParaRPr>
          </a:p>
          <a:p>
            <a:pPr indent="0" lvl="0" marL="0" rtl="0" algn="ctr">
              <a:spcBef>
                <a:spcPts val="0"/>
              </a:spcBef>
              <a:spcAft>
                <a:spcPts val="0"/>
              </a:spcAft>
              <a:buNone/>
            </a:pPr>
            <a:r>
              <a:rPr lang="en-GB" sz="1500">
                <a:solidFill>
                  <a:srgbClr val="191919"/>
                </a:solidFill>
              </a:rPr>
              <a:t> </a:t>
            </a:r>
            <a:endParaRPr sz="1500">
              <a:solidFill>
                <a:srgbClr val="191919"/>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pic>
        <p:nvPicPr>
          <p:cNvPr descr="A poster of a kangaroo jumping over a river&#10;&#10;Description automatically generated" id="963" name="Google Shape;963;p90"/>
          <p:cNvPicPr preferRelativeResize="0"/>
          <p:nvPr/>
        </p:nvPicPr>
        <p:blipFill rotWithShape="1">
          <a:blip r:embed="rId3">
            <a:alphaModFix/>
          </a:blip>
          <a:srcRect b="0" l="0" r="0" t="0"/>
          <a:stretch/>
        </p:blipFill>
        <p:spPr>
          <a:xfrm>
            <a:off x="0" y="0"/>
            <a:ext cx="12204400" cy="6864976"/>
          </a:xfrm>
          <a:prstGeom prst="rect">
            <a:avLst/>
          </a:prstGeom>
          <a:noFill/>
          <a:ln>
            <a:noFill/>
          </a:ln>
        </p:spPr>
      </p:pic>
      <p:pic>
        <p:nvPicPr>
          <p:cNvPr id="964" name="Google Shape;964;p90"/>
          <p:cNvPicPr preferRelativeResize="0"/>
          <p:nvPr/>
        </p:nvPicPr>
        <p:blipFill>
          <a:blip r:embed="rId4">
            <a:alphaModFix/>
          </a:blip>
          <a:stretch>
            <a:fillRect/>
          </a:stretch>
        </p:blipFill>
        <p:spPr>
          <a:xfrm>
            <a:off x="10745563" y="549275"/>
            <a:ext cx="997425" cy="9048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91"/>
          <p:cNvSpPr txBox="1"/>
          <p:nvPr>
            <p:ph idx="1" type="body"/>
          </p:nvPr>
        </p:nvSpPr>
        <p:spPr>
          <a:xfrm>
            <a:off x="587375" y="1379776"/>
            <a:ext cx="5003700" cy="14016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Supplementary material - see slides below.</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pic>
        <p:nvPicPr>
          <p:cNvPr id="976" name="Google Shape;976;p92"/>
          <p:cNvPicPr preferRelativeResize="0"/>
          <p:nvPr/>
        </p:nvPicPr>
        <p:blipFill rotWithShape="1">
          <a:blip r:embed="rId3">
            <a:alphaModFix/>
          </a:blip>
          <a:srcRect b="29639" l="0" r="1078" t="12426"/>
          <a:stretch/>
        </p:blipFill>
        <p:spPr>
          <a:xfrm>
            <a:off x="318613" y="606974"/>
            <a:ext cx="11265874" cy="3573950"/>
          </a:xfrm>
          <a:prstGeom prst="rect">
            <a:avLst/>
          </a:prstGeom>
          <a:noFill/>
          <a:ln>
            <a:noFill/>
          </a:ln>
        </p:spPr>
      </p:pic>
      <p:pic>
        <p:nvPicPr>
          <p:cNvPr id="977" name="Google Shape;977;p92"/>
          <p:cNvPicPr preferRelativeResize="0"/>
          <p:nvPr/>
        </p:nvPicPr>
        <p:blipFill rotWithShape="1">
          <a:blip r:embed="rId4">
            <a:alphaModFix/>
          </a:blip>
          <a:srcRect b="9003" l="8809" r="8395" t="9370"/>
          <a:stretch/>
        </p:blipFill>
        <p:spPr>
          <a:xfrm>
            <a:off x="25186775" y="5079875"/>
            <a:ext cx="2881600" cy="2840924"/>
          </a:xfrm>
          <a:prstGeom prst="rect">
            <a:avLst/>
          </a:prstGeom>
          <a:noFill/>
          <a:ln>
            <a:noFill/>
          </a:ln>
        </p:spPr>
      </p:pic>
      <p:sp>
        <p:nvSpPr>
          <p:cNvPr id="978" name="Google Shape;978;p92"/>
          <p:cNvSpPr txBox="1"/>
          <p:nvPr/>
        </p:nvSpPr>
        <p:spPr>
          <a:xfrm>
            <a:off x="25170977" y="8122262"/>
            <a:ext cx="3081600" cy="923400"/>
          </a:xfrm>
          <a:prstGeom prst="rect">
            <a:avLst/>
          </a:prstGeom>
          <a:noFill/>
          <a:ln>
            <a:noFill/>
          </a:ln>
        </p:spPr>
        <p:txBody>
          <a:bodyPr anchorCtr="0" anchor="t" bIns="0" lIns="0" spcFirstLastPara="1" rIns="0" wrap="square" tIns="0">
            <a:spAutoFit/>
          </a:bodyPr>
          <a:lstStyle/>
          <a:p>
            <a:pPr indent="0" lvl="3"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FFFFFF"/>
              </a:solidFill>
              <a:latin typeface="Arial"/>
              <a:ea typeface="Arial"/>
              <a:cs typeface="Arial"/>
              <a:sym typeface="Arial"/>
            </a:endParaRPr>
          </a:p>
          <a:p>
            <a:pPr indent="0" lvl="3" marL="0" marR="0" rtl="0" algn="l">
              <a:lnSpc>
                <a:spcPct val="100000"/>
              </a:lnSpc>
              <a:spcBef>
                <a:spcPts val="0"/>
              </a:spcBef>
              <a:spcAft>
                <a:spcPts val="0"/>
              </a:spcAft>
              <a:buClr>
                <a:srgbClr val="000000"/>
              </a:buClr>
              <a:buSzPts val="2400"/>
              <a:buFont typeface="Arial"/>
              <a:buNone/>
            </a:pPr>
            <a:r>
              <a:rPr b="0" i="1" lang="en-GB" sz="2400" u="none" cap="none" strike="noStrike">
                <a:solidFill>
                  <a:srgbClr val="FFFFFF"/>
                </a:solidFill>
                <a:latin typeface="Arial"/>
                <a:ea typeface="Arial"/>
                <a:cs typeface="Arial"/>
                <a:sym typeface="Arial"/>
              </a:rPr>
              <a:t>Scan to </a:t>
            </a:r>
            <a:r>
              <a:rPr i="1" lang="en-GB" sz="2400">
                <a:solidFill>
                  <a:srgbClr val="FFFFFF"/>
                </a:solidFill>
              </a:rPr>
              <a:t>visit</a:t>
            </a:r>
            <a:br>
              <a:rPr b="0" i="0" lang="en-GB" sz="2400" u="none" cap="none" strike="noStrike">
                <a:solidFill>
                  <a:srgbClr val="FFFFFF"/>
                </a:solidFill>
                <a:latin typeface="Arial"/>
                <a:ea typeface="Arial"/>
                <a:cs typeface="Arial"/>
                <a:sym typeface="Arial"/>
              </a:rPr>
            </a:br>
            <a:r>
              <a:rPr b="1" i="0" lang="en-GB" sz="2400" u="none" cap="none" strike="noStrike">
                <a:solidFill>
                  <a:srgbClr val="FFFFFF"/>
                </a:solidFill>
                <a:latin typeface="Arial"/>
                <a:ea typeface="Arial"/>
                <a:cs typeface="Arial"/>
                <a:sym typeface="Arial"/>
              </a:rPr>
              <a:t>Health Data Australia</a:t>
            </a:r>
            <a:endParaRPr b="1" i="0" sz="2400" u="none" cap="none" strike="noStrike">
              <a:solidFill>
                <a:srgbClr val="FFFFFF"/>
              </a:solidFill>
              <a:latin typeface="Arial"/>
              <a:ea typeface="Arial"/>
              <a:cs typeface="Arial"/>
              <a:sym typeface="Arial"/>
            </a:endParaRPr>
          </a:p>
        </p:txBody>
      </p:sp>
      <p:sp>
        <p:nvSpPr>
          <p:cNvPr id="979" name="Google Shape;979;p92"/>
          <p:cNvSpPr txBox="1"/>
          <p:nvPr/>
        </p:nvSpPr>
        <p:spPr>
          <a:xfrm>
            <a:off x="0" y="76200"/>
            <a:ext cx="12192000" cy="7233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GB" sz="3500">
                <a:solidFill>
                  <a:schemeClr val="dk1"/>
                </a:solidFill>
              </a:rPr>
              <a:t>Health Data Australia </a:t>
            </a:r>
            <a:endParaRPr/>
          </a:p>
        </p:txBody>
      </p:sp>
      <p:sp>
        <p:nvSpPr>
          <p:cNvPr id="980" name="Google Shape;980;p92"/>
          <p:cNvSpPr/>
          <p:nvPr/>
        </p:nvSpPr>
        <p:spPr>
          <a:xfrm>
            <a:off x="3469888" y="6121500"/>
            <a:ext cx="4660800" cy="507900"/>
          </a:xfrm>
          <a:prstGeom prst="roundRect">
            <a:avLst>
              <a:gd fmla="val 8348"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1" name="Google Shape;981;p92"/>
          <p:cNvSpPr txBox="1"/>
          <p:nvPr/>
        </p:nvSpPr>
        <p:spPr>
          <a:xfrm>
            <a:off x="3499376" y="6121500"/>
            <a:ext cx="4660800" cy="507900"/>
          </a:xfrm>
          <a:prstGeom prst="rect">
            <a:avLst/>
          </a:prstGeom>
          <a:noFill/>
          <a:ln>
            <a:noFill/>
          </a:ln>
        </p:spPr>
        <p:txBody>
          <a:bodyPr anchorCtr="0" anchor="t" bIns="91425" lIns="91425" spcFirstLastPara="1" rIns="91425" wrap="square" tIns="91425">
            <a:noAutofit/>
          </a:bodyPr>
          <a:lstStyle/>
          <a:p>
            <a:pPr indent="0" lvl="0" marL="0" rtl="0" algn="ctr">
              <a:spcBef>
                <a:spcPts val="1000"/>
              </a:spcBef>
              <a:spcAft>
                <a:spcPts val="0"/>
              </a:spcAft>
              <a:buNone/>
            </a:pPr>
            <a:r>
              <a:rPr b="1" lang="en-GB" sz="2000">
                <a:solidFill>
                  <a:srgbClr val="191919"/>
                </a:solidFill>
                <a:uFill>
                  <a:noFill/>
                </a:uFill>
                <a:hlinkClick r:id="rId5">
                  <a:extLst>
                    <a:ext uri="{A12FA001-AC4F-418D-AE19-62706E023703}">
                      <ahyp:hlinkClr val="tx"/>
                    </a:ext>
                  </a:extLst>
                </a:hlinkClick>
              </a:rPr>
              <a:t>researchdata.edu.au/health/</a:t>
            </a:r>
            <a:r>
              <a:rPr b="1" lang="en-GB" sz="2000">
                <a:solidFill>
                  <a:srgbClr val="191919"/>
                </a:solidFill>
              </a:rPr>
              <a:t>     </a:t>
            </a:r>
            <a:endParaRPr b="1" sz="2000">
              <a:solidFill>
                <a:srgbClr val="191919"/>
              </a:solidFill>
            </a:endParaRPr>
          </a:p>
        </p:txBody>
      </p:sp>
      <p:pic>
        <p:nvPicPr>
          <p:cNvPr id="982" name="Google Shape;982;p92"/>
          <p:cNvPicPr preferRelativeResize="0"/>
          <p:nvPr/>
        </p:nvPicPr>
        <p:blipFill>
          <a:blip r:embed="rId6">
            <a:alphaModFix/>
          </a:blip>
          <a:stretch>
            <a:fillRect/>
          </a:stretch>
        </p:blipFill>
        <p:spPr>
          <a:xfrm>
            <a:off x="4934037" y="4183587"/>
            <a:ext cx="1732525" cy="17325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93"/>
          <p:cNvSpPr txBox="1"/>
          <p:nvPr>
            <p:ph idx="1" type="body"/>
          </p:nvPr>
        </p:nvSpPr>
        <p:spPr>
          <a:xfrm>
            <a:off x="2287080" y="220700"/>
            <a:ext cx="6533100" cy="767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800"/>
              <a:buNone/>
            </a:pPr>
            <a:r>
              <a:rPr lang="en-GB"/>
              <a:t>ARDC Research Link Australia</a:t>
            </a:r>
            <a:endParaRPr/>
          </a:p>
        </p:txBody>
      </p:sp>
      <p:sp>
        <p:nvSpPr>
          <p:cNvPr id="989" name="Google Shape;989;p93"/>
          <p:cNvSpPr txBox="1"/>
          <p:nvPr>
            <p:ph idx="3" type="body"/>
          </p:nvPr>
        </p:nvSpPr>
        <p:spPr>
          <a:xfrm>
            <a:off x="746693" y="1476167"/>
            <a:ext cx="10497600" cy="15309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04041"/>
              </a:buClr>
              <a:buSzPts val="2000"/>
              <a:buNone/>
            </a:pPr>
            <a:r>
              <a:rPr lang="en-GB"/>
              <a:t>Discover and share information about research collaboration and research capabilities to enhance connections between academic research, industry applications, and funding initiatives. </a:t>
            </a:r>
            <a:endParaRPr/>
          </a:p>
          <a:p>
            <a:pPr indent="0" lvl="0" marL="0" rtl="0" algn="l">
              <a:lnSpc>
                <a:spcPct val="100000"/>
              </a:lnSpc>
              <a:spcBef>
                <a:spcPts val="0"/>
              </a:spcBef>
              <a:spcAft>
                <a:spcPts val="0"/>
              </a:spcAft>
              <a:buClr>
                <a:srgbClr val="404041"/>
              </a:buClr>
              <a:buSzPts val="2000"/>
              <a:buNone/>
            </a:pPr>
            <a:r>
              <a:t/>
            </a:r>
            <a:endParaRPr/>
          </a:p>
          <a:p>
            <a:pPr indent="0" lvl="0" marL="0" rtl="0" algn="l">
              <a:lnSpc>
                <a:spcPct val="100000"/>
              </a:lnSpc>
              <a:spcBef>
                <a:spcPts val="0"/>
              </a:spcBef>
              <a:spcAft>
                <a:spcPts val="0"/>
              </a:spcAft>
              <a:buClr>
                <a:srgbClr val="404041"/>
              </a:buClr>
              <a:buSzPts val="2000"/>
              <a:buNone/>
            </a:pPr>
            <a:r>
              <a:t/>
            </a:r>
            <a:endParaRPr/>
          </a:p>
        </p:txBody>
      </p:sp>
      <p:sp>
        <p:nvSpPr>
          <p:cNvPr id="990" name="Google Shape;990;p93"/>
          <p:cNvSpPr txBox="1"/>
          <p:nvPr/>
        </p:nvSpPr>
        <p:spPr>
          <a:xfrm>
            <a:off x="1404268" y="5959300"/>
            <a:ext cx="5351100" cy="53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hlink"/>
                </a:solidFill>
                <a:hlinkClick r:id="rId3"/>
              </a:rPr>
              <a:t>researchlink.ardc.edu.au</a:t>
            </a:r>
            <a:endParaRPr sz="3500">
              <a:solidFill>
                <a:schemeClr val="dk1"/>
              </a:solidFill>
            </a:endParaRPr>
          </a:p>
        </p:txBody>
      </p:sp>
      <p:pic>
        <p:nvPicPr>
          <p:cNvPr id="991" name="Google Shape;991;p93" title="Screenshot 2025-03-11 at 2.11.10 PM.png"/>
          <p:cNvPicPr preferRelativeResize="0"/>
          <p:nvPr/>
        </p:nvPicPr>
        <p:blipFill>
          <a:blip r:embed="rId4">
            <a:alphaModFix/>
          </a:blip>
          <a:stretch>
            <a:fillRect/>
          </a:stretch>
        </p:blipFill>
        <p:spPr>
          <a:xfrm>
            <a:off x="1926183" y="3210167"/>
            <a:ext cx="6828360" cy="2545933"/>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94"/>
          <p:cNvSpPr txBox="1"/>
          <p:nvPr>
            <p:ph idx="1" type="body"/>
          </p:nvPr>
        </p:nvSpPr>
        <p:spPr>
          <a:xfrm>
            <a:off x="844225" y="1587725"/>
            <a:ext cx="3375000" cy="8475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0"/>
              </a:spcBef>
              <a:spcAft>
                <a:spcPts val="0"/>
              </a:spcAft>
              <a:buClr>
                <a:srgbClr val="404041"/>
              </a:buClr>
              <a:buSzPts val="2800"/>
              <a:buNone/>
            </a:pPr>
            <a:r>
              <a:rPr lang="en-GB"/>
              <a:t>ARDC Nectar Research Cloud</a:t>
            </a:r>
            <a:endParaRPr/>
          </a:p>
        </p:txBody>
      </p:sp>
      <p:sp>
        <p:nvSpPr>
          <p:cNvPr id="998" name="Google Shape;998;p94"/>
          <p:cNvSpPr txBox="1"/>
          <p:nvPr>
            <p:ph idx="2" type="body"/>
          </p:nvPr>
        </p:nvSpPr>
        <p:spPr>
          <a:xfrm>
            <a:off x="844225" y="2812800"/>
            <a:ext cx="3994800" cy="1914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04041"/>
              </a:buClr>
              <a:buSzPts val="2000"/>
              <a:buNone/>
            </a:pPr>
            <a:r>
              <a:rPr lang="en-GB"/>
              <a:t>is Australia’s federated national research cloud providing the research community with on-demand computing infrastructure and software</a:t>
            </a:r>
            <a:endParaRPr/>
          </a:p>
          <a:p>
            <a:pPr indent="0" lvl="0" marL="0" rtl="0" algn="l">
              <a:lnSpc>
                <a:spcPct val="100000"/>
              </a:lnSpc>
              <a:spcBef>
                <a:spcPts val="1000"/>
              </a:spcBef>
              <a:spcAft>
                <a:spcPts val="0"/>
              </a:spcAft>
              <a:buClr>
                <a:srgbClr val="404041"/>
              </a:buClr>
              <a:buSzPts val="2000"/>
              <a:buNone/>
            </a:pPr>
            <a:r>
              <a:t/>
            </a:r>
            <a:endParaRPr/>
          </a:p>
        </p:txBody>
      </p:sp>
      <p:pic>
        <p:nvPicPr>
          <p:cNvPr id="999" name="Google Shape;999;p94"/>
          <p:cNvPicPr preferRelativeResize="0"/>
          <p:nvPr>
            <p:ph idx="3" type="pic"/>
          </p:nvPr>
        </p:nvPicPr>
        <p:blipFill rotWithShape="1">
          <a:blip r:embed="rId3">
            <a:alphaModFix/>
          </a:blip>
          <a:srcRect b="0" l="0" r="0" t="0"/>
          <a:stretch/>
        </p:blipFill>
        <p:spPr>
          <a:xfrm>
            <a:off x="5589935" y="4037421"/>
            <a:ext cx="3117149" cy="2510239"/>
          </a:xfrm>
          <a:prstGeom prst="rect">
            <a:avLst/>
          </a:prstGeom>
          <a:solidFill>
            <a:srgbClr val="D0CECE"/>
          </a:solidFill>
          <a:ln>
            <a:noFill/>
          </a:ln>
        </p:spPr>
      </p:pic>
      <p:pic>
        <p:nvPicPr>
          <p:cNvPr descr="A group of men looking at a computer&#10;&#10;Description automatically generated" id="1000" name="Google Shape;1000;p94"/>
          <p:cNvPicPr preferRelativeResize="0"/>
          <p:nvPr>
            <p:ph idx="4" type="pic"/>
          </p:nvPr>
        </p:nvPicPr>
        <p:blipFill rotWithShape="1">
          <a:blip r:embed="rId4">
            <a:alphaModFix/>
          </a:blip>
          <a:srcRect b="0" l="0" r="0" t="0"/>
          <a:stretch/>
        </p:blipFill>
        <p:spPr>
          <a:xfrm>
            <a:off x="8926525" y="1351150"/>
            <a:ext cx="2759550" cy="3890850"/>
          </a:xfrm>
          <a:prstGeom prst="rect">
            <a:avLst/>
          </a:prstGeom>
          <a:solidFill>
            <a:srgbClr val="D0CECE"/>
          </a:solidFill>
          <a:ln>
            <a:noFill/>
          </a:ln>
        </p:spPr>
      </p:pic>
      <p:pic>
        <p:nvPicPr>
          <p:cNvPr id="1001" name="Google Shape;1001;p94"/>
          <p:cNvPicPr preferRelativeResize="0"/>
          <p:nvPr>
            <p:ph idx="5" type="pic"/>
          </p:nvPr>
        </p:nvPicPr>
        <p:blipFill rotWithShape="1">
          <a:blip r:embed="rId5">
            <a:alphaModFix/>
          </a:blip>
          <a:srcRect b="4501" l="2867" r="923" t="29304"/>
          <a:stretch/>
        </p:blipFill>
        <p:spPr>
          <a:xfrm>
            <a:off x="5132400" y="319900"/>
            <a:ext cx="3574676" cy="3429002"/>
          </a:xfrm>
          <a:prstGeom prst="rect">
            <a:avLst/>
          </a:prstGeom>
          <a:solidFill>
            <a:srgbClr val="D0CECE"/>
          </a:solid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95"/>
          <p:cNvSpPr/>
          <p:nvPr/>
        </p:nvSpPr>
        <p:spPr>
          <a:xfrm>
            <a:off x="0" y="0"/>
            <a:ext cx="2343300" cy="123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08" name="Google Shape;1008;p95"/>
          <p:cNvPicPr preferRelativeResize="0"/>
          <p:nvPr>
            <p:ph idx="2" type="pic"/>
          </p:nvPr>
        </p:nvPicPr>
        <p:blipFill rotWithShape="1">
          <a:blip r:embed="rId3">
            <a:alphaModFix/>
          </a:blip>
          <a:srcRect b="4553" l="21310" r="21310" t="4553"/>
          <a:stretch/>
        </p:blipFill>
        <p:spPr>
          <a:xfrm>
            <a:off x="587375" y="0"/>
            <a:ext cx="5478226" cy="6858002"/>
          </a:xfrm>
          <a:prstGeom prst="rect">
            <a:avLst/>
          </a:prstGeom>
        </p:spPr>
      </p:pic>
      <p:sp>
        <p:nvSpPr>
          <p:cNvPr id="1009" name="Google Shape;1009;p95"/>
          <p:cNvSpPr txBox="1"/>
          <p:nvPr>
            <p:ph idx="1" type="body"/>
          </p:nvPr>
        </p:nvSpPr>
        <p:spPr>
          <a:xfrm>
            <a:off x="6715925" y="1355300"/>
            <a:ext cx="4956300" cy="8619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n-GB"/>
              <a:t>ARDC </a:t>
            </a:r>
            <a:r>
              <a:rPr b="1" i="1" lang="en-GB"/>
              <a:t>Connect</a:t>
            </a:r>
            <a:endParaRPr b="1" i="1"/>
          </a:p>
          <a:p>
            <a:pPr indent="0" lvl="0" marL="0" rtl="0" algn="l">
              <a:lnSpc>
                <a:spcPct val="90000"/>
              </a:lnSpc>
              <a:spcBef>
                <a:spcPts val="0"/>
              </a:spcBef>
              <a:spcAft>
                <a:spcPts val="0"/>
              </a:spcAft>
              <a:buNone/>
            </a:pPr>
            <a:r>
              <a:rPr lang="en-GB" sz="3000"/>
              <a:t>Subscribe for digital research news and resources</a:t>
            </a:r>
            <a:endParaRPr sz="3000"/>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Clr>
                <a:srgbClr val="404041"/>
              </a:buClr>
              <a:buSzPts val="4000"/>
              <a:buNone/>
            </a:pPr>
            <a:r>
              <a:t/>
            </a:r>
            <a:endParaRPr/>
          </a:p>
        </p:txBody>
      </p:sp>
      <p:sp>
        <p:nvSpPr>
          <p:cNvPr id="1010" name="Google Shape;1010;p95"/>
          <p:cNvSpPr txBox="1"/>
          <p:nvPr>
            <p:ph idx="4294967295" type="body"/>
          </p:nvPr>
        </p:nvSpPr>
        <p:spPr>
          <a:xfrm>
            <a:off x="6715925" y="5942836"/>
            <a:ext cx="3006000" cy="25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2100">
                <a:solidFill>
                  <a:schemeClr val="dk1"/>
                </a:solidFill>
              </a:rPr>
              <a:t>ardc.edu.au/subscribe</a:t>
            </a:r>
            <a:endParaRPr b="1" sz="2100">
              <a:solidFill>
                <a:schemeClr val="dk1"/>
              </a:solidFill>
            </a:endParaRPr>
          </a:p>
          <a:p>
            <a:pPr indent="0" lvl="0" marL="0" rtl="0" algn="l">
              <a:lnSpc>
                <a:spcPct val="90000"/>
              </a:lnSpc>
              <a:spcBef>
                <a:spcPts val="0"/>
              </a:spcBef>
              <a:spcAft>
                <a:spcPts val="0"/>
              </a:spcAft>
              <a:buClr>
                <a:srgbClr val="404041"/>
              </a:buClr>
              <a:buSzPts val="1600"/>
              <a:buNone/>
            </a:pPr>
            <a:r>
              <a:t/>
            </a:r>
            <a:endParaRPr b="1" sz="2100">
              <a:solidFill>
                <a:schemeClr val="dk1"/>
              </a:solidFill>
            </a:endParaRPr>
          </a:p>
        </p:txBody>
      </p:sp>
      <p:grpSp>
        <p:nvGrpSpPr>
          <p:cNvPr id="1011" name="Google Shape;1011;p95"/>
          <p:cNvGrpSpPr/>
          <p:nvPr/>
        </p:nvGrpSpPr>
        <p:grpSpPr>
          <a:xfrm>
            <a:off x="6715925" y="3137427"/>
            <a:ext cx="2612400" cy="2593500"/>
            <a:chOff x="1199375" y="3319950"/>
            <a:chExt cx="2612400" cy="2593500"/>
          </a:xfrm>
        </p:grpSpPr>
        <p:sp>
          <p:nvSpPr>
            <p:cNvPr id="1012" name="Google Shape;1012;p95"/>
            <p:cNvSpPr/>
            <p:nvPr/>
          </p:nvSpPr>
          <p:spPr>
            <a:xfrm>
              <a:off x="1199375" y="3319950"/>
              <a:ext cx="2612400" cy="2593500"/>
            </a:xfrm>
            <a:prstGeom prst="rect">
              <a:avLst/>
            </a:prstGeom>
            <a:noFill/>
            <a:ln cap="flat" cmpd="sng" w="28575">
              <a:solidFill>
                <a:srgbClr val="6C6E70"/>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900" u="none" cap="none" strike="noStrike">
                <a:solidFill>
                  <a:schemeClr val="lt1"/>
                </a:solidFill>
                <a:latin typeface="Arial"/>
                <a:ea typeface="Arial"/>
                <a:cs typeface="Arial"/>
                <a:sym typeface="Arial"/>
              </a:endParaRPr>
            </a:p>
          </p:txBody>
        </p:sp>
        <p:pic>
          <p:nvPicPr>
            <p:cNvPr id="1013" name="Google Shape;1013;p95"/>
            <p:cNvPicPr preferRelativeResize="0"/>
            <p:nvPr/>
          </p:nvPicPr>
          <p:blipFill rotWithShape="1">
            <a:blip r:embed="rId4">
              <a:alphaModFix/>
            </a:blip>
            <a:srcRect b="189" l="0" r="0" t="189"/>
            <a:stretch/>
          </p:blipFill>
          <p:spPr>
            <a:xfrm>
              <a:off x="1409675" y="3520800"/>
              <a:ext cx="2191799" cy="2191801"/>
            </a:xfrm>
            <a:prstGeom prst="rect">
              <a:avLst/>
            </a:prstGeom>
            <a:noFill/>
            <a:ln>
              <a:noFill/>
            </a:ln>
          </p:spPr>
        </p:pic>
      </p:grpSp>
      <p:pic>
        <p:nvPicPr>
          <p:cNvPr id="1014" name="Google Shape;1014;p95"/>
          <p:cNvPicPr preferRelativeResize="0"/>
          <p:nvPr/>
        </p:nvPicPr>
        <p:blipFill rotWithShape="1">
          <a:blip r:embed="rId5">
            <a:alphaModFix/>
          </a:blip>
          <a:srcRect b="159" l="0" r="0" t="169"/>
          <a:stretch/>
        </p:blipFill>
        <p:spPr>
          <a:xfrm>
            <a:off x="6715920" y="348895"/>
            <a:ext cx="1232768" cy="400758"/>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96"/>
          <p:cNvSpPr/>
          <p:nvPr/>
        </p:nvSpPr>
        <p:spPr>
          <a:xfrm>
            <a:off x="6442375" y="0"/>
            <a:ext cx="2528400" cy="116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21" name="Google Shape;1021;p96"/>
          <p:cNvPicPr preferRelativeResize="0"/>
          <p:nvPr>
            <p:ph idx="2" type="pic"/>
          </p:nvPr>
        </p:nvPicPr>
        <p:blipFill rotWithShape="1">
          <a:blip r:embed="rId3">
            <a:alphaModFix/>
          </a:blip>
          <a:srcRect b="18688" l="3338" r="7168" t="8425"/>
          <a:stretch/>
        </p:blipFill>
        <p:spPr>
          <a:xfrm>
            <a:off x="5042775" y="549275"/>
            <a:ext cx="6577727" cy="5768975"/>
          </a:xfrm>
          <a:prstGeom prst="rect">
            <a:avLst/>
          </a:prstGeom>
        </p:spPr>
      </p:pic>
      <p:sp>
        <p:nvSpPr>
          <p:cNvPr id="1022" name="Google Shape;1022;p96"/>
          <p:cNvSpPr txBox="1"/>
          <p:nvPr>
            <p:ph idx="1" type="body"/>
          </p:nvPr>
        </p:nvSpPr>
        <p:spPr>
          <a:xfrm>
            <a:off x="1049095" y="1285038"/>
            <a:ext cx="3359400" cy="1208700"/>
          </a:xfrm>
          <a:prstGeom prst="rect">
            <a:avLst/>
          </a:prstGeom>
          <a:noFill/>
          <a:ln>
            <a:noFill/>
          </a:ln>
        </p:spPr>
        <p:txBody>
          <a:bodyPr anchorCtr="0" anchor="t" bIns="0" lIns="0" spcFirstLastPara="1" rIns="0" wrap="square" tIns="0">
            <a:noAutofit/>
          </a:bodyPr>
          <a:lstStyle/>
          <a:p>
            <a:pPr indent="0" lvl="0" marL="0" rtl="0" algn="l">
              <a:lnSpc>
                <a:spcPct val="85000"/>
              </a:lnSpc>
              <a:spcBef>
                <a:spcPts val="0"/>
              </a:spcBef>
              <a:spcAft>
                <a:spcPts val="0"/>
              </a:spcAft>
              <a:buNone/>
            </a:pPr>
            <a:r>
              <a:rPr lang="en-GB"/>
              <a:t>Find </a:t>
            </a:r>
            <a:r>
              <a:rPr b="1" lang="en-GB"/>
              <a:t>Digital Resources for Researchers</a:t>
            </a:r>
            <a:endParaRPr/>
          </a:p>
        </p:txBody>
      </p:sp>
      <p:sp>
        <p:nvSpPr>
          <p:cNvPr id="1023" name="Google Shape;1023;p96"/>
          <p:cNvSpPr txBox="1"/>
          <p:nvPr>
            <p:ph idx="4294967295" type="body"/>
          </p:nvPr>
        </p:nvSpPr>
        <p:spPr>
          <a:xfrm>
            <a:off x="1049095" y="6065954"/>
            <a:ext cx="3744900" cy="25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2100">
                <a:solidFill>
                  <a:schemeClr val="dk1"/>
                </a:solidFill>
              </a:rPr>
              <a:t>ardc.edu.au/researcher</a:t>
            </a:r>
            <a:endParaRPr b="1" sz="2100">
              <a:solidFill>
                <a:schemeClr val="dk1"/>
              </a:solidFill>
            </a:endParaRPr>
          </a:p>
        </p:txBody>
      </p:sp>
      <p:grpSp>
        <p:nvGrpSpPr>
          <p:cNvPr id="1024" name="Google Shape;1024;p96"/>
          <p:cNvGrpSpPr/>
          <p:nvPr/>
        </p:nvGrpSpPr>
        <p:grpSpPr>
          <a:xfrm>
            <a:off x="1049154" y="3027285"/>
            <a:ext cx="2712522" cy="2692786"/>
            <a:chOff x="7465863" y="2925350"/>
            <a:chExt cx="3009900" cy="2988000"/>
          </a:xfrm>
        </p:grpSpPr>
        <p:sp>
          <p:nvSpPr>
            <p:cNvPr id="1025" name="Google Shape;1025;p96"/>
            <p:cNvSpPr/>
            <p:nvPr/>
          </p:nvSpPr>
          <p:spPr>
            <a:xfrm>
              <a:off x="7465863" y="2925350"/>
              <a:ext cx="3009900" cy="2988000"/>
            </a:xfrm>
            <a:prstGeom prst="rect">
              <a:avLst/>
            </a:prstGeom>
            <a:noFill/>
            <a:ln cap="flat" cmpd="sng" w="28575">
              <a:solidFill>
                <a:srgbClr val="6C6E70"/>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900" u="none" cap="none" strike="noStrike">
                <a:solidFill>
                  <a:schemeClr val="lt1"/>
                </a:solidFill>
                <a:latin typeface="Arial"/>
                <a:ea typeface="Arial"/>
                <a:cs typeface="Arial"/>
                <a:sym typeface="Arial"/>
              </a:endParaRPr>
            </a:p>
          </p:txBody>
        </p:sp>
        <p:pic>
          <p:nvPicPr>
            <p:cNvPr id="1026" name="Google Shape;1026;p96"/>
            <p:cNvPicPr preferRelativeResize="0"/>
            <p:nvPr/>
          </p:nvPicPr>
          <p:blipFill rotWithShape="1">
            <a:blip r:embed="rId4">
              <a:alphaModFix/>
            </a:blip>
            <a:srcRect b="189" l="0" r="0" t="189"/>
            <a:stretch/>
          </p:blipFill>
          <p:spPr>
            <a:xfrm>
              <a:off x="7708160" y="3156759"/>
              <a:ext cx="2525280" cy="2525282"/>
            </a:xfrm>
            <a:prstGeom prst="rect">
              <a:avLst/>
            </a:prstGeom>
            <a:noFill/>
            <a:ln>
              <a:noFill/>
            </a:ln>
          </p:spPr>
        </p:pic>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pic>
        <p:nvPicPr>
          <p:cNvPr id="1031" name="Google Shape;1031;p97"/>
          <p:cNvPicPr preferRelativeResize="0"/>
          <p:nvPr/>
        </p:nvPicPr>
        <p:blipFill rotWithShape="1">
          <a:blip r:embed="rId3">
            <a:alphaModFix/>
          </a:blip>
          <a:srcRect b="-272" l="0" r="0" t="14992"/>
          <a:stretch/>
        </p:blipFill>
        <p:spPr>
          <a:xfrm>
            <a:off x="0" y="933450"/>
            <a:ext cx="12192000" cy="5848350"/>
          </a:xfrm>
          <a:prstGeom prst="rect">
            <a:avLst/>
          </a:prstGeom>
          <a:noFill/>
          <a:ln>
            <a:noFill/>
          </a:ln>
        </p:spPr>
      </p:pic>
      <p:sp>
        <p:nvSpPr>
          <p:cNvPr id="1032" name="Google Shape;1032;p97"/>
          <p:cNvSpPr txBox="1"/>
          <p:nvPr/>
        </p:nvSpPr>
        <p:spPr>
          <a:xfrm>
            <a:off x="6822026" y="6063300"/>
            <a:ext cx="2865000" cy="305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rgbClr val="404041"/>
                </a:solidFill>
              </a:rPr>
              <a:t>Enhance Reputation</a:t>
            </a:r>
            <a:endParaRPr sz="1800">
              <a:solidFill>
                <a:srgbClr val="404041"/>
              </a:solidFill>
            </a:endParaRPr>
          </a:p>
        </p:txBody>
      </p:sp>
      <p:sp>
        <p:nvSpPr>
          <p:cNvPr id="1033" name="Google Shape;1033;p97"/>
          <p:cNvSpPr txBox="1"/>
          <p:nvPr/>
        </p:nvSpPr>
        <p:spPr>
          <a:xfrm>
            <a:off x="3180276" y="1554200"/>
            <a:ext cx="2249100" cy="305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rgbClr val="404041"/>
                </a:solidFill>
              </a:rPr>
              <a:t>Embed Practice</a:t>
            </a:r>
            <a:endParaRPr sz="1800">
              <a:solidFill>
                <a:srgbClr val="404041"/>
              </a:solidFill>
            </a:endParaRPr>
          </a:p>
        </p:txBody>
      </p:sp>
      <p:sp>
        <p:nvSpPr>
          <p:cNvPr id="1034" name="Google Shape;1034;p97"/>
          <p:cNvSpPr txBox="1"/>
          <p:nvPr/>
        </p:nvSpPr>
        <p:spPr>
          <a:xfrm>
            <a:off x="6651826" y="1548475"/>
            <a:ext cx="3558900" cy="305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rgbClr val="404041"/>
                </a:solidFill>
              </a:rPr>
              <a:t>Empower Developments</a:t>
            </a:r>
            <a:endParaRPr sz="1800">
              <a:solidFill>
                <a:srgbClr val="404041"/>
              </a:solidFill>
            </a:endParaRPr>
          </a:p>
        </p:txBody>
      </p:sp>
      <p:sp>
        <p:nvSpPr>
          <p:cNvPr id="1035" name="Google Shape;1035;p97"/>
          <p:cNvSpPr txBox="1"/>
          <p:nvPr/>
        </p:nvSpPr>
        <p:spPr>
          <a:xfrm>
            <a:off x="7927780" y="3320543"/>
            <a:ext cx="1246500" cy="3057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GB" sz="1800">
                <a:solidFill>
                  <a:srgbClr val="404041"/>
                </a:solidFill>
              </a:rPr>
              <a:t>Expand Networks</a:t>
            </a:r>
            <a:endParaRPr sz="1800">
              <a:solidFill>
                <a:srgbClr val="404041"/>
              </a:solidFill>
            </a:endParaRPr>
          </a:p>
        </p:txBody>
      </p:sp>
      <p:sp>
        <p:nvSpPr>
          <p:cNvPr id="1036" name="Google Shape;1036;p97"/>
          <p:cNvSpPr txBox="1"/>
          <p:nvPr/>
        </p:nvSpPr>
        <p:spPr>
          <a:xfrm>
            <a:off x="2144624" y="6071625"/>
            <a:ext cx="2583000" cy="305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accent4"/>
                </a:solidFill>
              </a:rPr>
              <a:t>Enhance Reputation</a:t>
            </a:r>
            <a:endParaRPr sz="1800">
              <a:solidFill>
                <a:schemeClr val="accent4"/>
              </a:solidFill>
            </a:endParaRPr>
          </a:p>
        </p:txBody>
      </p:sp>
      <p:sp>
        <p:nvSpPr>
          <p:cNvPr id="1037" name="Google Shape;1037;p97"/>
          <p:cNvSpPr txBox="1"/>
          <p:nvPr/>
        </p:nvSpPr>
        <p:spPr>
          <a:xfrm>
            <a:off x="3120396" y="635010"/>
            <a:ext cx="6167100" cy="431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3500">
                <a:solidFill>
                  <a:srgbClr val="404041"/>
                </a:solidFill>
              </a:rPr>
              <a:t>ARDC International Goals</a:t>
            </a:r>
            <a:endParaRPr sz="3500">
              <a:solidFill>
                <a:srgbClr val="40404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sp>
        <p:nvSpPr>
          <p:cNvPr id="1043" name="Google Shape;1043;p98"/>
          <p:cNvSpPr txBox="1"/>
          <p:nvPr>
            <p:ph idx="1" type="body"/>
          </p:nvPr>
        </p:nvSpPr>
        <p:spPr>
          <a:xfrm>
            <a:off x="587375" y="1412875"/>
            <a:ext cx="6264300" cy="5253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Developing ARDC Partnerships</a:t>
            </a:r>
            <a:endParaRPr/>
          </a:p>
        </p:txBody>
      </p:sp>
      <p:sp>
        <p:nvSpPr>
          <p:cNvPr id="1044" name="Google Shape;1044;p98"/>
          <p:cNvSpPr/>
          <p:nvPr/>
        </p:nvSpPr>
        <p:spPr>
          <a:xfrm rot="10800000">
            <a:off x="641350" y="2507850"/>
            <a:ext cx="2340000" cy="24627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5" name="Google Shape;1045;p98"/>
          <p:cNvSpPr/>
          <p:nvPr/>
        </p:nvSpPr>
        <p:spPr>
          <a:xfrm rot="10800000">
            <a:off x="3597806" y="2515775"/>
            <a:ext cx="2340000" cy="24627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6" name="Google Shape;1046;p98"/>
          <p:cNvSpPr/>
          <p:nvPr/>
        </p:nvSpPr>
        <p:spPr>
          <a:xfrm rot="10800000">
            <a:off x="6418994" y="2515775"/>
            <a:ext cx="2340000" cy="24627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7" name="Google Shape;1047;p98"/>
          <p:cNvSpPr/>
          <p:nvPr/>
        </p:nvSpPr>
        <p:spPr>
          <a:xfrm rot="10800000">
            <a:off x="9280050" y="2515775"/>
            <a:ext cx="2340000" cy="24627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8" name="Google Shape;1048;p98"/>
          <p:cNvSpPr txBox="1"/>
          <p:nvPr>
            <p:ph idx="1" type="body"/>
          </p:nvPr>
        </p:nvSpPr>
        <p:spPr>
          <a:xfrm>
            <a:off x="687850" y="4751075"/>
            <a:ext cx="2247000" cy="838800"/>
          </a:xfrm>
          <a:prstGeom prst="rect">
            <a:avLst/>
          </a:prstGeom>
          <a:solidFill>
            <a:schemeClr val="lt1"/>
          </a:solidFill>
        </p:spPr>
        <p:txBody>
          <a:bodyPr anchorCtr="0" anchor="t" bIns="0" lIns="0" spcFirstLastPara="1" rIns="0" wrap="square" tIns="0">
            <a:noAutofit/>
          </a:bodyPr>
          <a:lstStyle/>
          <a:p>
            <a:pPr indent="0" lvl="0" marL="0" rtl="0" algn="ctr">
              <a:lnSpc>
                <a:spcPct val="90000"/>
              </a:lnSpc>
              <a:spcBef>
                <a:spcPts val="1000"/>
              </a:spcBef>
              <a:spcAft>
                <a:spcPts val="0"/>
              </a:spcAft>
              <a:buNone/>
            </a:pPr>
            <a:r>
              <a:rPr b="1" lang="en-GB" sz="2500"/>
              <a:t>National Partnerships</a:t>
            </a:r>
            <a:endParaRPr b="1" sz="2500"/>
          </a:p>
        </p:txBody>
      </p:sp>
      <p:sp>
        <p:nvSpPr>
          <p:cNvPr id="1049" name="Google Shape;1049;p98"/>
          <p:cNvSpPr txBox="1"/>
          <p:nvPr>
            <p:ph idx="1" type="body"/>
          </p:nvPr>
        </p:nvSpPr>
        <p:spPr>
          <a:xfrm>
            <a:off x="3644306" y="4751075"/>
            <a:ext cx="2247000" cy="838800"/>
          </a:xfrm>
          <a:prstGeom prst="rect">
            <a:avLst/>
          </a:prstGeom>
          <a:solidFill>
            <a:schemeClr val="lt1"/>
          </a:solidFill>
        </p:spPr>
        <p:txBody>
          <a:bodyPr anchorCtr="0" anchor="t" bIns="0" lIns="0" spcFirstLastPara="1" rIns="0" wrap="square" tIns="0">
            <a:noAutofit/>
          </a:bodyPr>
          <a:lstStyle/>
          <a:p>
            <a:pPr indent="0" lvl="0" marL="0" rtl="0" algn="ctr">
              <a:lnSpc>
                <a:spcPct val="90000"/>
              </a:lnSpc>
              <a:spcBef>
                <a:spcPts val="1000"/>
              </a:spcBef>
              <a:spcAft>
                <a:spcPts val="0"/>
              </a:spcAft>
              <a:buNone/>
            </a:pPr>
            <a:r>
              <a:rPr b="1" lang="en-GB" sz="2500"/>
              <a:t>International</a:t>
            </a:r>
            <a:r>
              <a:rPr b="1" lang="en-GB" sz="2500"/>
              <a:t> Partnerships</a:t>
            </a:r>
            <a:endParaRPr b="1" sz="2500"/>
          </a:p>
        </p:txBody>
      </p:sp>
      <p:sp>
        <p:nvSpPr>
          <p:cNvPr id="1050" name="Google Shape;1050;p98"/>
          <p:cNvSpPr txBox="1"/>
          <p:nvPr>
            <p:ph idx="1" type="body"/>
          </p:nvPr>
        </p:nvSpPr>
        <p:spPr>
          <a:xfrm>
            <a:off x="6465494" y="4751075"/>
            <a:ext cx="2247000" cy="838800"/>
          </a:xfrm>
          <a:prstGeom prst="rect">
            <a:avLst/>
          </a:prstGeom>
          <a:solidFill>
            <a:schemeClr val="lt1"/>
          </a:solidFill>
        </p:spPr>
        <p:txBody>
          <a:bodyPr anchorCtr="0" anchor="t" bIns="0" lIns="0" spcFirstLastPara="1" rIns="0" wrap="square" tIns="0">
            <a:noAutofit/>
          </a:bodyPr>
          <a:lstStyle/>
          <a:p>
            <a:pPr indent="0" lvl="0" marL="0" rtl="0" algn="ctr">
              <a:lnSpc>
                <a:spcPct val="90000"/>
              </a:lnSpc>
              <a:spcBef>
                <a:spcPts val="1000"/>
              </a:spcBef>
              <a:spcAft>
                <a:spcPts val="0"/>
              </a:spcAft>
              <a:buNone/>
            </a:pPr>
            <a:r>
              <a:rPr b="1" lang="en-GB" sz="2500"/>
              <a:t>International Memberships</a:t>
            </a:r>
            <a:endParaRPr b="1" sz="2500"/>
          </a:p>
        </p:txBody>
      </p:sp>
      <p:sp>
        <p:nvSpPr>
          <p:cNvPr id="1051" name="Google Shape;1051;p98"/>
          <p:cNvSpPr txBox="1"/>
          <p:nvPr>
            <p:ph idx="1" type="body"/>
          </p:nvPr>
        </p:nvSpPr>
        <p:spPr>
          <a:xfrm>
            <a:off x="9432150" y="4751075"/>
            <a:ext cx="2035800" cy="838800"/>
          </a:xfrm>
          <a:prstGeom prst="rect">
            <a:avLst/>
          </a:prstGeom>
          <a:solidFill>
            <a:schemeClr val="lt1"/>
          </a:solidFill>
        </p:spPr>
        <p:txBody>
          <a:bodyPr anchorCtr="0" anchor="t" bIns="0" lIns="0" spcFirstLastPara="1" rIns="0" wrap="square" tIns="0">
            <a:noAutofit/>
          </a:bodyPr>
          <a:lstStyle/>
          <a:p>
            <a:pPr indent="0" lvl="0" marL="0" rtl="0" algn="ctr">
              <a:lnSpc>
                <a:spcPct val="90000"/>
              </a:lnSpc>
              <a:spcBef>
                <a:spcPts val="1000"/>
              </a:spcBef>
              <a:spcAft>
                <a:spcPts val="0"/>
              </a:spcAft>
              <a:buNone/>
            </a:pPr>
            <a:r>
              <a:rPr b="1" lang="en-GB" sz="2500"/>
              <a:t>Research Discipline Partnerships</a:t>
            </a:r>
            <a:endParaRPr b="1" sz="2500"/>
          </a:p>
        </p:txBody>
      </p:sp>
      <p:pic>
        <p:nvPicPr>
          <p:cNvPr id="1052" name="Google Shape;1052;p98"/>
          <p:cNvPicPr preferRelativeResize="0"/>
          <p:nvPr/>
        </p:nvPicPr>
        <p:blipFill rotWithShape="1">
          <a:blip r:embed="rId3">
            <a:alphaModFix/>
          </a:blip>
          <a:srcRect b="0" l="0" r="0" t="0"/>
          <a:stretch/>
        </p:blipFill>
        <p:spPr>
          <a:xfrm>
            <a:off x="905104" y="2795625"/>
            <a:ext cx="1812493" cy="1558744"/>
          </a:xfrm>
          <a:prstGeom prst="rect">
            <a:avLst/>
          </a:prstGeom>
          <a:noFill/>
          <a:ln>
            <a:noFill/>
          </a:ln>
        </p:spPr>
      </p:pic>
      <p:pic>
        <p:nvPicPr>
          <p:cNvPr id="1053" name="Google Shape;1053;p98"/>
          <p:cNvPicPr preferRelativeResize="0"/>
          <p:nvPr/>
        </p:nvPicPr>
        <p:blipFill rotWithShape="1">
          <a:blip r:embed="rId4">
            <a:alphaModFix/>
          </a:blip>
          <a:srcRect b="0" l="0" r="0" t="0"/>
          <a:stretch/>
        </p:blipFill>
        <p:spPr>
          <a:xfrm>
            <a:off x="3872970" y="2795625"/>
            <a:ext cx="1789673" cy="1503325"/>
          </a:xfrm>
          <a:prstGeom prst="rect">
            <a:avLst/>
          </a:prstGeom>
          <a:noFill/>
          <a:ln>
            <a:noFill/>
          </a:ln>
        </p:spPr>
      </p:pic>
      <p:pic>
        <p:nvPicPr>
          <p:cNvPr id="1054" name="Google Shape;1054;p98"/>
          <p:cNvPicPr preferRelativeResize="0"/>
          <p:nvPr/>
        </p:nvPicPr>
        <p:blipFill rotWithShape="1">
          <a:blip r:embed="rId5">
            <a:alphaModFix/>
          </a:blip>
          <a:srcRect b="0" l="0" r="0" t="0"/>
          <a:stretch/>
        </p:blipFill>
        <p:spPr>
          <a:xfrm>
            <a:off x="6679729" y="2795625"/>
            <a:ext cx="1818530" cy="1533271"/>
          </a:xfrm>
          <a:prstGeom prst="rect">
            <a:avLst/>
          </a:prstGeom>
          <a:noFill/>
          <a:ln>
            <a:noFill/>
          </a:ln>
        </p:spPr>
      </p:pic>
      <p:pic>
        <p:nvPicPr>
          <p:cNvPr id="1055" name="Google Shape;1055;p98"/>
          <p:cNvPicPr preferRelativeResize="0"/>
          <p:nvPr/>
        </p:nvPicPr>
        <p:blipFill rotWithShape="1">
          <a:blip r:embed="rId6">
            <a:alphaModFix/>
          </a:blip>
          <a:srcRect b="0" l="0" r="0" t="0"/>
          <a:stretch/>
        </p:blipFill>
        <p:spPr>
          <a:xfrm>
            <a:off x="9540260" y="2795625"/>
            <a:ext cx="1819580" cy="1534156"/>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pic>
        <p:nvPicPr>
          <p:cNvPr id="1061" name="Google Shape;1061;p99"/>
          <p:cNvPicPr preferRelativeResize="0"/>
          <p:nvPr>
            <p:ph idx="2" type="pic"/>
          </p:nvPr>
        </p:nvPicPr>
        <p:blipFill rotWithShape="1">
          <a:blip r:embed="rId3">
            <a:alphaModFix/>
          </a:blip>
          <a:srcRect b="0" l="9823" r="32899" t="1205"/>
          <a:stretch/>
        </p:blipFill>
        <p:spPr>
          <a:xfrm>
            <a:off x="5639575" y="0"/>
            <a:ext cx="5965050" cy="6857998"/>
          </a:xfrm>
          <a:prstGeom prst="rect">
            <a:avLst/>
          </a:prstGeom>
          <a:solidFill>
            <a:srgbClr val="D0CECE"/>
          </a:solidFill>
          <a:ln>
            <a:noFill/>
          </a:ln>
        </p:spPr>
      </p:pic>
      <p:sp>
        <p:nvSpPr>
          <p:cNvPr id="1062" name="Google Shape;1062;p99"/>
          <p:cNvSpPr txBox="1"/>
          <p:nvPr>
            <p:ph idx="1" type="body"/>
          </p:nvPr>
        </p:nvSpPr>
        <p:spPr>
          <a:xfrm>
            <a:off x="587375" y="1443463"/>
            <a:ext cx="4520400" cy="861900"/>
          </a:xfrm>
          <a:prstGeom prst="rect">
            <a:avLst/>
          </a:prstGeom>
          <a:noFill/>
          <a:ln>
            <a:noFill/>
          </a:ln>
        </p:spPr>
        <p:txBody>
          <a:bodyPr anchorCtr="0" anchor="t" bIns="0" lIns="0" spcFirstLastPara="1" rIns="0" wrap="square" tIns="0">
            <a:noAutofit/>
          </a:bodyPr>
          <a:lstStyle/>
          <a:p>
            <a:pPr indent="0" lvl="0" marL="0" rtl="0" algn="l">
              <a:lnSpc>
                <a:spcPct val="95000"/>
              </a:lnSpc>
              <a:spcBef>
                <a:spcPts val="0"/>
              </a:spcBef>
              <a:spcAft>
                <a:spcPts val="0"/>
              </a:spcAft>
              <a:buClr>
                <a:srgbClr val="404041"/>
              </a:buClr>
              <a:buSzPts val="2800"/>
              <a:buNone/>
            </a:pPr>
            <a:r>
              <a:rPr lang="en-GB"/>
              <a:t>ARDC Research Vocabularies Australia </a:t>
            </a:r>
            <a:endParaRPr/>
          </a:p>
        </p:txBody>
      </p:sp>
      <p:sp>
        <p:nvSpPr>
          <p:cNvPr id="1063" name="Google Shape;1063;p99"/>
          <p:cNvSpPr txBox="1"/>
          <p:nvPr>
            <p:ph idx="3" type="body"/>
          </p:nvPr>
        </p:nvSpPr>
        <p:spPr>
          <a:xfrm>
            <a:off x="587375" y="2781288"/>
            <a:ext cx="3665700" cy="1885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04041"/>
              </a:buClr>
              <a:buSzPts val="2000"/>
              <a:buNone/>
            </a:pPr>
            <a:r>
              <a:rPr lang="en-GB"/>
              <a:t>Research Vocabularies Australia has been used to create, maintain, find, access, and reuse vocabularies for research. </a:t>
            </a:r>
            <a:endParaRPr/>
          </a:p>
        </p:txBody>
      </p:sp>
      <p:grpSp>
        <p:nvGrpSpPr>
          <p:cNvPr id="1064" name="Google Shape;1064;p99"/>
          <p:cNvGrpSpPr/>
          <p:nvPr/>
        </p:nvGrpSpPr>
        <p:grpSpPr>
          <a:xfrm>
            <a:off x="4706219" y="3486256"/>
            <a:ext cx="2259000" cy="2808119"/>
            <a:chOff x="4454975" y="3330765"/>
            <a:chExt cx="2259000" cy="2808119"/>
          </a:xfrm>
        </p:grpSpPr>
        <p:sp>
          <p:nvSpPr>
            <p:cNvPr id="1065" name="Google Shape;1065;p99"/>
            <p:cNvSpPr/>
            <p:nvPr/>
          </p:nvSpPr>
          <p:spPr>
            <a:xfrm>
              <a:off x="4454979" y="3330765"/>
              <a:ext cx="1755000" cy="530400"/>
            </a:xfrm>
            <a:prstGeom prst="rect">
              <a:avLst/>
            </a:prstGeom>
            <a:solidFill>
              <a:srgbClr val="8C8C8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6" name="Google Shape;1066;p99"/>
            <p:cNvSpPr/>
            <p:nvPr/>
          </p:nvSpPr>
          <p:spPr>
            <a:xfrm>
              <a:off x="4454975" y="3794984"/>
              <a:ext cx="2259000" cy="2343900"/>
            </a:xfrm>
            <a:prstGeom prst="rect">
              <a:avLst/>
            </a:prstGeom>
            <a:solidFill>
              <a:srgbClr val="30303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7" name="Google Shape;1067;p99"/>
            <p:cNvSpPr txBox="1"/>
            <p:nvPr/>
          </p:nvSpPr>
          <p:spPr>
            <a:xfrm>
              <a:off x="4562723" y="3407573"/>
              <a:ext cx="1547100" cy="3024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2100"/>
                <a:t>2023 / 2024</a:t>
              </a:r>
              <a:endParaRPr sz="2100"/>
            </a:p>
          </p:txBody>
        </p:sp>
        <p:sp>
          <p:nvSpPr>
            <p:cNvPr id="1068" name="Google Shape;1068;p99"/>
            <p:cNvSpPr txBox="1"/>
            <p:nvPr/>
          </p:nvSpPr>
          <p:spPr>
            <a:xfrm>
              <a:off x="4693579" y="3927115"/>
              <a:ext cx="1695600" cy="5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4200">
                  <a:solidFill>
                    <a:schemeClr val="lt2"/>
                  </a:solidFill>
                </a:rPr>
                <a:t>40</a:t>
              </a:r>
              <a:r>
                <a:rPr b="1" lang="en-GB" sz="4200">
                  <a:solidFill>
                    <a:schemeClr val="lt2"/>
                  </a:solidFill>
                </a:rPr>
                <a:t>,146</a:t>
              </a:r>
              <a:endParaRPr b="1" sz="4200">
                <a:solidFill>
                  <a:schemeClr val="lt2"/>
                </a:solidFill>
              </a:endParaRPr>
            </a:p>
          </p:txBody>
        </p:sp>
        <p:sp>
          <p:nvSpPr>
            <p:cNvPr id="1069" name="Google Shape;1069;p99"/>
            <p:cNvSpPr txBox="1"/>
            <p:nvPr/>
          </p:nvSpPr>
          <p:spPr>
            <a:xfrm>
              <a:off x="4693621" y="4586995"/>
              <a:ext cx="1695600" cy="302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lt2"/>
                  </a:solidFill>
                </a:rPr>
                <a:t>filtered page views</a:t>
              </a:r>
              <a:endParaRPr b="1" sz="1500">
                <a:solidFill>
                  <a:schemeClr val="lt2"/>
                </a:solidFill>
              </a:endParaRPr>
            </a:p>
          </p:txBody>
        </p:sp>
        <p:cxnSp>
          <p:nvCxnSpPr>
            <p:cNvPr id="1070" name="Google Shape;1070;p99"/>
            <p:cNvCxnSpPr/>
            <p:nvPr/>
          </p:nvCxnSpPr>
          <p:spPr>
            <a:xfrm>
              <a:off x="4693589" y="5018073"/>
              <a:ext cx="1818000" cy="0"/>
            </a:xfrm>
            <a:prstGeom prst="straightConnector1">
              <a:avLst/>
            </a:prstGeom>
            <a:noFill/>
            <a:ln cap="flat" cmpd="sng" w="19050">
              <a:solidFill>
                <a:srgbClr val="8C8C8C"/>
              </a:solidFill>
              <a:prstDash val="solid"/>
              <a:round/>
              <a:headEnd len="med" w="med" type="none"/>
              <a:tailEnd len="med" w="med" type="none"/>
            </a:ln>
          </p:spPr>
        </p:cxnSp>
        <p:sp>
          <p:nvSpPr>
            <p:cNvPr id="1071" name="Google Shape;1071;p99"/>
            <p:cNvSpPr txBox="1"/>
            <p:nvPr/>
          </p:nvSpPr>
          <p:spPr>
            <a:xfrm>
              <a:off x="4693579" y="5144258"/>
              <a:ext cx="1695600" cy="5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4200">
                  <a:solidFill>
                    <a:schemeClr val="lt2"/>
                  </a:solidFill>
                </a:rPr>
                <a:t>457</a:t>
              </a:r>
              <a:endParaRPr b="1" sz="4200">
                <a:solidFill>
                  <a:schemeClr val="lt2"/>
                </a:solidFill>
              </a:endParaRPr>
            </a:p>
          </p:txBody>
        </p:sp>
        <p:sp>
          <p:nvSpPr>
            <p:cNvPr id="1072" name="Google Shape;1072;p99"/>
            <p:cNvSpPr txBox="1"/>
            <p:nvPr/>
          </p:nvSpPr>
          <p:spPr>
            <a:xfrm>
              <a:off x="4693625" y="5766409"/>
              <a:ext cx="1948800" cy="302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lt2"/>
                  </a:solidFill>
                </a:rPr>
                <a:t>research vocabularies</a:t>
              </a:r>
              <a:endParaRPr sz="1500">
                <a:solidFill>
                  <a:schemeClr val="lt2"/>
                </a:solidFill>
              </a:endParaRPr>
            </a:p>
            <a:p>
              <a:pPr indent="0" lvl="0" marL="0" rtl="0" algn="l">
                <a:spcBef>
                  <a:spcPts val="0"/>
                </a:spcBef>
                <a:spcAft>
                  <a:spcPts val="0"/>
                </a:spcAft>
                <a:buNone/>
              </a:pPr>
              <a:r>
                <a:t/>
              </a:r>
              <a:endParaRPr sz="1500">
                <a:solidFill>
                  <a:schemeClr val="lt2"/>
                </a:solidFill>
              </a:endParaRPr>
            </a:p>
            <a:p>
              <a:pPr indent="0" lvl="0" marL="0" rtl="0" algn="l">
                <a:spcBef>
                  <a:spcPts val="0"/>
                </a:spcBef>
                <a:spcAft>
                  <a:spcPts val="0"/>
                </a:spcAft>
                <a:buNone/>
              </a:pPr>
              <a:r>
                <a:t/>
              </a:r>
              <a:endParaRPr sz="1500">
                <a:solidFill>
                  <a:schemeClr val="lt2"/>
                </a:solidFill>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100"/>
          <p:cNvSpPr txBox="1"/>
          <p:nvPr>
            <p:ph idx="1" type="body"/>
          </p:nvPr>
        </p:nvSpPr>
        <p:spPr>
          <a:xfrm>
            <a:off x="587375" y="1379774"/>
            <a:ext cx="5003700" cy="8619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800"/>
              <a:buNone/>
            </a:pPr>
            <a:r>
              <a:rPr lang="en-GB"/>
              <a:t>What are Persistent Identifiers (PIDs)</a:t>
            </a:r>
            <a:endParaRPr/>
          </a:p>
        </p:txBody>
      </p:sp>
      <p:sp>
        <p:nvSpPr>
          <p:cNvPr id="1079" name="Google Shape;1079;p100"/>
          <p:cNvSpPr txBox="1"/>
          <p:nvPr>
            <p:ph idx="2" type="body"/>
          </p:nvPr>
        </p:nvSpPr>
        <p:spPr>
          <a:xfrm>
            <a:off x="587375" y="2528888"/>
            <a:ext cx="5003700" cy="33846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000"/>
              <a:buNone/>
            </a:pPr>
            <a:r>
              <a:rPr lang="en-GB"/>
              <a:t>Linking the </a:t>
            </a:r>
            <a:r>
              <a:rPr lang="en-GB"/>
              <a:t>elements of the research community</a:t>
            </a:r>
            <a:endParaRPr/>
          </a:p>
          <a:p>
            <a:pPr indent="0" lvl="0" marL="0" rtl="0" algn="l">
              <a:lnSpc>
                <a:spcPct val="90000"/>
              </a:lnSpc>
              <a:spcBef>
                <a:spcPts val="1000"/>
              </a:spcBef>
              <a:spcAft>
                <a:spcPts val="0"/>
              </a:spcAft>
              <a:buClr>
                <a:srgbClr val="404041"/>
              </a:buClr>
              <a:buSzPts val="2000"/>
              <a:buNone/>
            </a:pPr>
            <a:r>
              <a:t/>
            </a:r>
            <a:endParaRPr/>
          </a:p>
        </p:txBody>
      </p:sp>
      <p:sp>
        <p:nvSpPr>
          <p:cNvPr id="1080" name="Google Shape;1080;p100"/>
          <p:cNvSpPr/>
          <p:nvPr/>
        </p:nvSpPr>
        <p:spPr>
          <a:xfrm rot="10800000">
            <a:off x="5272950" y="3454949"/>
            <a:ext cx="2002800" cy="30411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1" name="Google Shape;1081;p100"/>
          <p:cNvSpPr txBox="1"/>
          <p:nvPr/>
        </p:nvSpPr>
        <p:spPr>
          <a:xfrm>
            <a:off x="5272937" y="5167374"/>
            <a:ext cx="1969200" cy="273300"/>
          </a:xfrm>
          <a:prstGeom prst="rect">
            <a:avLst/>
          </a:prstGeom>
          <a:noFill/>
          <a:ln>
            <a:noFill/>
          </a:ln>
        </p:spPr>
        <p:txBody>
          <a:bodyPr anchorCtr="0" anchor="t" bIns="0" lIns="0" spcFirstLastPara="1" rIns="0" wrap="square" tIns="0">
            <a:noAutofit/>
          </a:bodyPr>
          <a:lstStyle/>
          <a:p>
            <a:pPr indent="0" lvl="0" marL="0" marR="0" rtl="0" algn="ctr">
              <a:lnSpc>
                <a:spcPct val="95000"/>
              </a:lnSpc>
              <a:spcBef>
                <a:spcPts val="0"/>
              </a:spcBef>
              <a:spcAft>
                <a:spcPts val="0"/>
              </a:spcAft>
              <a:buClr>
                <a:srgbClr val="404041"/>
              </a:buClr>
              <a:buSzPts val="2000"/>
              <a:buFont typeface="Arial"/>
              <a:buNone/>
            </a:pPr>
            <a:r>
              <a:rPr i="0" lang="en-GB" sz="2000">
                <a:solidFill>
                  <a:srgbClr val="404041"/>
                </a:solidFill>
              </a:rPr>
              <a:t>PIDs for </a:t>
            </a:r>
            <a:r>
              <a:rPr b="1" i="0" lang="en-GB" sz="2000">
                <a:solidFill>
                  <a:srgbClr val="404041"/>
                </a:solidFill>
              </a:rPr>
              <a:t>Organisations</a:t>
            </a:r>
            <a:br>
              <a:rPr b="1" lang="en-GB" sz="2000">
                <a:solidFill>
                  <a:srgbClr val="404041"/>
                </a:solidFill>
              </a:rPr>
            </a:br>
            <a:r>
              <a:rPr b="1" i="0" lang="en-GB" sz="2000">
                <a:solidFill>
                  <a:srgbClr val="404041"/>
                </a:solidFill>
              </a:rPr>
              <a:t>&amp; Institutions</a:t>
            </a:r>
            <a:endParaRPr b="1" i="0" sz="2000">
              <a:solidFill>
                <a:srgbClr val="404041"/>
              </a:solidFill>
            </a:endParaRPr>
          </a:p>
        </p:txBody>
      </p:sp>
      <p:sp>
        <p:nvSpPr>
          <p:cNvPr id="1082" name="Google Shape;1082;p100"/>
          <p:cNvSpPr/>
          <p:nvPr/>
        </p:nvSpPr>
        <p:spPr>
          <a:xfrm rot="10800000">
            <a:off x="9809950" y="371619"/>
            <a:ext cx="2002800" cy="28101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3" name="Google Shape;1083;p100"/>
          <p:cNvSpPr txBox="1"/>
          <p:nvPr/>
        </p:nvSpPr>
        <p:spPr>
          <a:xfrm>
            <a:off x="10018750" y="2108199"/>
            <a:ext cx="1585200" cy="273300"/>
          </a:xfrm>
          <a:prstGeom prst="rect">
            <a:avLst/>
          </a:prstGeom>
          <a:noFill/>
          <a:ln>
            <a:noFill/>
          </a:ln>
        </p:spPr>
        <p:txBody>
          <a:bodyPr anchorCtr="0" anchor="t" bIns="0" lIns="0" spcFirstLastPara="1" rIns="0" wrap="square" tIns="0">
            <a:noAutofit/>
          </a:bodyPr>
          <a:lstStyle/>
          <a:p>
            <a:pPr indent="0" lvl="0" marL="0" marR="0" rtl="0" algn="ctr">
              <a:lnSpc>
                <a:spcPct val="95000"/>
              </a:lnSpc>
              <a:spcBef>
                <a:spcPts val="0"/>
              </a:spcBef>
              <a:spcAft>
                <a:spcPts val="0"/>
              </a:spcAft>
              <a:buClr>
                <a:srgbClr val="404041"/>
              </a:buClr>
              <a:buSzPts val="2000"/>
              <a:buFont typeface="Arial"/>
              <a:buNone/>
            </a:pPr>
            <a:r>
              <a:rPr i="0" lang="en-GB" sz="2000">
                <a:solidFill>
                  <a:srgbClr val="404041"/>
                </a:solidFill>
              </a:rPr>
              <a:t>PIDs for </a:t>
            </a:r>
            <a:r>
              <a:rPr b="1" i="0" lang="en-GB" sz="2000">
                <a:solidFill>
                  <a:srgbClr val="404041"/>
                </a:solidFill>
              </a:rPr>
              <a:t>Data &amp; Research Outputs</a:t>
            </a:r>
            <a:endParaRPr b="1"/>
          </a:p>
        </p:txBody>
      </p:sp>
      <p:sp>
        <p:nvSpPr>
          <p:cNvPr id="1084" name="Google Shape;1084;p100"/>
          <p:cNvSpPr/>
          <p:nvPr/>
        </p:nvSpPr>
        <p:spPr>
          <a:xfrm rot="10800000">
            <a:off x="5272925" y="371620"/>
            <a:ext cx="2002800" cy="28101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5" name="Google Shape;1085;p100"/>
          <p:cNvSpPr txBox="1"/>
          <p:nvPr/>
        </p:nvSpPr>
        <p:spPr>
          <a:xfrm>
            <a:off x="5740413" y="2108199"/>
            <a:ext cx="1008000" cy="468900"/>
          </a:xfrm>
          <a:prstGeom prst="rect">
            <a:avLst/>
          </a:prstGeom>
          <a:noFill/>
          <a:ln>
            <a:noFill/>
          </a:ln>
        </p:spPr>
        <p:txBody>
          <a:bodyPr anchorCtr="0" anchor="t" bIns="0" lIns="0" spcFirstLastPara="1" rIns="0" wrap="square" tIns="0">
            <a:noAutofit/>
          </a:bodyPr>
          <a:lstStyle/>
          <a:p>
            <a:pPr indent="0" lvl="0" marL="0" marR="0" rtl="0" algn="ctr">
              <a:lnSpc>
                <a:spcPct val="95000"/>
              </a:lnSpc>
              <a:spcBef>
                <a:spcPts val="0"/>
              </a:spcBef>
              <a:spcAft>
                <a:spcPts val="0"/>
              </a:spcAft>
              <a:buClr>
                <a:srgbClr val="404041"/>
              </a:buClr>
              <a:buSzPts val="2000"/>
              <a:buFont typeface="Arial"/>
              <a:buNone/>
            </a:pPr>
            <a:r>
              <a:rPr i="0" lang="en-GB" sz="2000">
                <a:solidFill>
                  <a:srgbClr val="404041"/>
                </a:solidFill>
              </a:rPr>
              <a:t>PIDs for </a:t>
            </a:r>
            <a:r>
              <a:rPr b="1" lang="en-GB" sz="2000">
                <a:solidFill>
                  <a:srgbClr val="404041"/>
                </a:solidFill>
              </a:rPr>
              <a:t>People</a:t>
            </a:r>
            <a:endParaRPr b="1" i="0" sz="2000">
              <a:solidFill>
                <a:srgbClr val="404041"/>
              </a:solidFill>
            </a:endParaRPr>
          </a:p>
        </p:txBody>
      </p:sp>
      <p:sp>
        <p:nvSpPr>
          <p:cNvPr id="1086" name="Google Shape;1086;p100"/>
          <p:cNvSpPr/>
          <p:nvPr/>
        </p:nvSpPr>
        <p:spPr>
          <a:xfrm rot="10800000">
            <a:off x="7541450" y="3450450"/>
            <a:ext cx="2002800" cy="30456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7" name="Google Shape;1087;p100"/>
          <p:cNvSpPr txBox="1"/>
          <p:nvPr/>
        </p:nvSpPr>
        <p:spPr>
          <a:xfrm>
            <a:off x="7541450" y="5167374"/>
            <a:ext cx="1969200" cy="273300"/>
          </a:xfrm>
          <a:prstGeom prst="rect">
            <a:avLst/>
          </a:prstGeom>
          <a:noFill/>
          <a:ln>
            <a:noFill/>
          </a:ln>
        </p:spPr>
        <p:txBody>
          <a:bodyPr anchorCtr="0" anchor="t" bIns="0" lIns="0" spcFirstLastPara="1" rIns="0" wrap="square" tIns="0">
            <a:noAutofit/>
          </a:bodyPr>
          <a:lstStyle/>
          <a:p>
            <a:pPr indent="0" lvl="0" marL="0" marR="0" rtl="0" algn="ctr">
              <a:lnSpc>
                <a:spcPct val="95000"/>
              </a:lnSpc>
              <a:spcBef>
                <a:spcPts val="0"/>
              </a:spcBef>
              <a:spcAft>
                <a:spcPts val="0"/>
              </a:spcAft>
              <a:buClr>
                <a:srgbClr val="404041"/>
              </a:buClr>
              <a:buSzPts val="2000"/>
              <a:buFont typeface="Arial"/>
              <a:buNone/>
            </a:pPr>
            <a:r>
              <a:rPr i="0" lang="en-GB" sz="2000">
                <a:solidFill>
                  <a:srgbClr val="404041"/>
                </a:solidFill>
              </a:rPr>
              <a:t>PIDs for </a:t>
            </a:r>
            <a:r>
              <a:rPr b="1" lang="en-GB" sz="2000">
                <a:solidFill>
                  <a:srgbClr val="404041"/>
                </a:solidFill>
              </a:rPr>
              <a:t>Instruments</a:t>
            </a:r>
            <a:endParaRPr b="1" i="0" sz="2000">
              <a:solidFill>
                <a:srgbClr val="404041"/>
              </a:solidFill>
            </a:endParaRPr>
          </a:p>
        </p:txBody>
      </p:sp>
      <p:sp>
        <p:nvSpPr>
          <p:cNvPr id="1088" name="Google Shape;1088;p100"/>
          <p:cNvSpPr/>
          <p:nvPr/>
        </p:nvSpPr>
        <p:spPr>
          <a:xfrm rot="10800000">
            <a:off x="7541438" y="371600"/>
            <a:ext cx="2002800" cy="28191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9" name="Google Shape;1089;p100"/>
          <p:cNvSpPr txBox="1"/>
          <p:nvPr/>
        </p:nvSpPr>
        <p:spPr>
          <a:xfrm>
            <a:off x="7541437" y="2108199"/>
            <a:ext cx="1969200" cy="273300"/>
          </a:xfrm>
          <a:prstGeom prst="rect">
            <a:avLst/>
          </a:prstGeom>
          <a:noFill/>
          <a:ln>
            <a:noFill/>
          </a:ln>
        </p:spPr>
        <p:txBody>
          <a:bodyPr anchorCtr="0" anchor="t" bIns="0" lIns="0" spcFirstLastPara="1" rIns="0" wrap="square" tIns="0">
            <a:noAutofit/>
          </a:bodyPr>
          <a:lstStyle/>
          <a:p>
            <a:pPr indent="0" lvl="0" marL="0" marR="0" rtl="0" algn="ctr">
              <a:lnSpc>
                <a:spcPct val="95000"/>
              </a:lnSpc>
              <a:spcBef>
                <a:spcPts val="0"/>
              </a:spcBef>
              <a:spcAft>
                <a:spcPts val="0"/>
              </a:spcAft>
              <a:buClr>
                <a:srgbClr val="404041"/>
              </a:buClr>
              <a:buSzPts val="2000"/>
              <a:buFont typeface="Arial"/>
              <a:buNone/>
            </a:pPr>
            <a:r>
              <a:rPr i="0" lang="en-GB" sz="2000">
                <a:solidFill>
                  <a:srgbClr val="404041"/>
                </a:solidFill>
              </a:rPr>
              <a:t>PIDs for </a:t>
            </a:r>
            <a:r>
              <a:rPr b="1" lang="en-GB" sz="2000">
                <a:solidFill>
                  <a:srgbClr val="404041"/>
                </a:solidFill>
              </a:rPr>
              <a:t>Research Grants</a:t>
            </a:r>
            <a:endParaRPr b="1" i="0" sz="2000">
              <a:solidFill>
                <a:srgbClr val="404041"/>
              </a:solidFill>
            </a:endParaRPr>
          </a:p>
        </p:txBody>
      </p:sp>
      <p:sp>
        <p:nvSpPr>
          <p:cNvPr id="1090" name="Google Shape;1090;p100"/>
          <p:cNvSpPr/>
          <p:nvPr/>
        </p:nvSpPr>
        <p:spPr>
          <a:xfrm rot="10800000">
            <a:off x="9809950" y="3454890"/>
            <a:ext cx="2002800" cy="30282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091" name="Google Shape;1091;p100"/>
          <p:cNvPicPr preferRelativeResize="0"/>
          <p:nvPr/>
        </p:nvPicPr>
        <p:blipFill rotWithShape="1">
          <a:blip r:embed="rId3">
            <a:alphaModFix/>
          </a:blip>
          <a:srcRect b="0" l="3874" r="3874" t="0"/>
          <a:stretch/>
        </p:blipFill>
        <p:spPr>
          <a:xfrm>
            <a:off x="9957270" y="3584059"/>
            <a:ext cx="1741827" cy="1509583"/>
          </a:xfrm>
          <a:prstGeom prst="rect">
            <a:avLst/>
          </a:prstGeom>
          <a:noFill/>
          <a:ln>
            <a:noFill/>
          </a:ln>
        </p:spPr>
      </p:pic>
      <p:sp>
        <p:nvSpPr>
          <p:cNvPr id="1092" name="Google Shape;1092;p100"/>
          <p:cNvSpPr txBox="1"/>
          <p:nvPr/>
        </p:nvSpPr>
        <p:spPr>
          <a:xfrm>
            <a:off x="10018750" y="5167374"/>
            <a:ext cx="1585200" cy="1208400"/>
          </a:xfrm>
          <a:prstGeom prst="rect">
            <a:avLst/>
          </a:prstGeom>
          <a:noFill/>
          <a:ln>
            <a:noFill/>
          </a:ln>
        </p:spPr>
        <p:txBody>
          <a:bodyPr anchorCtr="0" anchor="t" bIns="0" lIns="0" spcFirstLastPara="1" rIns="0" wrap="square" tIns="0">
            <a:noAutofit/>
          </a:bodyPr>
          <a:lstStyle/>
          <a:p>
            <a:pPr indent="0" lvl="0" marL="0" marR="0" rtl="0" algn="ctr">
              <a:lnSpc>
                <a:spcPct val="95000"/>
              </a:lnSpc>
              <a:spcBef>
                <a:spcPts val="0"/>
              </a:spcBef>
              <a:spcAft>
                <a:spcPts val="0"/>
              </a:spcAft>
              <a:buClr>
                <a:srgbClr val="404041"/>
              </a:buClr>
              <a:buSzPts val="2000"/>
              <a:buFont typeface="Arial"/>
              <a:buNone/>
            </a:pPr>
            <a:r>
              <a:rPr i="0" lang="en-GB" sz="2000">
                <a:solidFill>
                  <a:srgbClr val="404041"/>
                </a:solidFill>
              </a:rPr>
              <a:t>PIDs for </a:t>
            </a:r>
            <a:r>
              <a:rPr b="1" lang="en-GB" sz="2000">
                <a:solidFill>
                  <a:srgbClr val="404041"/>
                </a:solidFill>
              </a:rPr>
              <a:t>Research Projects &amp; Activities</a:t>
            </a:r>
            <a:endParaRPr b="1"/>
          </a:p>
        </p:txBody>
      </p:sp>
      <p:pic>
        <p:nvPicPr>
          <p:cNvPr id="1093" name="Google Shape;1093;p100"/>
          <p:cNvPicPr preferRelativeResize="0"/>
          <p:nvPr/>
        </p:nvPicPr>
        <p:blipFill rotWithShape="1">
          <a:blip r:embed="rId4">
            <a:alphaModFix/>
          </a:blip>
          <a:srcRect b="0" l="3874" r="3874" t="0"/>
          <a:stretch/>
        </p:blipFill>
        <p:spPr>
          <a:xfrm>
            <a:off x="5386607" y="3584059"/>
            <a:ext cx="1741827" cy="1509583"/>
          </a:xfrm>
          <a:prstGeom prst="rect">
            <a:avLst/>
          </a:prstGeom>
          <a:noFill/>
          <a:ln>
            <a:noFill/>
          </a:ln>
        </p:spPr>
      </p:pic>
      <p:pic>
        <p:nvPicPr>
          <p:cNvPr id="1094" name="Google Shape;1094;p100"/>
          <p:cNvPicPr preferRelativeResize="0"/>
          <p:nvPr/>
        </p:nvPicPr>
        <p:blipFill rotWithShape="1">
          <a:blip r:embed="rId5">
            <a:alphaModFix/>
          </a:blip>
          <a:srcRect b="787" l="0" r="0" t="787"/>
          <a:stretch/>
        </p:blipFill>
        <p:spPr>
          <a:xfrm>
            <a:off x="7671945" y="3584059"/>
            <a:ext cx="1741827" cy="1509583"/>
          </a:xfrm>
          <a:prstGeom prst="rect">
            <a:avLst/>
          </a:prstGeom>
          <a:noFill/>
          <a:ln>
            <a:noFill/>
          </a:ln>
        </p:spPr>
      </p:pic>
      <p:pic>
        <p:nvPicPr>
          <p:cNvPr id="1095" name="Google Shape;1095;p100"/>
          <p:cNvPicPr preferRelativeResize="0"/>
          <p:nvPr/>
        </p:nvPicPr>
        <p:blipFill rotWithShape="1">
          <a:blip r:embed="rId6">
            <a:alphaModFix/>
          </a:blip>
          <a:srcRect b="787" l="0" r="0" t="787"/>
          <a:stretch/>
        </p:blipFill>
        <p:spPr>
          <a:xfrm>
            <a:off x="9912145" y="536059"/>
            <a:ext cx="1741827" cy="1509583"/>
          </a:xfrm>
          <a:prstGeom prst="rect">
            <a:avLst/>
          </a:prstGeom>
          <a:noFill/>
          <a:ln>
            <a:noFill/>
          </a:ln>
        </p:spPr>
      </p:pic>
      <p:pic>
        <p:nvPicPr>
          <p:cNvPr id="1096" name="Google Shape;1096;p100"/>
          <p:cNvPicPr preferRelativeResize="0"/>
          <p:nvPr/>
        </p:nvPicPr>
        <p:blipFill rotWithShape="1">
          <a:blip r:embed="rId7">
            <a:alphaModFix/>
          </a:blip>
          <a:srcRect b="0" l="3095" r="3104" t="0"/>
          <a:stretch/>
        </p:blipFill>
        <p:spPr>
          <a:xfrm>
            <a:off x="5386607" y="536059"/>
            <a:ext cx="1741827" cy="1509583"/>
          </a:xfrm>
          <a:prstGeom prst="rect">
            <a:avLst/>
          </a:prstGeom>
          <a:noFill/>
          <a:ln>
            <a:noFill/>
          </a:ln>
        </p:spPr>
      </p:pic>
      <p:pic>
        <p:nvPicPr>
          <p:cNvPr id="1097" name="Google Shape;1097;p100"/>
          <p:cNvPicPr preferRelativeResize="0"/>
          <p:nvPr/>
        </p:nvPicPr>
        <p:blipFill rotWithShape="1">
          <a:blip r:embed="rId8">
            <a:alphaModFix/>
          </a:blip>
          <a:srcRect b="0" l="3874" r="3874" t="0"/>
          <a:stretch/>
        </p:blipFill>
        <p:spPr>
          <a:xfrm>
            <a:off x="7671945" y="536059"/>
            <a:ext cx="1741827" cy="1509583"/>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pic>
        <p:nvPicPr>
          <p:cNvPr id="1103" name="Google Shape;1103;p101"/>
          <p:cNvPicPr preferRelativeResize="0"/>
          <p:nvPr>
            <p:ph idx="2" type="pic"/>
          </p:nvPr>
        </p:nvPicPr>
        <p:blipFill rotWithShape="1">
          <a:blip r:embed="rId3">
            <a:alphaModFix/>
          </a:blip>
          <a:srcRect b="22380" l="3735" r="49626" t="27773"/>
          <a:stretch/>
        </p:blipFill>
        <p:spPr>
          <a:xfrm>
            <a:off x="1111899" y="1125550"/>
            <a:ext cx="4176650" cy="5732449"/>
          </a:xfrm>
          <a:prstGeom prst="rect">
            <a:avLst/>
          </a:prstGeom>
          <a:solidFill>
            <a:srgbClr val="D0CECE"/>
          </a:solidFill>
          <a:ln>
            <a:noFill/>
          </a:ln>
        </p:spPr>
      </p:pic>
      <p:sp>
        <p:nvSpPr>
          <p:cNvPr id="1104" name="Google Shape;1104;p101"/>
          <p:cNvSpPr txBox="1"/>
          <p:nvPr>
            <p:ph idx="1" type="body"/>
          </p:nvPr>
        </p:nvSpPr>
        <p:spPr>
          <a:xfrm>
            <a:off x="5911206" y="1330350"/>
            <a:ext cx="5340300" cy="2856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800"/>
              <a:buNone/>
            </a:pPr>
            <a:r>
              <a:rPr lang="en-GB"/>
              <a:t>ARDC </a:t>
            </a:r>
            <a:r>
              <a:rPr lang="en-GB"/>
              <a:t>Identifier</a:t>
            </a:r>
            <a:r>
              <a:rPr lang="en-GB"/>
              <a:t> Services</a:t>
            </a:r>
            <a:endParaRPr/>
          </a:p>
        </p:txBody>
      </p:sp>
      <p:sp>
        <p:nvSpPr>
          <p:cNvPr id="1105" name="Google Shape;1105;p101"/>
          <p:cNvSpPr txBox="1"/>
          <p:nvPr>
            <p:ph idx="3" type="body"/>
          </p:nvPr>
        </p:nvSpPr>
        <p:spPr>
          <a:xfrm>
            <a:off x="5911206" y="2080750"/>
            <a:ext cx="5899500" cy="1646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04041"/>
              </a:buClr>
              <a:buSzPts val="2000"/>
              <a:buNone/>
            </a:pPr>
            <a:r>
              <a:rPr lang="en-GB" sz="2300"/>
              <a:t>The ARDC offers several services </a:t>
            </a:r>
            <a:br>
              <a:rPr lang="en-GB" sz="2300"/>
            </a:br>
            <a:r>
              <a:rPr lang="en-GB" sz="2300"/>
              <a:t>that enable researchers at Australian institutions to assign globally unique persistent identifiers to their data and to related materials such as samples, files, documents, tools and services. </a:t>
            </a:r>
            <a:endParaRPr sz="2300"/>
          </a:p>
        </p:txBody>
      </p:sp>
      <p:sp>
        <p:nvSpPr>
          <p:cNvPr id="1106" name="Google Shape;1106;p101"/>
          <p:cNvSpPr txBox="1"/>
          <p:nvPr/>
        </p:nvSpPr>
        <p:spPr>
          <a:xfrm>
            <a:off x="5911200" y="4473575"/>
            <a:ext cx="5899500" cy="1906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n-GB" sz="2500">
                <a:solidFill>
                  <a:schemeClr val="dk1"/>
                </a:solidFill>
              </a:rPr>
              <a:t>Services include:</a:t>
            </a:r>
            <a:endParaRPr b="1" sz="2500">
              <a:solidFill>
                <a:schemeClr val="dk1"/>
              </a:solidFill>
            </a:endParaRPr>
          </a:p>
          <a:p>
            <a:pPr indent="-314325" lvl="0" marL="447675" rtl="0" algn="l">
              <a:spcBef>
                <a:spcPts val="500"/>
              </a:spcBef>
              <a:spcAft>
                <a:spcPts val="0"/>
              </a:spcAft>
              <a:buClr>
                <a:schemeClr val="dk1"/>
              </a:buClr>
              <a:buSzPts val="2100"/>
              <a:buFont typeface="NTR"/>
              <a:buChar char="■"/>
            </a:pPr>
            <a:r>
              <a:rPr lang="en-GB" sz="2100">
                <a:solidFill>
                  <a:schemeClr val="dk1"/>
                </a:solidFill>
              </a:rPr>
              <a:t>Digital Object Identifier (DOI)</a:t>
            </a:r>
            <a:endParaRPr sz="2100">
              <a:solidFill>
                <a:schemeClr val="dk1"/>
              </a:solidFill>
            </a:endParaRPr>
          </a:p>
          <a:p>
            <a:pPr indent="-314325" lvl="0" marL="447675" rtl="0" algn="l">
              <a:spcBef>
                <a:spcPts val="500"/>
              </a:spcBef>
              <a:spcAft>
                <a:spcPts val="0"/>
              </a:spcAft>
              <a:buClr>
                <a:schemeClr val="dk1"/>
              </a:buClr>
              <a:buSzPts val="2100"/>
              <a:buFont typeface="NTR"/>
              <a:buChar char="■"/>
            </a:pPr>
            <a:r>
              <a:rPr lang="en-GB" sz="2100">
                <a:solidFill>
                  <a:schemeClr val="dk1"/>
                </a:solidFill>
              </a:rPr>
              <a:t>International Generic Sample Number (IGSN)</a:t>
            </a:r>
            <a:endParaRPr sz="2100">
              <a:solidFill>
                <a:schemeClr val="dk1"/>
              </a:solidFill>
            </a:endParaRPr>
          </a:p>
          <a:p>
            <a:pPr indent="-314325" lvl="0" marL="447675" rtl="0" algn="l">
              <a:spcBef>
                <a:spcPts val="500"/>
              </a:spcBef>
              <a:spcAft>
                <a:spcPts val="0"/>
              </a:spcAft>
              <a:buClr>
                <a:schemeClr val="dk1"/>
              </a:buClr>
              <a:buSzPts val="2100"/>
              <a:buFont typeface="NTR"/>
              <a:buChar char="■"/>
            </a:pPr>
            <a:r>
              <a:rPr lang="en-GB" sz="2100">
                <a:solidFill>
                  <a:schemeClr val="dk1"/>
                </a:solidFill>
              </a:rPr>
              <a:t>Research Activity Identifier (RAiD)</a:t>
            </a:r>
            <a:endParaRPr sz="2100">
              <a:solidFill>
                <a:schemeClr val="dk1"/>
              </a:solidFill>
            </a:endParaRPr>
          </a:p>
          <a:p>
            <a:pPr indent="-314325" lvl="0" marL="447675" rtl="0" algn="l">
              <a:spcBef>
                <a:spcPts val="500"/>
              </a:spcBef>
              <a:spcAft>
                <a:spcPts val="0"/>
              </a:spcAft>
              <a:buClr>
                <a:schemeClr val="dk1"/>
              </a:buClr>
              <a:buSzPts val="2100"/>
              <a:buFont typeface="NTR"/>
              <a:buChar char="■"/>
            </a:pPr>
            <a:r>
              <a:rPr lang="en-GB" sz="2100">
                <a:solidFill>
                  <a:schemeClr val="dk1"/>
                </a:solidFill>
              </a:rPr>
              <a:t>Handle</a:t>
            </a:r>
            <a:endParaRPr sz="2100">
              <a:solidFill>
                <a:schemeClr val="dk1"/>
              </a:solidFill>
            </a:endParaRPr>
          </a:p>
        </p:txBody>
      </p:sp>
      <p:sp>
        <p:nvSpPr>
          <p:cNvPr id="1107" name="Google Shape;1107;p101"/>
          <p:cNvSpPr/>
          <p:nvPr/>
        </p:nvSpPr>
        <p:spPr>
          <a:xfrm>
            <a:off x="509325" y="2781300"/>
            <a:ext cx="1831200" cy="530400"/>
          </a:xfrm>
          <a:prstGeom prst="rect">
            <a:avLst/>
          </a:prstGeom>
          <a:solidFill>
            <a:srgbClr val="8C8C8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8" name="Google Shape;1108;p101"/>
          <p:cNvSpPr/>
          <p:nvPr/>
        </p:nvSpPr>
        <p:spPr>
          <a:xfrm>
            <a:off x="509325" y="3245500"/>
            <a:ext cx="2095200" cy="3168600"/>
          </a:xfrm>
          <a:prstGeom prst="rect">
            <a:avLst/>
          </a:prstGeom>
          <a:solidFill>
            <a:srgbClr val="30303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9" name="Google Shape;1109;p101"/>
          <p:cNvSpPr txBox="1"/>
          <p:nvPr/>
        </p:nvSpPr>
        <p:spPr>
          <a:xfrm>
            <a:off x="734381" y="2858098"/>
            <a:ext cx="1547100" cy="302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100"/>
              <a:t>2023 / 2024</a:t>
            </a:r>
            <a:endParaRPr sz="2100"/>
          </a:p>
        </p:txBody>
      </p:sp>
      <p:sp>
        <p:nvSpPr>
          <p:cNvPr id="1110" name="Google Shape;1110;p101"/>
          <p:cNvSpPr txBox="1"/>
          <p:nvPr/>
        </p:nvSpPr>
        <p:spPr>
          <a:xfrm>
            <a:off x="725990" y="3421602"/>
            <a:ext cx="1695600" cy="5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500">
                <a:solidFill>
                  <a:schemeClr val="lt2"/>
                </a:solidFill>
              </a:rPr>
              <a:t>781,485</a:t>
            </a:r>
            <a:endParaRPr b="1" sz="3500">
              <a:solidFill>
                <a:schemeClr val="lt2"/>
              </a:solidFill>
            </a:endParaRPr>
          </a:p>
        </p:txBody>
      </p:sp>
      <p:sp>
        <p:nvSpPr>
          <p:cNvPr id="1111" name="Google Shape;1111;p101"/>
          <p:cNvSpPr txBox="1"/>
          <p:nvPr/>
        </p:nvSpPr>
        <p:spPr>
          <a:xfrm>
            <a:off x="674700" y="3949599"/>
            <a:ext cx="1695600" cy="19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lt2"/>
                </a:solidFill>
              </a:rPr>
              <a:t> DOIs minted</a:t>
            </a:r>
            <a:endParaRPr b="1" sz="1500">
              <a:solidFill>
                <a:schemeClr val="lt2"/>
              </a:solidFill>
            </a:endParaRPr>
          </a:p>
        </p:txBody>
      </p:sp>
      <p:cxnSp>
        <p:nvCxnSpPr>
          <p:cNvPr id="1112" name="Google Shape;1112;p101"/>
          <p:cNvCxnSpPr/>
          <p:nvPr/>
        </p:nvCxnSpPr>
        <p:spPr>
          <a:xfrm>
            <a:off x="741637" y="4332752"/>
            <a:ext cx="1604100" cy="0"/>
          </a:xfrm>
          <a:prstGeom prst="straightConnector1">
            <a:avLst/>
          </a:prstGeom>
          <a:noFill/>
          <a:ln cap="flat" cmpd="sng" w="19050">
            <a:solidFill>
              <a:srgbClr val="8C8C8C"/>
            </a:solidFill>
            <a:prstDash val="solid"/>
            <a:round/>
            <a:headEnd len="med" w="med" type="none"/>
            <a:tailEnd len="med" w="med" type="none"/>
          </a:ln>
        </p:spPr>
      </p:cxnSp>
      <p:grpSp>
        <p:nvGrpSpPr>
          <p:cNvPr id="1113" name="Google Shape;1113;p101"/>
          <p:cNvGrpSpPr/>
          <p:nvPr/>
        </p:nvGrpSpPr>
        <p:grpSpPr>
          <a:xfrm>
            <a:off x="739008" y="4415556"/>
            <a:ext cx="1698219" cy="703543"/>
            <a:chOff x="4608458" y="3985731"/>
            <a:chExt cx="1698219" cy="703543"/>
          </a:xfrm>
        </p:grpSpPr>
        <p:sp>
          <p:nvSpPr>
            <p:cNvPr id="1114" name="Google Shape;1114;p101"/>
            <p:cNvSpPr txBox="1"/>
            <p:nvPr/>
          </p:nvSpPr>
          <p:spPr>
            <a:xfrm>
              <a:off x="4611077" y="3985731"/>
              <a:ext cx="1695600" cy="5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500">
                  <a:solidFill>
                    <a:schemeClr val="lt2"/>
                  </a:solidFill>
                </a:rPr>
                <a:t>480,338</a:t>
              </a:r>
              <a:endParaRPr b="1" sz="3500">
                <a:solidFill>
                  <a:schemeClr val="lt2"/>
                </a:solidFill>
              </a:endParaRPr>
            </a:p>
          </p:txBody>
        </p:sp>
        <p:sp>
          <p:nvSpPr>
            <p:cNvPr id="1115" name="Google Shape;1115;p101"/>
            <p:cNvSpPr txBox="1"/>
            <p:nvPr/>
          </p:nvSpPr>
          <p:spPr>
            <a:xfrm>
              <a:off x="4608458" y="4499074"/>
              <a:ext cx="1695600" cy="19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lt2"/>
                  </a:solidFill>
                </a:rPr>
                <a:t>Handles minted</a:t>
              </a:r>
              <a:endParaRPr b="1" sz="1500">
                <a:solidFill>
                  <a:schemeClr val="lt2"/>
                </a:solidFill>
              </a:endParaRPr>
            </a:p>
          </p:txBody>
        </p:sp>
      </p:grpSp>
      <p:cxnSp>
        <p:nvCxnSpPr>
          <p:cNvPr id="1116" name="Google Shape;1116;p101"/>
          <p:cNvCxnSpPr/>
          <p:nvPr/>
        </p:nvCxnSpPr>
        <p:spPr>
          <a:xfrm>
            <a:off x="747143" y="5305361"/>
            <a:ext cx="1604100" cy="0"/>
          </a:xfrm>
          <a:prstGeom prst="straightConnector1">
            <a:avLst/>
          </a:prstGeom>
          <a:noFill/>
          <a:ln cap="flat" cmpd="sng" w="19050">
            <a:solidFill>
              <a:srgbClr val="8C8C8C"/>
            </a:solidFill>
            <a:prstDash val="solid"/>
            <a:round/>
            <a:headEnd len="med" w="med" type="none"/>
            <a:tailEnd len="med" w="med" type="none"/>
          </a:ln>
        </p:spPr>
      </p:cxnSp>
      <p:grpSp>
        <p:nvGrpSpPr>
          <p:cNvPr id="1117" name="Google Shape;1117;p101"/>
          <p:cNvGrpSpPr/>
          <p:nvPr/>
        </p:nvGrpSpPr>
        <p:grpSpPr>
          <a:xfrm>
            <a:off x="736113" y="5491600"/>
            <a:ext cx="1703996" cy="718199"/>
            <a:chOff x="4605563" y="4021350"/>
            <a:chExt cx="1703996" cy="718199"/>
          </a:xfrm>
        </p:grpSpPr>
        <p:sp>
          <p:nvSpPr>
            <p:cNvPr id="1118" name="Google Shape;1118;p101"/>
            <p:cNvSpPr txBox="1"/>
            <p:nvPr/>
          </p:nvSpPr>
          <p:spPr>
            <a:xfrm>
              <a:off x="4605563" y="4021350"/>
              <a:ext cx="1695600" cy="44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500">
                  <a:solidFill>
                    <a:schemeClr val="lt1"/>
                  </a:solidFill>
                </a:rPr>
                <a:t>16,</a:t>
              </a:r>
              <a:r>
                <a:rPr b="1" lang="en-GB" sz="3500">
                  <a:solidFill>
                    <a:schemeClr val="lt1"/>
                  </a:solidFill>
                </a:rPr>
                <a:t>900</a:t>
              </a:r>
              <a:endParaRPr b="1" sz="3500">
                <a:solidFill>
                  <a:schemeClr val="lt1"/>
                </a:solidFill>
              </a:endParaRPr>
            </a:p>
          </p:txBody>
        </p:sp>
        <p:sp>
          <p:nvSpPr>
            <p:cNvPr id="1119" name="Google Shape;1119;p101"/>
            <p:cNvSpPr txBox="1"/>
            <p:nvPr/>
          </p:nvSpPr>
          <p:spPr>
            <a:xfrm>
              <a:off x="4613958" y="4549349"/>
              <a:ext cx="1695600" cy="19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rgbClr val="FFFFFF"/>
                  </a:solidFill>
                </a:rPr>
                <a:t>RAiDs minted</a:t>
              </a:r>
              <a:endParaRPr b="1" sz="1500">
                <a:solidFill>
                  <a:srgbClr val="FFFFFF"/>
                </a:solidFill>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02"/>
          <p:cNvSpPr/>
          <p:nvPr/>
        </p:nvSpPr>
        <p:spPr>
          <a:xfrm>
            <a:off x="569975" y="2709057"/>
            <a:ext cx="4241700" cy="16698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26" name="Google Shape;1126;p102"/>
          <p:cNvSpPr/>
          <p:nvPr/>
        </p:nvSpPr>
        <p:spPr>
          <a:xfrm>
            <a:off x="569975" y="4743432"/>
            <a:ext cx="4241700" cy="16698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27" name="Google Shape;1127;p102"/>
          <p:cNvSpPr/>
          <p:nvPr/>
        </p:nvSpPr>
        <p:spPr>
          <a:xfrm>
            <a:off x="5185650" y="951582"/>
            <a:ext cx="6624600" cy="5461800"/>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28" name="Google Shape;1128;p102"/>
          <p:cNvSpPr txBox="1"/>
          <p:nvPr>
            <p:ph idx="1" type="body"/>
          </p:nvPr>
        </p:nvSpPr>
        <p:spPr>
          <a:xfrm>
            <a:off x="587375" y="1227374"/>
            <a:ext cx="5003700" cy="8619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GB"/>
              <a:t>National Information Infrastructure</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id="1129" name="Google Shape;1129;p102"/>
          <p:cNvPicPr preferRelativeResize="0"/>
          <p:nvPr/>
        </p:nvPicPr>
        <p:blipFill rotWithShape="1">
          <a:blip r:embed="rId3">
            <a:alphaModFix/>
          </a:blip>
          <a:srcRect b="0" l="0" r="0" t="0"/>
          <a:stretch/>
        </p:blipFill>
        <p:spPr>
          <a:xfrm>
            <a:off x="637050" y="2766607"/>
            <a:ext cx="1842725" cy="1554700"/>
          </a:xfrm>
          <a:prstGeom prst="rect">
            <a:avLst/>
          </a:prstGeom>
          <a:noFill/>
          <a:ln>
            <a:noFill/>
          </a:ln>
        </p:spPr>
      </p:pic>
      <p:pic>
        <p:nvPicPr>
          <p:cNvPr id="1130" name="Google Shape;1130;p102"/>
          <p:cNvPicPr preferRelativeResize="0"/>
          <p:nvPr/>
        </p:nvPicPr>
        <p:blipFill rotWithShape="1">
          <a:blip r:embed="rId4">
            <a:alphaModFix/>
          </a:blip>
          <a:srcRect b="0" l="0" r="0" t="0"/>
          <a:stretch/>
        </p:blipFill>
        <p:spPr>
          <a:xfrm>
            <a:off x="6044151" y="1274850"/>
            <a:ext cx="2260200" cy="1906857"/>
          </a:xfrm>
          <a:prstGeom prst="rect">
            <a:avLst/>
          </a:prstGeom>
          <a:noFill/>
          <a:ln>
            <a:noFill/>
          </a:ln>
        </p:spPr>
      </p:pic>
      <p:sp>
        <p:nvSpPr>
          <p:cNvPr id="1131" name="Google Shape;1131;p102"/>
          <p:cNvSpPr txBox="1"/>
          <p:nvPr/>
        </p:nvSpPr>
        <p:spPr>
          <a:xfrm>
            <a:off x="2618400" y="2709057"/>
            <a:ext cx="2012700" cy="16698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None/>
            </a:pPr>
            <a:r>
              <a:rPr b="1" lang="en-GB" sz="2500">
                <a:solidFill>
                  <a:srgbClr val="404041"/>
                </a:solidFill>
              </a:rPr>
              <a:t>ARDC Research Vocabularies Australia</a:t>
            </a:r>
            <a:endParaRPr b="1" sz="2500">
              <a:solidFill>
                <a:srgbClr val="404041"/>
              </a:solidFill>
            </a:endParaRPr>
          </a:p>
        </p:txBody>
      </p:sp>
      <p:sp>
        <p:nvSpPr>
          <p:cNvPr id="1132" name="Google Shape;1132;p102"/>
          <p:cNvSpPr txBox="1"/>
          <p:nvPr/>
        </p:nvSpPr>
        <p:spPr>
          <a:xfrm>
            <a:off x="2690425" y="4754332"/>
            <a:ext cx="1842600" cy="16698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None/>
            </a:pPr>
            <a:r>
              <a:rPr b="1" lang="en-GB" sz="2500">
                <a:solidFill>
                  <a:srgbClr val="404041"/>
                </a:solidFill>
              </a:rPr>
              <a:t>Identifier </a:t>
            </a:r>
            <a:endParaRPr b="1" sz="2500">
              <a:solidFill>
                <a:srgbClr val="404041"/>
              </a:solidFill>
            </a:endParaRPr>
          </a:p>
          <a:p>
            <a:pPr indent="0" lvl="0" marL="0" rtl="0" algn="l">
              <a:lnSpc>
                <a:spcPct val="80000"/>
              </a:lnSpc>
              <a:spcBef>
                <a:spcPts val="0"/>
              </a:spcBef>
              <a:spcAft>
                <a:spcPts val="0"/>
              </a:spcAft>
              <a:buNone/>
            </a:pPr>
            <a:r>
              <a:rPr b="1" lang="en-GB" sz="2500">
                <a:solidFill>
                  <a:srgbClr val="404041"/>
                </a:solidFill>
              </a:rPr>
              <a:t>Services</a:t>
            </a:r>
            <a:endParaRPr b="1" sz="2500">
              <a:solidFill>
                <a:srgbClr val="404041"/>
              </a:solidFill>
            </a:endParaRPr>
          </a:p>
        </p:txBody>
      </p:sp>
      <p:sp>
        <p:nvSpPr>
          <p:cNvPr id="1133" name="Google Shape;1133;p102"/>
          <p:cNvSpPr txBox="1"/>
          <p:nvPr/>
        </p:nvSpPr>
        <p:spPr>
          <a:xfrm>
            <a:off x="5766320" y="4006937"/>
            <a:ext cx="1445700" cy="9333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404041"/>
              </a:buClr>
              <a:buSzPts val="1800"/>
              <a:buFont typeface="Arial"/>
              <a:buNone/>
            </a:pPr>
            <a:r>
              <a:rPr i="1" lang="en-GB" sz="2000">
                <a:solidFill>
                  <a:srgbClr val="404041"/>
                </a:solidFill>
              </a:rPr>
              <a:t>Specialist platforms, </a:t>
            </a:r>
            <a:br>
              <a:rPr i="1" lang="en-GB" sz="2000">
                <a:solidFill>
                  <a:srgbClr val="404041"/>
                </a:solidFill>
              </a:rPr>
            </a:br>
            <a:r>
              <a:rPr i="1" lang="en-GB" sz="2000">
                <a:solidFill>
                  <a:srgbClr val="404041"/>
                </a:solidFill>
              </a:rPr>
              <a:t>including</a:t>
            </a:r>
            <a:endParaRPr i="1" sz="2000">
              <a:solidFill>
                <a:srgbClr val="404041"/>
              </a:solidFill>
            </a:endParaRPr>
          </a:p>
        </p:txBody>
      </p:sp>
      <p:pic>
        <p:nvPicPr>
          <p:cNvPr id="1134" name="Google Shape;1134;p102"/>
          <p:cNvPicPr preferRelativeResize="0"/>
          <p:nvPr/>
        </p:nvPicPr>
        <p:blipFill rotWithShape="1">
          <a:blip r:embed="rId5">
            <a:alphaModFix/>
          </a:blip>
          <a:srcRect b="0" l="0" r="0" t="0"/>
          <a:stretch/>
        </p:blipFill>
        <p:spPr>
          <a:xfrm>
            <a:off x="653475" y="4814832"/>
            <a:ext cx="1809875" cy="1527000"/>
          </a:xfrm>
          <a:prstGeom prst="rect">
            <a:avLst/>
          </a:prstGeom>
          <a:noFill/>
          <a:ln>
            <a:noFill/>
          </a:ln>
        </p:spPr>
      </p:pic>
      <p:sp>
        <p:nvSpPr>
          <p:cNvPr id="1135" name="Google Shape;1135;p102"/>
          <p:cNvSpPr txBox="1"/>
          <p:nvPr/>
        </p:nvSpPr>
        <p:spPr>
          <a:xfrm>
            <a:off x="9575375" y="5455084"/>
            <a:ext cx="1809900" cy="5934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rgbClr val="404041"/>
              </a:buClr>
              <a:buSzPts val="1800"/>
              <a:buFont typeface="Arial"/>
              <a:buNone/>
            </a:pPr>
            <a:r>
              <a:rPr lang="en-GB" sz="2300">
                <a:solidFill>
                  <a:srgbClr val="404041"/>
                </a:solidFill>
              </a:rPr>
              <a:t>Research Link Australia</a:t>
            </a:r>
            <a:endParaRPr sz="2300">
              <a:solidFill>
                <a:srgbClr val="404041"/>
              </a:solidFill>
            </a:endParaRPr>
          </a:p>
        </p:txBody>
      </p:sp>
      <p:pic>
        <p:nvPicPr>
          <p:cNvPr id="1136" name="Google Shape;1136;p102"/>
          <p:cNvPicPr preferRelativeResize="0"/>
          <p:nvPr/>
        </p:nvPicPr>
        <p:blipFill rotWithShape="1">
          <a:blip r:embed="rId6">
            <a:alphaModFix/>
          </a:blip>
          <a:srcRect b="3390" l="13993" r="5903" t="0"/>
          <a:stretch/>
        </p:blipFill>
        <p:spPr>
          <a:xfrm>
            <a:off x="9843800" y="3950200"/>
            <a:ext cx="1273050" cy="1295375"/>
          </a:xfrm>
          <a:prstGeom prst="rect">
            <a:avLst/>
          </a:prstGeom>
          <a:noFill/>
          <a:ln>
            <a:noFill/>
          </a:ln>
        </p:spPr>
      </p:pic>
      <p:sp>
        <p:nvSpPr>
          <p:cNvPr id="1137" name="Google Shape;1137;p102"/>
          <p:cNvSpPr txBox="1"/>
          <p:nvPr/>
        </p:nvSpPr>
        <p:spPr>
          <a:xfrm>
            <a:off x="7337624" y="5455084"/>
            <a:ext cx="1637700" cy="5115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rgbClr val="404041"/>
              </a:buClr>
              <a:buSzPts val="1800"/>
              <a:buFont typeface="Arial"/>
              <a:buNone/>
            </a:pPr>
            <a:r>
              <a:rPr lang="en-GB" sz="2300">
                <a:solidFill>
                  <a:srgbClr val="404041"/>
                </a:solidFill>
              </a:rPr>
              <a:t>Health Data Australia</a:t>
            </a:r>
            <a:endParaRPr sz="2300">
              <a:solidFill>
                <a:srgbClr val="404041"/>
              </a:solidFill>
            </a:endParaRPr>
          </a:p>
        </p:txBody>
      </p:sp>
      <p:pic>
        <p:nvPicPr>
          <p:cNvPr id="1138" name="Google Shape;1138;p102"/>
          <p:cNvPicPr preferRelativeResize="0"/>
          <p:nvPr/>
        </p:nvPicPr>
        <p:blipFill rotWithShape="1">
          <a:blip r:embed="rId7">
            <a:alphaModFix/>
          </a:blip>
          <a:srcRect b="8730" l="6934" r="5843" t="5425"/>
          <a:stretch/>
        </p:blipFill>
        <p:spPr>
          <a:xfrm>
            <a:off x="7388150" y="3969025"/>
            <a:ext cx="1536650" cy="1275800"/>
          </a:xfrm>
          <a:prstGeom prst="rect">
            <a:avLst/>
          </a:prstGeom>
          <a:noFill/>
          <a:ln>
            <a:noFill/>
          </a:ln>
        </p:spPr>
      </p:pic>
      <p:cxnSp>
        <p:nvCxnSpPr>
          <p:cNvPr id="1139" name="Google Shape;1139;p102"/>
          <p:cNvCxnSpPr/>
          <p:nvPr/>
        </p:nvCxnSpPr>
        <p:spPr>
          <a:xfrm rot="10800000">
            <a:off x="5586750" y="3518807"/>
            <a:ext cx="5822400" cy="0"/>
          </a:xfrm>
          <a:prstGeom prst="straightConnector1">
            <a:avLst/>
          </a:prstGeom>
          <a:noFill/>
          <a:ln cap="flat" cmpd="sng" w="19050">
            <a:solidFill>
              <a:srgbClr val="939597"/>
            </a:solidFill>
            <a:prstDash val="solid"/>
            <a:round/>
            <a:headEnd len="med" w="med" type="none"/>
            <a:tailEnd len="med" w="med" type="none"/>
          </a:ln>
        </p:spPr>
      </p:cxnSp>
      <p:sp>
        <p:nvSpPr>
          <p:cNvPr id="1140" name="Google Shape;1140;p102"/>
          <p:cNvSpPr txBox="1"/>
          <p:nvPr/>
        </p:nvSpPr>
        <p:spPr>
          <a:xfrm>
            <a:off x="8416550" y="1813282"/>
            <a:ext cx="2484300" cy="8301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None/>
            </a:pPr>
            <a:r>
              <a:rPr b="1" lang="en-GB" sz="2500">
                <a:solidFill>
                  <a:srgbClr val="404041"/>
                </a:solidFill>
              </a:rPr>
              <a:t>ARDC Research</a:t>
            </a:r>
            <a:endParaRPr b="1" sz="2500">
              <a:solidFill>
                <a:srgbClr val="404041"/>
              </a:solidFill>
            </a:endParaRPr>
          </a:p>
          <a:p>
            <a:pPr indent="0" lvl="0" marL="0" rtl="0" algn="l">
              <a:lnSpc>
                <a:spcPct val="90000"/>
              </a:lnSpc>
              <a:spcBef>
                <a:spcPts val="0"/>
              </a:spcBef>
              <a:spcAft>
                <a:spcPts val="0"/>
              </a:spcAft>
              <a:buNone/>
            </a:pPr>
            <a:r>
              <a:rPr b="1" lang="en-GB" sz="2500">
                <a:solidFill>
                  <a:srgbClr val="404041"/>
                </a:solidFill>
              </a:rPr>
              <a:t>Data Australia</a:t>
            </a:r>
            <a:endParaRPr b="1" sz="2500">
              <a:solidFill>
                <a:srgbClr val="40404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103"/>
          <p:cNvSpPr/>
          <p:nvPr/>
        </p:nvSpPr>
        <p:spPr>
          <a:xfrm>
            <a:off x="4470435" y="2610525"/>
            <a:ext cx="3411600" cy="3764100"/>
          </a:xfrm>
          <a:prstGeom prst="rect">
            <a:avLst/>
          </a:prstGeom>
          <a:solidFill>
            <a:schemeClr val="lt1"/>
          </a:solidFill>
          <a:ln cap="flat" cmpd="sng" w="19050">
            <a:solidFill>
              <a:srgbClr val="8C8C8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47" name="Google Shape;1147;p103"/>
          <p:cNvSpPr/>
          <p:nvPr/>
        </p:nvSpPr>
        <p:spPr>
          <a:xfrm>
            <a:off x="8336000" y="2610525"/>
            <a:ext cx="3411600" cy="3764100"/>
          </a:xfrm>
          <a:prstGeom prst="rect">
            <a:avLst/>
          </a:prstGeom>
          <a:solidFill>
            <a:schemeClr val="lt1"/>
          </a:solidFill>
          <a:ln cap="flat" cmpd="sng" w="19050">
            <a:solidFill>
              <a:srgbClr val="8C8C8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48" name="Google Shape;1148;p103"/>
          <p:cNvSpPr/>
          <p:nvPr/>
        </p:nvSpPr>
        <p:spPr>
          <a:xfrm>
            <a:off x="587375" y="2610525"/>
            <a:ext cx="3411900" cy="3764100"/>
          </a:xfrm>
          <a:prstGeom prst="rect">
            <a:avLst/>
          </a:prstGeom>
          <a:solidFill>
            <a:schemeClr val="lt1"/>
          </a:solidFill>
          <a:ln cap="flat" cmpd="sng" w="19050">
            <a:solidFill>
              <a:srgbClr val="8C8C8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149" name="Google Shape;1149;p103"/>
          <p:cNvSpPr/>
          <p:nvPr/>
        </p:nvSpPr>
        <p:spPr>
          <a:xfrm>
            <a:off x="1147575" y="1711650"/>
            <a:ext cx="2390400" cy="158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0" name="Google Shape;1150;p103"/>
          <p:cNvSpPr/>
          <p:nvPr/>
        </p:nvSpPr>
        <p:spPr>
          <a:xfrm>
            <a:off x="5030475" y="1711650"/>
            <a:ext cx="2390400" cy="158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1" name="Google Shape;1151;p103"/>
          <p:cNvSpPr/>
          <p:nvPr/>
        </p:nvSpPr>
        <p:spPr>
          <a:xfrm>
            <a:off x="8846600" y="1711650"/>
            <a:ext cx="2390400" cy="158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2" name="Google Shape;1152;p103"/>
          <p:cNvSpPr txBox="1"/>
          <p:nvPr>
            <p:ph idx="1" type="body"/>
          </p:nvPr>
        </p:nvSpPr>
        <p:spPr>
          <a:xfrm>
            <a:off x="587375" y="1140500"/>
            <a:ext cx="2995200" cy="406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800"/>
              <a:buNone/>
            </a:pPr>
            <a:r>
              <a:rPr lang="en-GB"/>
              <a:t>Our Audiences</a:t>
            </a:r>
            <a:endParaRPr/>
          </a:p>
        </p:txBody>
      </p:sp>
      <p:sp>
        <p:nvSpPr>
          <p:cNvPr id="1153" name="Google Shape;1153;p103"/>
          <p:cNvSpPr txBox="1"/>
          <p:nvPr/>
        </p:nvSpPr>
        <p:spPr>
          <a:xfrm>
            <a:off x="4607385" y="3539369"/>
            <a:ext cx="3137700" cy="25203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rgbClr val="404041"/>
              </a:buClr>
              <a:buSzPts val="1800"/>
              <a:buFont typeface="Arial"/>
              <a:buNone/>
            </a:pPr>
            <a:r>
              <a:rPr b="1" i="0" lang="en-GB" sz="2000" u="none" cap="none" strike="noStrike">
                <a:solidFill>
                  <a:schemeClr val="dk1"/>
                </a:solidFill>
              </a:rPr>
              <a:t>People Who Work</a:t>
            </a:r>
            <a:r>
              <a:rPr b="1" lang="en-GB" sz="2000">
                <a:solidFill>
                  <a:schemeClr val="dk1"/>
                </a:solidFill>
              </a:rPr>
              <a:t> </a:t>
            </a:r>
            <a:br>
              <a:rPr b="1" lang="en-GB" sz="2000">
                <a:solidFill>
                  <a:schemeClr val="dk1"/>
                </a:solidFill>
              </a:rPr>
            </a:br>
            <a:r>
              <a:rPr b="1" i="0" lang="en-GB" sz="2000" u="none" cap="none" strike="noStrike">
                <a:solidFill>
                  <a:schemeClr val="dk1"/>
                </a:solidFill>
              </a:rPr>
              <a:t>With Researchers</a:t>
            </a:r>
            <a:endParaRPr b="1" sz="2000">
              <a:solidFill>
                <a:schemeClr val="dk1"/>
              </a:solidFill>
            </a:endParaRPr>
          </a:p>
          <a:p>
            <a:pPr indent="0" lvl="0" marL="0" marR="0" rtl="0" algn="ctr">
              <a:lnSpc>
                <a:spcPct val="90000"/>
              </a:lnSpc>
              <a:spcBef>
                <a:spcPts val="1000"/>
              </a:spcBef>
              <a:spcAft>
                <a:spcPts val="0"/>
              </a:spcAft>
              <a:buClr>
                <a:srgbClr val="404041"/>
              </a:buClr>
              <a:buSzPts val="1400"/>
              <a:buFont typeface="Arial"/>
              <a:buNone/>
            </a:pPr>
            <a:r>
              <a:rPr lang="en-GB" sz="1200">
                <a:solidFill>
                  <a:schemeClr val="dk1"/>
                </a:solidFill>
              </a:rPr>
              <a:t>Project Partners</a:t>
            </a:r>
            <a:endParaRPr sz="1200">
              <a:solidFill>
                <a:schemeClr val="dk1"/>
              </a:solidFill>
            </a:endParaRPr>
          </a:p>
          <a:p>
            <a:pPr indent="0" lvl="0" marL="0" marR="0" rtl="0" algn="ctr">
              <a:lnSpc>
                <a:spcPct val="90000"/>
              </a:lnSpc>
              <a:spcBef>
                <a:spcPts val="700"/>
              </a:spcBef>
              <a:spcAft>
                <a:spcPts val="0"/>
              </a:spcAft>
              <a:buClr>
                <a:srgbClr val="404041"/>
              </a:buClr>
              <a:buSzPts val="1400"/>
              <a:buFont typeface="Arial"/>
              <a:buNone/>
            </a:pPr>
            <a:r>
              <a:rPr b="0" i="0" lang="en-GB" sz="1200" u="none" cap="none" strike="noStrike">
                <a:solidFill>
                  <a:schemeClr val="dk1"/>
                </a:solidFill>
                <a:latin typeface="Arial"/>
                <a:ea typeface="Arial"/>
                <a:cs typeface="Arial"/>
                <a:sym typeface="Arial"/>
              </a:rPr>
              <a:t>Infrastructure providers </a:t>
            </a:r>
            <a:endParaRPr sz="1200">
              <a:solidFill>
                <a:schemeClr val="dk1"/>
              </a:solidFill>
            </a:endParaRPr>
          </a:p>
          <a:p>
            <a:pPr indent="0" lvl="0" marL="0" marR="0" rtl="0" algn="ctr">
              <a:lnSpc>
                <a:spcPct val="90000"/>
              </a:lnSpc>
              <a:spcBef>
                <a:spcPts val="700"/>
              </a:spcBef>
              <a:spcAft>
                <a:spcPts val="0"/>
              </a:spcAft>
              <a:buClr>
                <a:srgbClr val="404041"/>
              </a:buClr>
              <a:buSzPts val="1400"/>
              <a:buFont typeface="Arial"/>
              <a:buNone/>
            </a:pPr>
            <a:r>
              <a:rPr b="0" i="0" lang="en-GB" sz="1200" u="none" cap="none" strike="noStrike">
                <a:solidFill>
                  <a:schemeClr val="dk1"/>
                </a:solidFill>
                <a:latin typeface="Arial"/>
                <a:ea typeface="Arial"/>
                <a:cs typeface="Arial"/>
                <a:sym typeface="Arial"/>
              </a:rPr>
              <a:t>Universities / Research Institutions </a:t>
            </a:r>
            <a:endParaRPr sz="1200">
              <a:solidFill>
                <a:schemeClr val="dk1"/>
              </a:solidFill>
            </a:endParaRPr>
          </a:p>
          <a:p>
            <a:pPr indent="0" lvl="0" marL="0" marR="0" rtl="0" algn="ctr">
              <a:lnSpc>
                <a:spcPct val="90000"/>
              </a:lnSpc>
              <a:spcBef>
                <a:spcPts val="700"/>
              </a:spcBef>
              <a:spcAft>
                <a:spcPts val="0"/>
              </a:spcAft>
              <a:buClr>
                <a:srgbClr val="404041"/>
              </a:buClr>
              <a:buSzPts val="1400"/>
              <a:buFont typeface="Arial"/>
              <a:buNone/>
            </a:pPr>
            <a:r>
              <a:rPr b="0" i="0" lang="en-GB" sz="1200" u="none" cap="none" strike="noStrike">
                <a:solidFill>
                  <a:schemeClr val="dk1"/>
                </a:solidFill>
                <a:latin typeface="Arial"/>
                <a:ea typeface="Arial"/>
                <a:cs typeface="Arial"/>
                <a:sym typeface="Arial"/>
              </a:rPr>
              <a:t>Data Managers</a:t>
            </a:r>
            <a:endParaRPr sz="1200">
              <a:solidFill>
                <a:schemeClr val="dk1"/>
              </a:solidFill>
            </a:endParaRPr>
          </a:p>
          <a:p>
            <a:pPr indent="0" lvl="0" marL="0" marR="0" rtl="0" algn="ctr">
              <a:lnSpc>
                <a:spcPct val="90000"/>
              </a:lnSpc>
              <a:spcBef>
                <a:spcPts val="700"/>
              </a:spcBef>
              <a:spcAft>
                <a:spcPts val="0"/>
              </a:spcAft>
              <a:buClr>
                <a:srgbClr val="404041"/>
              </a:buClr>
              <a:buSzPts val="1400"/>
              <a:buFont typeface="Arial"/>
              <a:buNone/>
            </a:pPr>
            <a:r>
              <a:rPr b="0" i="0" lang="en-GB" sz="1200" u="none" cap="none" strike="noStrike">
                <a:solidFill>
                  <a:schemeClr val="dk1"/>
                </a:solidFill>
                <a:latin typeface="Arial"/>
                <a:ea typeface="Arial"/>
                <a:cs typeface="Arial"/>
                <a:sym typeface="Arial"/>
              </a:rPr>
              <a:t>Trainers</a:t>
            </a:r>
            <a:endParaRPr sz="1200">
              <a:solidFill>
                <a:schemeClr val="dk1"/>
              </a:solidFill>
            </a:endParaRPr>
          </a:p>
          <a:p>
            <a:pPr indent="0" lvl="0" marL="0" marR="0" rtl="0" algn="ctr">
              <a:lnSpc>
                <a:spcPct val="90000"/>
              </a:lnSpc>
              <a:spcBef>
                <a:spcPts val="700"/>
              </a:spcBef>
              <a:spcAft>
                <a:spcPts val="0"/>
              </a:spcAft>
              <a:buClr>
                <a:srgbClr val="404041"/>
              </a:buClr>
              <a:buSzPts val="1400"/>
              <a:buFont typeface="Arial"/>
              <a:buNone/>
            </a:pPr>
            <a:r>
              <a:rPr b="0" i="0" lang="en-GB" sz="1200" u="none" cap="none" strike="noStrike">
                <a:solidFill>
                  <a:schemeClr val="dk1"/>
                </a:solidFill>
                <a:latin typeface="Arial"/>
                <a:ea typeface="Arial"/>
                <a:cs typeface="Arial"/>
                <a:sym typeface="Arial"/>
              </a:rPr>
              <a:t>Librarians</a:t>
            </a:r>
            <a:endParaRPr sz="1200">
              <a:solidFill>
                <a:schemeClr val="dk1"/>
              </a:solidFill>
            </a:endParaRPr>
          </a:p>
          <a:p>
            <a:pPr indent="0" lvl="0" marL="0" marR="0" rtl="0" algn="ctr">
              <a:lnSpc>
                <a:spcPct val="90000"/>
              </a:lnSpc>
              <a:spcBef>
                <a:spcPts val="700"/>
              </a:spcBef>
              <a:spcAft>
                <a:spcPts val="0"/>
              </a:spcAft>
              <a:buClr>
                <a:srgbClr val="404041"/>
              </a:buClr>
              <a:buSzPts val="1400"/>
              <a:buFont typeface="Arial"/>
              <a:buNone/>
            </a:pPr>
            <a:r>
              <a:rPr b="0" i="0" lang="en-GB" sz="1200" u="none" cap="none" strike="noStrike">
                <a:solidFill>
                  <a:schemeClr val="dk1"/>
                </a:solidFill>
                <a:latin typeface="Arial"/>
                <a:ea typeface="Arial"/>
                <a:cs typeface="Arial"/>
                <a:sym typeface="Arial"/>
              </a:rPr>
              <a:t>eResearch / Research </a:t>
            </a:r>
            <a:br>
              <a:rPr b="0" i="0" lang="en-GB" sz="1200" u="none" cap="none" strike="noStrike">
                <a:solidFill>
                  <a:schemeClr val="dk1"/>
                </a:solidFill>
                <a:latin typeface="Arial"/>
                <a:ea typeface="Arial"/>
                <a:cs typeface="Arial"/>
                <a:sym typeface="Arial"/>
              </a:rPr>
            </a:br>
            <a:r>
              <a:rPr b="0" i="0" lang="en-GB" sz="1200" u="none" cap="none" strike="noStrike">
                <a:solidFill>
                  <a:schemeClr val="dk1"/>
                </a:solidFill>
                <a:latin typeface="Arial"/>
                <a:ea typeface="Arial"/>
                <a:cs typeface="Arial"/>
                <a:sym typeface="Arial"/>
              </a:rPr>
              <a:t>Support Offices</a:t>
            </a:r>
            <a:endParaRPr sz="1200">
              <a:solidFill>
                <a:schemeClr val="dk1"/>
              </a:solidFill>
            </a:endParaRPr>
          </a:p>
          <a:p>
            <a:pPr indent="0" lvl="0" marL="0" marR="0" rtl="0" algn="ctr">
              <a:lnSpc>
                <a:spcPct val="90000"/>
              </a:lnSpc>
              <a:spcBef>
                <a:spcPts val="700"/>
              </a:spcBef>
              <a:spcAft>
                <a:spcPts val="500"/>
              </a:spcAft>
              <a:buClr>
                <a:srgbClr val="404041"/>
              </a:buClr>
              <a:buSzPts val="2000"/>
              <a:buFont typeface="Arial"/>
              <a:buNone/>
            </a:pPr>
            <a:r>
              <a:t/>
            </a:r>
            <a:endParaRPr b="0" i="0" sz="1500" u="none" cap="none" strike="noStrike">
              <a:solidFill>
                <a:schemeClr val="dk1"/>
              </a:solidFill>
              <a:latin typeface="Arial"/>
              <a:ea typeface="Arial"/>
              <a:cs typeface="Arial"/>
              <a:sym typeface="Arial"/>
            </a:endParaRPr>
          </a:p>
        </p:txBody>
      </p:sp>
      <p:pic>
        <p:nvPicPr>
          <p:cNvPr id="1154" name="Google Shape;1154;p103"/>
          <p:cNvPicPr preferRelativeResize="0"/>
          <p:nvPr/>
        </p:nvPicPr>
        <p:blipFill rotWithShape="1">
          <a:blip r:embed="rId3">
            <a:alphaModFix/>
          </a:blip>
          <a:srcRect b="0" l="0" r="0" t="0"/>
          <a:stretch/>
        </p:blipFill>
        <p:spPr>
          <a:xfrm>
            <a:off x="5523716" y="1983197"/>
            <a:ext cx="1305038" cy="1305038"/>
          </a:xfrm>
          <a:prstGeom prst="rect">
            <a:avLst/>
          </a:prstGeom>
          <a:noFill/>
          <a:ln>
            <a:noFill/>
          </a:ln>
        </p:spPr>
      </p:pic>
      <p:sp>
        <p:nvSpPr>
          <p:cNvPr id="1155" name="Google Shape;1155;p103"/>
          <p:cNvSpPr txBox="1"/>
          <p:nvPr>
            <p:ph idx="2" type="body"/>
          </p:nvPr>
        </p:nvSpPr>
        <p:spPr>
          <a:xfrm>
            <a:off x="8660000" y="3539369"/>
            <a:ext cx="2763600" cy="25203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rgbClr val="404041"/>
              </a:buClr>
              <a:buSzPts val="1800"/>
              <a:buNone/>
            </a:pPr>
            <a:r>
              <a:rPr b="1" lang="en-GB" sz="2000"/>
              <a:t>Key Stakeholders</a:t>
            </a:r>
            <a:endParaRPr b="1" sz="2000"/>
          </a:p>
          <a:p>
            <a:pPr indent="0" lvl="0" marL="0" rtl="0" algn="ctr">
              <a:lnSpc>
                <a:spcPct val="90000"/>
              </a:lnSpc>
              <a:spcBef>
                <a:spcPts val="1000"/>
              </a:spcBef>
              <a:spcAft>
                <a:spcPts val="0"/>
              </a:spcAft>
              <a:buClr>
                <a:srgbClr val="404041"/>
              </a:buClr>
              <a:buSzPts val="1400"/>
              <a:buNone/>
            </a:pPr>
            <a:r>
              <a:rPr lang="en-GB" sz="1500"/>
              <a:t>Australian Government (NCRIS</a:t>
            </a:r>
            <a:r>
              <a:rPr lang="en-GB" sz="1500"/>
              <a:t>)</a:t>
            </a:r>
            <a:endParaRPr sz="1500"/>
          </a:p>
          <a:p>
            <a:pPr indent="0" lvl="0" marL="0" rtl="0" algn="ctr">
              <a:lnSpc>
                <a:spcPct val="90000"/>
              </a:lnSpc>
              <a:spcBef>
                <a:spcPts val="700"/>
              </a:spcBef>
              <a:spcAft>
                <a:spcPts val="0"/>
              </a:spcAft>
              <a:buClr>
                <a:srgbClr val="404041"/>
              </a:buClr>
              <a:buSzPts val="1400"/>
              <a:buNone/>
            </a:pPr>
            <a:r>
              <a:rPr lang="en-GB" sz="1500"/>
              <a:t>Research Funders </a:t>
            </a:r>
            <a:endParaRPr sz="1500"/>
          </a:p>
          <a:p>
            <a:pPr indent="0" lvl="0" marL="0" rtl="0" algn="ctr">
              <a:lnSpc>
                <a:spcPct val="90000"/>
              </a:lnSpc>
              <a:spcBef>
                <a:spcPts val="700"/>
              </a:spcBef>
              <a:spcAft>
                <a:spcPts val="0"/>
              </a:spcAft>
              <a:buClr>
                <a:srgbClr val="404041"/>
              </a:buClr>
              <a:buSzPts val="1400"/>
              <a:buNone/>
            </a:pPr>
            <a:r>
              <a:rPr lang="en-GB" sz="1500"/>
              <a:t>Government / Policy</a:t>
            </a:r>
            <a:endParaRPr sz="1500"/>
          </a:p>
          <a:p>
            <a:pPr indent="0" lvl="0" marL="0" rtl="0" algn="ctr">
              <a:lnSpc>
                <a:spcPct val="90000"/>
              </a:lnSpc>
              <a:spcBef>
                <a:spcPts val="700"/>
              </a:spcBef>
              <a:spcAft>
                <a:spcPts val="0"/>
              </a:spcAft>
              <a:buClr>
                <a:srgbClr val="404041"/>
              </a:buClr>
              <a:buSzPts val="1400"/>
              <a:buNone/>
            </a:pPr>
            <a:r>
              <a:rPr lang="en-GB" sz="1500"/>
              <a:t>International Data Organisations</a:t>
            </a:r>
            <a:endParaRPr sz="1500"/>
          </a:p>
          <a:p>
            <a:pPr indent="0" lvl="0" marL="0" rtl="0" algn="ctr">
              <a:lnSpc>
                <a:spcPct val="90000"/>
              </a:lnSpc>
              <a:spcBef>
                <a:spcPts val="700"/>
              </a:spcBef>
              <a:spcAft>
                <a:spcPts val="0"/>
              </a:spcAft>
              <a:buClr>
                <a:srgbClr val="404041"/>
              </a:buClr>
              <a:buSzPts val="1400"/>
              <a:buNone/>
            </a:pPr>
            <a:r>
              <a:rPr lang="en-GB" sz="1500"/>
              <a:t>National Data Organisations</a:t>
            </a:r>
            <a:endParaRPr sz="1500"/>
          </a:p>
          <a:p>
            <a:pPr indent="0" lvl="0" marL="0" rtl="0" algn="ctr">
              <a:lnSpc>
                <a:spcPct val="90000"/>
              </a:lnSpc>
              <a:spcBef>
                <a:spcPts val="700"/>
              </a:spcBef>
              <a:spcAft>
                <a:spcPts val="0"/>
              </a:spcAft>
              <a:buClr>
                <a:srgbClr val="404041"/>
              </a:buClr>
              <a:buSzPts val="1400"/>
              <a:buNone/>
            </a:pPr>
            <a:r>
              <a:rPr lang="en-GB" sz="1500"/>
              <a:t>ARDC Members</a:t>
            </a:r>
            <a:endParaRPr sz="1500"/>
          </a:p>
          <a:p>
            <a:pPr indent="0" lvl="0" marL="0" rtl="0" algn="ctr">
              <a:lnSpc>
                <a:spcPct val="90000"/>
              </a:lnSpc>
              <a:spcBef>
                <a:spcPts val="700"/>
              </a:spcBef>
              <a:spcAft>
                <a:spcPts val="500"/>
              </a:spcAft>
              <a:buClr>
                <a:srgbClr val="404041"/>
              </a:buClr>
              <a:buSzPts val="2000"/>
              <a:buNone/>
            </a:pPr>
            <a:r>
              <a:t/>
            </a:r>
            <a:endParaRPr sz="1500">
              <a:latin typeface="Arial"/>
              <a:ea typeface="Arial"/>
              <a:cs typeface="Arial"/>
              <a:sym typeface="Arial"/>
            </a:endParaRPr>
          </a:p>
        </p:txBody>
      </p:sp>
      <p:pic>
        <p:nvPicPr>
          <p:cNvPr id="1156" name="Google Shape;1156;p103"/>
          <p:cNvPicPr preferRelativeResize="0"/>
          <p:nvPr/>
        </p:nvPicPr>
        <p:blipFill rotWithShape="1">
          <a:blip r:embed="rId4">
            <a:alphaModFix/>
          </a:blip>
          <a:srcRect b="0" l="0" r="0" t="0"/>
          <a:stretch/>
        </p:blipFill>
        <p:spPr>
          <a:xfrm>
            <a:off x="9402662" y="1931172"/>
            <a:ext cx="1278277" cy="1347844"/>
          </a:xfrm>
          <a:prstGeom prst="rect">
            <a:avLst/>
          </a:prstGeom>
          <a:noFill/>
          <a:ln>
            <a:noFill/>
          </a:ln>
        </p:spPr>
      </p:pic>
      <p:sp>
        <p:nvSpPr>
          <p:cNvPr id="1157" name="Google Shape;1157;p103"/>
          <p:cNvSpPr txBox="1"/>
          <p:nvPr/>
        </p:nvSpPr>
        <p:spPr>
          <a:xfrm>
            <a:off x="992075" y="3539369"/>
            <a:ext cx="2602500" cy="25203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rgbClr val="404041"/>
              </a:buClr>
              <a:buSzPts val="1800"/>
              <a:buFont typeface="Arial"/>
              <a:buNone/>
            </a:pPr>
            <a:r>
              <a:rPr b="1" i="0" lang="en-GB" sz="2000" u="none" cap="none" strike="noStrike">
                <a:solidFill>
                  <a:schemeClr val="dk1"/>
                </a:solidFill>
              </a:rPr>
              <a:t>Researchers</a:t>
            </a:r>
            <a:endParaRPr b="1" sz="2000">
              <a:solidFill>
                <a:schemeClr val="dk1"/>
              </a:solidFill>
            </a:endParaRPr>
          </a:p>
          <a:p>
            <a:pPr indent="0" lvl="0" marL="0" marR="0" rtl="0" algn="ctr">
              <a:lnSpc>
                <a:spcPct val="90000"/>
              </a:lnSpc>
              <a:spcBef>
                <a:spcPts val="1000"/>
              </a:spcBef>
              <a:spcAft>
                <a:spcPts val="0"/>
              </a:spcAft>
              <a:buClr>
                <a:srgbClr val="404041"/>
              </a:buClr>
              <a:buSzPts val="1400"/>
              <a:buFont typeface="Arial"/>
              <a:buNone/>
            </a:pPr>
            <a:r>
              <a:rPr b="0" i="0" lang="en-GB" sz="1500" u="none" cap="none" strike="noStrike">
                <a:solidFill>
                  <a:schemeClr val="dk1"/>
                </a:solidFill>
                <a:latin typeface="Arial"/>
                <a:ea typeface="Arial"/>
                <a:cs typeface="Arial"/>
                <a:sym typeface="Arial"/>
              </a:rPr>
              <a:t>Researchers from</a:t>
            </a:r>
            <a:br>
              <a:rPr b="0" i="0" lang="en-GB" sz="1500" u="none" cap="none" strike="noStrike">
                <a:solidFill>
                  <a:schemeClr val="dk1"/>
                </a:solidFill>
                <a:latin typeface="Arial"/>
                <a:ea typeface="Arial"/>
                <a:cs typeface="Arial"/>
                <a:sym typeface="Arial"/>
              </a:rPr>
            </a:br>
            <a:r>
              <a:rPr b="0" i="0" lang="en-GB" sz="1500" u="none" cap="none" strike="noStrike">
                <a:solidFill>
                  <a:schemeClr val="dk1"/>
                </a:solidFill>
                <a:latin typeface="Arial"/>
                <a:ea typeface="Arial"/>
                <a:cs typeface="Arial"/>
                <a:sym typeface="Arial"/>
              </a:rPr>
              <a:t>any discipline </a:t>
            </a:r>
            <a:endParaRPr sz="1500">
              <a:solidFill>
                <a:schemeClr val="dk1"/>
              </a:solidFill>
            </a:endParaRPr>
          </a:p>
          <a:p>
            <a:pPr indent="0" lvl="0" marL="0" marR="0" rtl="0" algn="ctr">
              <a:lnSpc>
                <a:spcPct val="90000"/>
              </a:lnSpc>
              <a:spcBef>
                <a:spcPts val="700"/>
              </a:spcBef>
              <a:spcAft>
                <a:spcPts val="700"/>
              </a:spcAft>
              <a:buClr>
                <a:srgbClr val="404041"/>
              </a:buClr>
              <a:buSzPts val="1400"/>
              <a:buFont typeface="Arial"/>
              <a:buNone/>
            </a:pPr>
            <a:r>
              <a:rPr b="0" i="0" lang="en-GB" sz="1500" u="none" cap="none" strike="noStrike">
                <a:solidFill>
                  <a:schemeClr val="dk1"/>
                </a:solidFill>
                <a:latin typeface="Arial"/>
                <a:ea typeface="Arial"/>
                <a:cs typeface="Arial"/>
                <a:sym typeface="Arial"/>
              </a:rPr>
              <a:t>(academic, but also government and industry)</a:t>
            </a:r>
            <a:endParaRPr b="0" i="0" sz="1500" u="none" cap="none" strike="noStrike">
              <a:solidFill>
                <a:schemeClr val="dk1"/>
              </a:solidFill>
              <a:latin typeface="Arial"/>
              <a:ea typeface="Arial"/>
              <a:cs typeface="Arial"/>
              <a:sym typeface="Arial"/>
            </a:endParaRPr>
          </a:p>
        </p:txBody>
      </p:sp>
      <p:pic>
        <p:nvPicPr>
          <p:cNvPr id="1158" name="Google Shape;1158;p103"/>
          <p:cNvPicPr preferRelativeResize="0"/>
          <p:nvPr/>
        </p:nvPicPr>
        <p:blipFill rotWithShape="1">
          <a:blip r:embed="rId5">
            <a:alphaModFix/>
          </a:blip>
          <a:srcRect b="0" l="-7313" r="-7325" t="0"/>
          <a:stretch/>
        </p:blipFill>
        <p:spPr>
          <a:xfrm>
            <a:off x="1537955" y="1978925"/>
            <a:ext cx="1510740" cy="1275328"/>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104"/>
          <p:cNvSpPr txBox="1"/>
          <p:nvPr>
            <p:ph idx="1" type="body"/>
          </p:nvPr>
        </p:nvSpPr>
        <p:spPr>
          <a:xfrm>
            <a:off x="587375" y="1074975"/>
            <a:ext cx="6877200" cy="519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404041"/>
              </a:buClr>
              <a:buSzPts val="2800"/>
              <a:buFont typeface="Arial"/>
              <a:buNone/>
            </a:pPr>
            <a:r>
              <a:rPr b="0" i="0" lang="en-GB" u="none" cap="none" strike="noStrike">
                <a:solidFill>
                  <a:srgbClr val="404041"/>
                </a:solidFill>
                <a:latin typeface="Arial"/>
                <a:ea typeface="Arial"/>
                <a:cs typeface="Arial"/>
                <a:sym typeface="Arial"/>
              </a:rPr>
              <a:t>ARDC Nectar Research Cloud</a:t>
            </a:r>
            <a:endParaRPr/>
          </a:p>
          <a:p>
            <a:pPr indent="0" lvl="0" marL="0" marR="0" rtl="0" algn="l">
              <a:lnSpc>
                <a:spcPct val="100000"/>
              </a:lnSpc>
              <a:spcBef>
                <a:spcPts val="1000"/>
              </a:spcBef>
              <a:spcAft>
                <a:spcPts val="0"/>
              </a:spcAft>
              <a:buClr>
                <a:srgbClr val="404041"/>
              </a:buClr>
              <a:buSzPts val="2800"/>
              <a:buFont typeface="Arial"/>
              <a:buNone/>
            </a:pPr>
            <a:r>
              <a:t/>
            </a:r>
            <a:endParaRPr b="0" i="0" u="none" cap="none" strike="noStrike">
              <a:solidFill>
                <a:srgbClr val="404041"/>
              </a:solidFill>
              <a:latin typeface="Arial"/>
              <a:ea typeface="Arial"/>
              <a:cs typeface="Arial"/>
              <a:sym typeface="Arial"/>
            </a:endParaRPr>
          </a:p>
        </p:txBody>
      </p:sp>
      <p:sp>
        <p:nvSpPr>
          <p:cNvPr id="1165" name="Google Shape;1165;p104"/>
          <p:cNvSpPr txBox="1"/>
          <p:nvPr/>
        </p:nvSpPr>
        <p:spPr>
          <a:xfrm>
            <a:off x="2542025" y="6302145"/>
            <a:ext cx="6098400" cy="3693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GB" sz="1200" u="none" cap="none" strike="noStrike">
                <a:solidFill>
                  <a:schemeClr val="dk1"/>
                </a:solidFill>
                <a:latin typeface="Arial"/>
                <a:ea typeface="Arial"/>
                <a:cs typeface="Arial"/>
                <a:sym typeface="Arial"/>
              </a:rPr>
              <a:t>Supporting National Research 2012 - June 20</a:t>
            </a:r>
            <a:r>
              <a:rPr lang="en-GB" sz="1200">
                <a:solidFill>
                  <a:schemeClr val="dk1"/>
                </a:solidFill>
              </a:rPr>
              <a:t>24</a:t>
            </a:r>
            <a:r>
              <a:rPr b="0" i="0" lang="en-GB" sz="1200" u="none" cap="none" strike="noStrike">
                <a:solidFill>
                  <a:schemeClr val="dk1"/>
                </a:solidFill>
                <a:latin typeface="Arial"/>
                <a:ea typeface="Arial"/>
                <a:cs typeface="Arial"/>
                <a:sym typeface="Arial"/>
              </a:rPr>
              <a:t> </a:t>
            </a:r>
            <a:br>
              <a:rPr b="0" i="0" lang="en-GB" sz="1200" u="none" cap="none" strike="noStrike">
                <a:solidFill>
                  <a:schemeClr val="dk1"/>
                </a:solidFill>
                <a:latin typeface="Arial"/>
                <a:ea typeface="Arial"/>
                <a:cs typeface="Arial"/>
                <a:sym typeface="Arial"/>
              </a:rPr>
            </a:br>
            <a:r>
              <a:rPr b="0" i="0" lang="en-GB" sz="1200" u="none" cap="none" strike="noStrike">
                <a:solidFill>
                  <a:schemeClr val="dk1"/>
                </a:solidFill>
                <a:latin typeface="Arial"/>
                <a:ea typeface="Arial"/>
                <a:cs typeface="Arial"/>
                <a:sym typeface="Arial"/>
              </a:rPr>
              <a:t>Research papers 2018 - June 202</a:t>
            </a:r>
            <a:r>
              <a:rPr lang="en-GB" sz="1200">
                <a:solidFill>
                  <a:schemeClr val="dk1"/>
                </a:solidFill>
              </a:rPr>
              <a:t>4</a:t>
            </a:r>
            <a:endParaRPr sz="1200"/>
          </a:p>
        </p:txBody>
      </p:sp>
      <p:sp>
        <p:nvSpPr>
          <p:cNvPr id="1166" name="Google Shape;1166;p104"/>
          <p:cNvSpPr/>
          <p:nvPr/>
        </p:nvSpPr>
        <p:spPr>
          <a:xfrm>
            <a:off x="587375" y="1787549"/>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7" name="Google Shape;1167;p104"/>
          <p:cNvSpPr/>
          <p:nvPr/>
        </p:nvSpPr>
        <p:spPr>
          <a:xfrm>
            <a:off x="587375" y="2935352"/>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8" name="Google Shape;1168;p104"/>
          <p:cNvSpPr/>
          <p:nvPr/>
        </p:nvSpPr>
        <p:spPr>
          <a:xfrm>
            <a:off x="587375" y="4083155"/>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9" name="Google Shape;1169;p104"/>
          <p:cNvSpPr/>
          <p:nvPr/>
        </p:nvSpPr>
        <p:spPr>
          <a:xfrm>
            <a:off x="587375" y="5230744"/>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0" name="Google Shape;1170;p104"/>
          <p:cNvSpPr/>
          <p:nvPr/>
        </p:nvSpPr>
        <p:spPr>
          <a:xfrm>
            <a:off x="3340128" y="1787549"/>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1" name="Google Shape;1171;p104"/>
          <p:cNvSpPr/>
          <p:nvPr/>
        </p:nvSpPr>
        <p:spPr>
          <a:xfrm>
            <a:off x="3340128" y="2935352"/>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2" name="Google Shape;1172;p104"/>
          <p:cNvSpPr/>
          <p:nvPr/>
        </p:nvSpPr>
        <p:spPr>
          <a:xfrm>
            <a:off x="3340128" y="4083155"/>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3" name="Google Shape;1173;p104"/>
          <p:cNvSpPr/>
          <p:nvPr/>
        </p:nvSpPr>
        <p:spPr>
          <a:xfrm>
            <a:off x="3340128" y="5230744"/>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4" name="Google Shape;1174;p104"/>
          <p:cNvSpPr/>
          <p:nvPr/>
        </p:nvSpPr>
        <p:spPr>
          <a:xfrm>
            <a:off x="6171531" y="1787549"/>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5" name="Google Shape;1175;p104"/>
          <p:cNvSpPr/>
          <p:nvPr/>
        </p:nvSpPr>
        <p:spPr>
          <a:xfrm>
            <a:off x="6171531" y="2935352"/>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6" name="Google Shape;1176;p104"/>
          <p:cNvSpPr/>
          <p:nvPr/>
        </p:nvSpPr>
        <p:spPr>
          <a:xfrm>
            <a:off x="6171531" y="4083155"/>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7" name="Google Shape;1177;p104"/>
          <p:cNvSpPr/>
          <p:nvPr/>
        </p:nvSpPr>
        <p:spPr>
          <a:xfrm>
            <a:off x="6171531" y="5230744"/>
            <a:ext cx="2553369" cy="935107"/>
          </a:xfrm>
          <a:prstGeom prst="rect">
            <a:avLst/>
          </a:prstGeom>
          <a:noFill/>
          <a:ln cap="flat" cmpd="sng" w="19050">
            <a:solidFill>
              <a:srgbClr val="9395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8" name="Google Shape;1178;p104"/>
          <p:cNvSpPr/>
          <p:nvPr/>
        </p:nvSpPr>
        <p:spPr>
          <a:xfrm>
            <a:off x="9083675" y="0"/>
            <a:ext cx="2761800" cy="6858000"/>
          </a:xfrm>
          <a:prstGeom prst="rect">
            <a:avLst/>
          </a:prstGeom>
          <a:solidFill>
            <a:srgbClr val="F0F0F0">
              <a:alpha val="80390"/>
            </a:srgb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79" name="Google Shape;1179;p104"/>
          <p:cNvSpPr txBox="1"/>
          <p:nvPr/>
        </p:nvSpPr>
        <p:spPr>
          <a:xfrm>
            <a:off x="9336088" y="1713414"/>
            <a:ext cx="27618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lang="en-GB" sz="1400" u="none" cap="none" strike="noStrike">
                <a:solidFill>
                  <a:schemeClr val="dk1"/>
                </a:solidFill>
                <a:latin typeface="Arial"/>
                <a:ea typeface="Arial"/>
                <a:cs typeface="Arial"/>
                <a:sym typeface="Arial"/>
              </a:rPr>
              <a:t>In 202</a:t>
            </a:r>
            <a:r>
              <a:rPr lang="en-GB">
                <a:solidFill>
                  <a:schemeClr val="dk1"/>
                </a:solidFill>
              </a:rPr>
              <a:t>3</a:t>
            </a:r>
            <a:r>
              <a:rPr lang="en-GB" sz="1400" u="none" cap="none" strike="noStrike">
                <a:solidFill>
                  <a:schemeClr val="dk1"/>
                </a:solidFill>
                <a:latin typeface="Arial"/>
                <a:ea typeface="Arial"/>
                <a:cs typeface="Arial"/>
                <a:sym typeface="Arial"/>
              </a:rPr>
              <a:t>/202</a:t>
            </a:r>
            <a:r>
              <a:rPr lang="en-GB">
                <a:solidFill>
                  <a:schemeClr val="dk1"/>
                </a:solidFill>
              </a:rPr>
              <a:t>4</a:t>
            </a:r>
            <a:r>
              <a:rPr lang="en-GB" sz="1400" u="none" cap="none" strike="noStrike">
                <a:solidFill>
                  <a:schemeClr val="dk1"/>
                </a:solidFill>
                <a:latin typeface="Arial"/>
                <a:ea typeface="Arial"/>
                <a:cs typeface="Arial"/>
                <a:sym typeface="Arial"/>
              </a:rPr>
              <a:t> ARDC Nectar Research Cloud supported:</a:t>
            </a:r>
            <a:endParaRPr/>
          </a:p>
        </p:txBody>
      </p:sp>
      <p:grpSp>
        <p:nvGrpSpPr>
          <p:cNvPr id="1180" name="Google Shape;1180;p104"/>
          <p:cNvGrpSpPr/>
          <p:nvPr/>
        </p:nvGrpSpPr>
        <p:grpSpPr>
          <a:xfrm>
            <a:off x="10150663" y="5610525"/>
            <a:ext cx="1453962" cy="534700"/>
            <a:chOff x="10150663" y="5610525"/>
            <a:chExt cx="1453962" cy="534700"/>
          </a:xfrm>
        </p:grpSpPr>
        <p:sp>
          <p:nvSpPr>
            <p:cNvPr id="1181" name="Google Shape;1181;p104"/>
            <p:cNvSpPr txBox="1"/>
            <p:nvPr/>
          </p:nvSpPr>
          <p:spPr>
            <a:xfrm>
              <a:off x="10150663" y="5892813"/>
              <a:ext cx="1453962" cy="25241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1"/>
                  </a:solidFill>
                  <a:latin typeface="Arial"/>
                  <a:ea typeface="Arial"/>
                  <a:cs typeface="Arial"/>
                  <a:sym typeface="Arial"/>
                </a:rPr>
                <a:t>Collaborative </a:t>
              </a:r>
              <a:r>
                <a:rPr lang="en-GB" sz="1000">
                  <a:solidFill>
                    <a:schemeClr val="dk1"/>
                  </a:solidFill>
                  <a:latin typeface="Arial"/>
                  <a:ea typeface="Arial"/>
                  <a:cs typeface="Arial"/>
                  <a:sym typeface="Arial"/>
                </a:rPr>
                <a:t>M</a:t>
              </a:r>
              <a:r>
                <a:rPr lang="en-GB" sz="1000" u="none" cap="none" strike="noStrike">
                  <a:solidFill>
                    <a:schemeClr val="dk1"/>
                  </a:solidFill>
                  <a:latin typeface="Arial"/>
                  <a:ea typeface="Arial"/>
                  <a:cs typeface="Arial"/>
                  <a:sym typeface="Arial"/>
                </a:rPr>
                <a:t>ulti- </a:t>
              </a:r>
              <a:r>
                <a:rPr lang="en-GB" sz="1000">
                  <a:solidFill>
                    <a:schemeClr val="dk1"/>
                  </a:solidFill>
                  <a:latin typeface="Arial"/>
                  <a:ea typeface="Arial"/>
                  <a:cs typeface="Arial"/>
                  <a:sym typeface="Arial"/>
                </a:rPr>
                <a:t>I</a:t>
              </a:r>
              <a:r>
                <a:rPr lang="en-GB" sz="1000" u="none" cap="none" strike="noStrike">
                  <a:solidFill>
                    <a:schemeClr val="dk1"/>
                  </a:solidFill>
                  <a:latin typeface="Arial"/>
                  <a:ea typeface="Arial"/>
                  <a:cs typeface="Arial"/>
                  <a:sym typeface="Arial"/>
                </a:rPr>
                <a:t>nstitutional </a:t>
              </a:r>
              <a:r>
                <a:rPr lang="en-GB" sz="1000">
                  <a:solidFill>
                    <a:schemeClr val="dk1"/>
                  </a:solidFill>
                  <a:latin typeface="Arial"/>
                  <a:ea typeface="Arial"/>
                  <a:cs typeface="Arial"/>
                  <a:sym typeface="Arial"/>
                </a:rPr>
                <a:t>P</a:t>
              </a:r>
              <a:r>
                <a:rPr lang="en-GB" sz="1000" u="none" cap="none" strike="noStrike">
                  <a:solidFill>
                    <a:schemeClr val="dk1"/>
                  </a:solidFill>
                  <a:latin typeface="Arial"/>
                  <a:ea typeface="Arial"/>
                  <a:cs typeface="Arial"/>
                  <a:sym typeface="Arial"/>
                </a:rPr>
                <a:t>rojects</a:t>
              </a:r>
              <a:endParaRPr sz="1000" u="none" cap="none" strike="noStrike">
                <a:solidFill>
                  <a:schemeClr val="dk1"/>
                </a:solidFill>
                <a:latin typeface="Arial"/>
                <a:ea typeface="Arial"/>
                <a:cs typeface="Arial"/>
                <a:sym typeface="Arial"/>
              </a:endParaRPr>
            </a:p>
          </p:txBody>
        </p:sp>
        <p:sp>
          <p:nvSpPr>
            <p:cNvPr id="1182" name="Google Shape;1182;p104"/>
            <p:cNvSpPr txBox="1"/>
            <p:nvPr/>
          </p:nvSpPr>
          <p:spPr>
            <a:xfrm>
              <a:off x="10150670" y="5610525"/>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000" u="none" cap="none" strike="noStrike">
                  <a:solidFill>
                    <a:schemeClr val="dk1"/>
                  </a:solidFill>
                  <a:latin typeface="Arial"/>
                  <a:ea typeface="Arial"/>
                  <a:cs typeface="Arial"/>
                  <a:sym typeface="Arial"/>
                </a:rPr>
                <a:t>3</a:t>
              </a:r>
              <a:r>
                <a:rPr lang="en-GB" sz="2000">
                  <a:solidFill>
                    <a:schemeClr val="dk1"/>
                  </a:solidFill>
                </a:rPr>
                <a:t>70</a:t>
              </a:r>
              <a:endParaRPr sz="2800" u="none" cap="none" strike="noStrike">
                <a:solidFill>
                  <a:schemeClr val="dk1"/>
                </a:solidFill>
                <a:latin typeface="Arial"/>
                <a:ea typeface="Arial"/>
                <a:cs typeface="Arial"/>
                <a:sym typeface="Arial"/>
              </a:endParaRPr>
            </a:p>
          </p:txBody>
        </p:sp>
      </p:grpSp>
      <p:grpSp>
        <p:nvGrpSpPr>
          <p:cNvPr id="1183" name="Google Shape;1183;p104"/>
          <p:cNvGrpSpPr/>
          <p:nvPr/>
        </p:nvGrpSpPr>
        <p:grpSpPr>
          <a:xfrm>
            <a:off x="10150663" y="4869973"/>
            <a:ext cx="1453962" cy="424639"/>
            <a:chOff x="10150663" y="4895506"/>
            <a:chExt cx="1453962" cy="424639"/>
          </a:xfrm>
        </p:grpSpPr>
        <p:sp>
          <p:nvSpPr>
            <p:cNvPr id="1184" name="Google Shape;1184;p104"/>
            <p:cNvSpPr txBox="1"/>
            <p:nvPr/>
          </p:nvSpPr>
          <p:spPr>
            <a:xfrm>
              <a:off x="10150663" y="5177794"/>
              <a:ext cx="1453962" cy="14235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1"/>
                  </a:solidFill>
                  <a:latin typeface="Arial"/>
                  <a:ea typeface="Arial"/>
                  <a:cs typeface="Arial"/>
                  <a:sym typeface="Arial"/>
                </a:rPr>
                <a:t>Research Fields</a:t>
              </a:r>
              <a:endParaRPr/>
            </a:p>
          </p:txBody>
        </p:sp>
        <p:sp>
          <p:nvSpPr>
            <p:cNvPr id="1185" name="Google Shape;1185;p104"/>
            <p:cNvSpPr txBox="1"/>
            <p:nvPr/>
          </p:nvSpPr>
          <p:spPr>
            <a:xfrm>
              <a:off x="10150670" y="4895506"/>
              <a:ext cx="669300" cy="14235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000" u="none" cap="none" strike="noStrike">
                  <a:solidFill>
                    <a:schemeClr val="dk1"/>
                  </a:solidFill>
                  <a:latin typeface="Arial"/>
                  <a:ea typeface="Arial"/>
                  <a:cs typeface="Arial"/>
                  <a:sym typeface="Arial"/>
                </a:rPr>
                <a:t>All</a:t>
              </a:r>
              <a:endParaRPr sz="2800" u="none" cap="none" strike="noStrike">
                <a:solidFill>
                  <a:schemeClr val="dk1"/>
                </a:solidFill>
                <a:latin typeface="Arial"/>
                <a:ea typeface="Arial"/>
                <a:cs typeface="Arial"/>
                <a:sym typeface="Arial"/>
              </a:endParaRPr>
            </a:p>
          </p:txBody>
        </p:sp>
      </p:grpSp>
      <p:grpSp>
        <p:nvGrpSpPr>
          <p:cNvPr id="1186" name="Google Shape;1186;p104"/>
          <p:cNvGrpSpPr/>
          <p:nvPr/>
        </p:nvGrpSpPr>
        <p:grpSpPr>
          <a:xfrm>
            <a:off x="10150662" y="4009320"/>
            <a:ext cx="1564657" cy="548450"/>
            <a:chOff x="10150662" y="4022358"/>
            <a:chExt cx="1564657" cy="548450"/>
          </a:xfrm>
        </p:grpSpPr>
        <p:sp>
          <p:nvSpPr>
            <p:cNvPr id="1187" name="Google Shape;1187;p104"/>
            <p:cNvSpPr txBox="1"/>
            <p:nvPr/>
          </p:nvSpPr>
          <p:spPr>
            <a:xfrm>
              <a:off x="10150662" y="4318396"/>
              <a:ext cx="1564657" cy="25241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1"/>
                  </a:solidFill>
                  <a:latin typeface="Arial"/>
                  <a:ea typeface="Arial"/>
                  <a:cs typeface="Arial"/>
                  <a:sym typeface="Arial"/>
                </a:rPr>
                <a:t>ARC, NHMRC &amp;</a:t>
              </a:r>
              <a:br>
                <a:rPr lang="en-GB" sz="1000" u="none" cap="none" strike="noStrike">
                  <a:solidFill>
                    <a:schemeClr val="dk1"/>
                  </a:solidFill>
                  <a:latin typeface="Arial"/>
                  <a:ea typeface="Arial"/>
                  <a:cs typeface="Arial"/>
                  <a:sym typeface="Arial"/>
                </a:rPr>
              </a:br>
              <a:r>
                <a:rPr lang="en-GB" sz="1000" u="none" cap="none" strike="noStrike">
                  <a:solidFill>
                    <a:schemeClr val="dk1"/>
                  </a:solidFill>
                  <a:latin typeface="Arial"/>
                  <a:ea typeface="Arial"/>
                  <a:cs typeface="Arial"/>
                  <a:sym typeface="Arial"/>
                </a:rPr>
                <a:t>MRFF Research Grants</a:t>
              </a:r>
              <a:endParaRPr/>
            </a:p>
          </p:txBody>
        </p:sp>
        <p:sp>
          <p:nvSpPr>
            <p:cNvPr id="1188" name="Google Shape;1188;p104"/>
            <p:cNvSpPr txBox="1"/>
            <p:nvPr/>
          </p:nvSpPr>
          <p:spPr>
            <a:xfrm>
              <a:off x="10150670" y="4022358"/>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000" u="none" cap="none" strike="noStrike">
                  <a:solidFill>
                    <a:schemeClr val="dk1"/>
                  </a:solidFill>
                  <a:latin typeface="Arial"/>
                  <a:ea typeface="Arial"/>
                  <a:cs typeface="Arial"/>
                  <a:sym typeface="Arial"/>
                </a:rPr>
                <a:t>2</a:t>
              </a:r>
              <a:r>
                <a:rPr lang="en-GB" sz="2000">
                  <a:solidFill>
                    <a:schemeClr val="dk1"/>
                  </a:solidFill>
                </a:rPr>
                <a:t>35</a:t>
              </a:r>
              <a:endParaRPr sz="2800" u="none" cap="none" strike="noStrike">
                <a:solidFill>
                  <a:schemeClr val="dk1"/>
                </a:solidFill>
                <a:latin typeface="Arial"/>
                <a:ea typeface="Arial"/>
                <a:cs typeface="Arial"/>
                <a:sym typeface="Arial"/>
              </a:endParaRPr>
            </a:p>
          </p:txBody>
        </p:sp>
      </p:grpSp>
      <p:grpSp>
        <p:nvGrpSpPr>
          <p:cNvPr id="1189" name="Google Shape;1189;p104"/>
          <p:cNvGrpSpPr/>
          <p:nvPr/>
        </p:nvGrpSpPr>
        <p:grpSpPr>
          <a:xfrm>
            <a:off x="10150663" y="3210198"/>
            <a:ext cx="1453962" cy="426444"/>
            <a:chOff x="10150663" y="3227538"/>
            <a:chExt cx="1453962" cy="426444"/>
          </a:xfrm>
        </p:grpSpPr>
        <p:sp>
          <p:nvSpPr>
            <p:cNvPr id="1190" name="Google Shape;1190;p104"/>
            <p:cNvSpPr txBox="1"/>
            <p:nvPr/>
          </p:nvSpPr>
          <p:spPr>
            <a:xfrm>
              <a:off x="10150663" y="3521108"/>
              <a:ext cx="1453962" cy="13287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a:solidFill>
                    <a:schemeClr val="dk1"/>
                  </a:solidFill>
                  <a:latin typeface="Arial"/>
                  <a:ea typeface="Arial"/>
                  <a:cs typeface="Arial"/>
                  <a:sym typeface="Arial"/>
                </a:rPr>
                <a:t>P</a:t>
              </a:r>
              <a:r>
                <a:rPr lang="en-GB" sz="1000" u="none" cap="none" strike="noStrike">
                  <a:solidFill>
                    <a:schemeClr val="dk1"/>
                  </a:solidFill>
                  <a:latin typeface="Arial"/>
                  <a:ea typeface="Arial"/>
                  <a:cs typeface="Arial"/>
                  <a:sym typeface="Arial"/>
                </a:rPr>
                <a:t>rojects</a:t>
              </a:r>
              <a:endParaRPr sz="1000" u="none" cap="none" strike="noStrike">
                <a:solidFill>
                  <a:schemeClr val="dk1"/>
                </a:solidFill>
                <a:latin typeface="Arial"/>
                <a:ea typeface="Arial"/>
                <a:cs typeface="Arial"/>
                <a:sym typeface="Arial"/>
              </a:endParaRPr>
            </a:p>
          </p:txBody>
        </p:sp>
        <p:sp>
          <p:nvSpPr>
            <p:cNvPr id="1191" name="Google Shape;1191;p104"/>
            <p:cNvSpPr txBox="1"/>
            <p:nvPr/>
          </p:nvSpPr>
          <p:spPr>
            <a:xfrm>
              <a:off x="10150670" y="3227538"/>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000">
                  <a:solidFill>
                    <a:schemeClr val="dk1"/>
                  </a:solidFill>
                </a:rPr>
                <a:t>1,906</a:t>
              </a:r>
              <a:endParaRPr sz="2800" u="none" cap="none" strike="noStrike">
                <a:solidFill>
                  <a:schemeClr val="dk1"/>
                </a:solidFill>
                <a:latin typeface="Arial"/>
                <a:ea typeface="Arial"/>
                <a:cs typeface="Arial"/>
                <a:sym typeface="Arial"/>
              </a:endParaRPr>
            </a:p>
          </p:txBody>
        </p:sp>
      </p:grpSp>
      <p:grpSp>
        <p:nvGrpSpPr>
          <p:cNvPr id="1192" name="Google Shape;1192;p104"/>
          <p:cNvGrpSpPr/>
          <p:nvPr/>
        </p:nvGrpSpPr>
        <p:grpSpPr>
          <a:xfrm>
            <a:off x="10150663" y="2407930"/>
            <a:ext cx="1453962" cy="408287"/>
            <a:chOff x="10150663" y="2407930"/>
            <a:chExt cx="1453962" cy="408287"/>
          </a:xfrm>
        </p:grpSpPr>
        <p:sp>
          <p:nvSpPr>
            <p:cNvPr id="1193" name="Google Shape;1193;p104"/>
            <p:cNvSpPr txBox="1"/>
            <p:nvPr/>
          </p:nvSpPr>
          <p:spPr>
            <a:xfrm>
              <a:off x="10150663" y="2683343"/>
              <a:ext cx="1453962" cy="13287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1"/>
                  </a:solidFill>
                  <a:latin typeface="Arial"/>
                  <a:ea typeface="Arial"/>
                  <a:cs typeface="Arial"/>
                  <a:sym typeface="Arial"/>
                </a:rPr>
                <a:t>Active users </a:t>
              </a:r>
              <a:endParaRPr/>
            </a:p>
            <a:p>
              <a:pPr indent="0" lvl="0" marL="0" marR="0" rtl="0" algn="l">
                <a:lnSpc>
                  <a:spcPct val="100000"/>
                </a:lnSpc>
                <a:spcBef>
                  <a:spcPts val="0"/>
                </a:spcBef>
                <a:spcAft>
                  <a:spcPts val="0"/>
                </a:spcAft>
                <a:buClr>
                  <a:srgbClr val="000000"/>
                </a:buClr>
                <a:buSzPts val="800"/>
                <a:buFont typeface="Arial"/>
                <a:buNone/>
              </a:pPr>
              <a:r>
                <a:t/>
              </a:r>
              <a:endParaRPr sz="1000" u="none" cap="none" strike="noStrike">
                <a:solidFill>
                  <a:schemeClr val="dk1"/>
                </a:solidFill>
                <a:latin typeface="Arial"/>
                <a:ea typeface="Arial"/>
                <a:cs typeface="Arial"/>
                <a:sym typeface="Arial"/>
              </a:endParaRPr>
            </a:p>
          </p:txBody>
        </p:sp>
        <p:sp>
          <p:nvSpPr>
            <p:cNvPr id="1194" name="Google Shape;1194;p104"/>
            <p:cNvSpPr txBox="1"/>
            <p:nvPr/>
          </p:nvSpPr>
          <p:spPr>
            <a:xfrm>
              <a:off x="10150670" y="2407930"/>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000">
                  <a:solidFill>
                    <a:schemeClr val="dk1"/>
                  </a:solidFill>
                </a:rPr>
                <a:t>4,163</a:t>
              </a:r>
              <a:endParaRPr sz="2800" u="none" cap="none" strike="noStrike">
                <a:solidFill>
                  <a:schemeClr val="dk1"/>
                </a:solidFill>
                <a:latin typeface="Arial"/>
                <a:ea typeface="Arial"/>
                <a:cs typeface="Arial"/>
                <a:sym typeface="Arial"/>
              </a:endParaRPr>
            </a:p>
          </p:txBody>
        </p:sp>
      </p:grpSp>
      <p:sp>
        <p:nvSpPr>
          <p:cNvPr id="1195" name="Google Shape;1195;p104"/>
          <p:cNvSpPr txBox="1"/>
          <p:nvPr/>
        </p:nvSpPr>
        <p:spPr>
          <a:xfrm>
            <a:off x="1737931" y="2330145"/>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ARC Grants</a:t>
            </a:r>
            <a:endParaRPr/>
          </a:p>
          <a:p>
            <a:pPr indent="0" lvl="0" marL="0" marR="0" rtl="0" algn="l">
              <a:lnSpc>
                <a:spcPct val="100000"/>
              </a:lnSpc>
              <a:spcBef>
                <a:spcPts val="0"/>
              </a:spcBef>
              <a:spcAft>
                <a:spcPts val="0"/>
              </a:spcAft>
              <a:buClr>
                <a:srgbClr val="000000"/>
              </a:buClr>
              <a:buSzPts val="800"/>
              <a:buFont typeface="Arial"/>
              <a:buNone/>
            </a:pPr>
            <a:r>
              <a:t/>
            </a:r>
            <a:endParaRPr sz="1000" u="none" cap="none" strike="noStrike">
              <a:solidFill>
                <a:srgbClr val="404041"/>
              </a:solidFill>
              <a:latin typeface="Arial"/>
              <a:ea typeface="Arial"/>
              <a:cs typeface="Arial"/>
              <a:sym typeface="Arial"/>
            </a:endParaRPr>
          </a:p>
        </p:txBody>
      </p:sp>
      <p:sp>
        <p:nvSpPr>
          <p:cNvPr id="1196" name="Google Shape;1196;p104"/>
          <p:cNvSpPr txBox="1"/>
          <p:nvPr/>
        </p:nvSpPr>
        <p:spPr>
          <a:xfrm>
            <a:off x="1737938" y="1985371"/>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a:solidFill>
                  <a:srgbClr val="404041"/>
                </a:solidFill>
              </a:rPr>
              <a:t>545</a:t>
            </a:r>
            <a:endParaRPr sz="2800" u="none" cap="none" strike="noStrike">
              <a:solidFill>
                <a:srgbClr val="404041"/>
              </a:solidFill>
              <a:latin typeface="Arial"/>
              <a:ea typeface="Arial"/>
              <a:cs typeface="Arial"/>
              <a:sym typeface="Arial"/>
            </a:endParaRPr>
          </a:p>
        </p:txBody>
      </p:sp>
      <p:sp>
        <p:nvSpPr>
          <p:cNvPr id="1197" name="Google Shape;1197;p104"/>
          <p:cNvSpPr txBox="1"/>
          <p:nvPr/>
        </p:nvSpPr>
        <p:spPr>
          <a:xfrm>
            <a:off x="1737931" y="3485177"/>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NCRIS Capabilities</a:t>
            </a:r>
            <a:endParaRPr/>
          </a:p>
        </p:txBody>
      </p:sp>
      <p:sp>
        <p:nvSpPr>
          <p:cNvPr id="1198" name="Google Shape;1198;p104"/>
          <p:cNvSpPr txBox="1"/>
          <p:nvPr/>
        </p:nvSpPr>
        <p:spPr>
          <a:xfrm>
            <a:off x="1737938" y="3140403"/>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u="none" cap="none" strike="noStrike">
                <a:solidFill>
                  <a:srgbClr val="404041"/>
                </a:solidFill>
                <a:latin typeface="Arial"/>
                <a:ea typeface="Arial"/>
                <a:cs typeface="Arial"/>
                <a:sym typeface="Arial"/>
              </a:rPr>
              <a:t>1</a:t>
            </a:r>
            <a:r>
              <a:rPr lang="en-GB" sz="2400">
                <a:solidFill>
                  <a:srgbClr val="404041"/>
                </a:solidFill>
              </a:rPr>
              <a:t>9</a:t>
            </a:r>
            <a:endParaRPr sz="2800" u="none" cap="none" strike="noStrike">
              <a:solidFill>
                <a:srgbClr val="404041"/>
              </a:solidFill>
              <a:latin typeface="Arial"/>
              <a:ea typeface="Arial"/>
              <a:cs typeface="Arial"/>
              <a:sym typeface="Arial"/>
            </a:endParaRPr>
          </a:p>
        </p:txBody>
      </p:sp>
      <p:sp>
        <p:nvSpPr>
          <p:cNvPr id="1199" name="Google Shape;1199;p104"/>
          <p:cNvSpPr txBox="1"/>
          <p:nvPr/>
        </p:nvSpPr>
        <p:spPr>
          <a:xfrm>
            <a:off x="1737931" y="4578333"/>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Research Platforms / </a:t>
            </a:r>
            <a:br>
              <a:rPr lang="en-GB" sz="1000" u="none" cap="none" strike="noStrike">
                <a:solidFill>
                  <a:srgbClr val="404041"/>
                </a:solidFill>
                <a:latin typeface="Arial"/>
                <a:ea typeface="Arial"/>
                <a:cs typeface="Arial"/>
                <a:sym typeface="Arial"/>
              </a:rPr>
            </a:br>
            <a:r>
              <a:rPr lang="en-GB" sz="1000" u="none" cap="none" strike="noStrike">
                <a:solidFill>
                  <a:srgbClr val="404041"/>
                </a:solidFill>
                <a:latin typeface="Arial"/>
                <a:ea typeface="Arial"/>
                <a:cs typeface="Arial"/>
                <a:sym typeface="Arial"/>
              </a:rPr>
              <a:t>Virtual Laboratories</a:t>
            </a:r>
            <a:endParaRPr/>
          </a:p>
        </p:txBody>
      </p:sp>
      <p:sp>
        <p:nvSpPr>
          <p:cNvPr id="1200" name="Google Shape;1200;p104"/>
          <p:cNvSpPr txBox="1"/>
          <p:nvPr/>
        </p:nvSpPr>
        <p:spPr>
          <a:xfrm>
            <a:off x="1737938" y="4233559"/>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u="none" cap="none" strike="noStrike">
                <a:solidFill>
                  <a:srgbClr val="404041"/>
                </a:solidFill>
                <a:latin typeface="Arial"/>
                <a:ea typeface="Arial"/>
                <a:cs typeface="Arial"/>
                <a:sym typeface="Arial"/>
              </a:rPr>
              <a:t>3</a:t>
            </a:r>
            <a:r>
              <a:rPr lang="en-GB" sz="2400">
                <a:solidFill>
                  <a:srgbClr val="404041"/>
                </a:solidFill>
              </a:rPr>
              <a:t>8</a:t>
            </a:r>
            <a:endParaRPr sz="2800" u="none" cap="none" strike="noStrike">
              <a:solidFill>
                <a:srgbClr val="404041"/>
              </a:solidFill>
              <a:latin typeface="Arial"/>
              <a:ea typeface="Arial"/>
              <a:cs typeface="Arial"/>
              <a:sym typeface="Arial"/>
            </a:endParaRPr>
          </a:p>
        </p:txBody>
      </p:sp>
      <p:sp>
        <p:nvSpPr>
          <p:cNvPr id="1201" name="Google Shape;1201;p104"/>
          <p:cNvSpPr txBox="1"/>
          <p:nvPr/>
        </p:nvSpPr>
        <p:spPr>
          <a:xfrm>
            <a:off x="1737931" y="5760864"/>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NHMRC &amp; </a:t>
            </a:r>
            <a:br>
              <a:rPr lang="en-GB" sz="1000" u="none" cap="none" strike="noStrike">
                <a:solidFill>
                  <a:srgbClr val="404041"/>
                </a:solidFill>
                <a:latin typeface="Arial"/>
                <a:ea typeface="Arial"/>
                <a:cs typeface="Arial"/>
                <a:sym typeface="Arial"/>
              </a:rPr>
            </a:br>
            <a:r>
              <a:rPr lang="en-GB" sz="1000" u="none" cap="none" strike="noStrike">
                <a:solidFill>
                  <a:srgbClr val="404041"/>
                </a:solidFill>
                <a:latin typeface="Arial"/>
                <a:ea typeface="Arial"/>
                <a:cs typeface="Arial"/>
                <a:sym typeface="Arial"/>
              </a:rPr>
              <a:t>MRFF Grants</a:t>
            </a:r>
            <a:endParaRPr/>
          </a:p>
          <a:p>
            <a:pPr indent="0" lvl="0" marL="0" marR="0" rtl="0" algn="l">
              <a:lnSpc>
                <a:spcPct val="100000"/>
              </a:lnSpc>
              <a:spcBef>
                <a:spcPts val="0"/>
              </a:spcBef>
              <a:spcAft>
                <a:spcPts val="0"/>
              </a:spcAft>
              <a:buClr>
                <a:srgbClr val="000000"/>
              </a:buClr>
              <a:buSzPts val="800"/>
              <a:buFont typeface="Arial"/>
              <a:buNone/>
            </a:pPr>
            <a:r>
              <a:t/>
            </a:r>
            <a:endParaRPr sz="1000" u="none" cap="none" strike="noStrike">
              <a:solidFill>
                <a:srgbClr val="404041"/>
              </a:solidFill>
              <a:latin typeface="Arial"/>
              <a:ea typeface="Arial"/>
              <a:cs typeface="Arial"/>
              <a:sym typeface="Arial"/>
            </a:endParaRPr>
          </a:p>
        </p:txBody>
      </p:sp>
      <p:sp>
        <p:nvSpPr>
          <p:cNvPr id="1202" name="Google Shape;1202;p104"/>
          <p:cNvSpPr txBox="1"/>
          <p:nvPr/>
        </p:nvSpPr>
        <p:spPr>
          <a:xfrm>
            <a:off x="1737938" y="5416090"/>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u="none" cap="none" strike="noStrike">
                <a:solidFill>
                  <a:srgbClr val="404041"/>
                </a:solidFill>
                <a:latin typeface="Arial"/>
                <a:ea typeface="Arial"/>
                <a:cs typeface="Arial"/>
                <a:sym typeface="Arial"/>
              </a:rPr>
              <a:t>2</a:t>
            </a:r>
            <a:r>
              <a:rPr lang="en-GB" sz="2400">
                <a:solidFill>
                  <a:srgbClr val="404041"/>
                </a:solidFill>
              </a:rPr>
              <a:t>41</a:t>
            </a:r>
            <a:endParaRPr sz="2800" u="none" cap="none" strike="noStrike">
              <a:solidFill>
                <a:srgbClr val="404041"/>
              </a:solidFill>
              <a:latin typeface="Arial"/>
              <a:ea typeface="Arial"/>
              <a:cs typeface="Arial"/>
              <a:sym typeface="Arial"/>
            </a:endParaRPr>
          </a:p>
        </p:txBody>
      </p:sp>
      <p:sp>
        <p:nvSpPr>
          <p:cNvPr id="1203" name="Google Shape;1203;p104"/>
          <p:cNvSpPr txBox="1"/>
          <p:nvPr/>
        </p:nvSpPr>
        <p:spPr>
          <a:xfrm>
            <a:off x="4384535" y="2330145"/>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Cooperative Research Centres </a:t>
            </a:r>
            <a:r>
              <a:rPr lang="en-GB" sz="1000">
                <a:solidFill>
                  <a:srgbClr val="404041"/>
                </a:solidFill>
              </a:rPr>
              <a:t>&amp;</a:t>
            </a:r>
            <a:r>
              <a:rPr lang="en-GB" sz="1000" u="none" cap="none" strike="noStrike">
                <a:solidFill>
                  <a:srgbClr val="404041"/>
                </a:solidFill>
                <a:latin typeface="Arial"/>
                <a:ea typeface="Arial"/>
                <a:cs typeface="Arial"/>
                <a:sym typeface="Arial"/>
              </a:rPr>
              <a:t> Projects</a:t>
            </a:r>
            <a:endParaRPr/>
          </a:p>
        </p:txBody>
      </p:sp>
      <p:sp>
        <p:nvSpPr>
          <p:cNvPr id="1204" name="Google Shape;1204;p104"/>
          <p:cNvSpPr txBox="1"/>
          <p:nvPr/>
        </p:nvSpPr>
        <p:spPr>
          <a:xfrm>
            <a:off x="4384542" y="1985371"/>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u="none" cap="none" strike="noStrike">
                <a:solidFill>
                  <a:srgbClr val="404041"/>
                </a:solidFill>
                <a:latin typeface="Arial"/>
                <a:ea typeface="Arial"/>
                <a:cs typeface="Arial"/>
                <a:sym typeface="Arial"/>
              </a:rPr>
              <a:t>2</a:t>
            </a:r>
            <a:r>
              <a:rPr lang="en-GB" sz="2400">
                <a:solidFill>
                  <a:srgbClr val="404041"/>
                </a:solidFill>
              </a:rPr>
              <a:t>5</a:t>
            </a:r>
            <a:endParaRPr sz="2800" u="none" cap="none" strike="noStrike">
              <a:solidFill>
                <a:srgbClr val="404041"/>
              </a:solidFill>
              <a:latin typeface="Arial"/>
              <a:ea typeface="Arial"/>
              <a:cs typeface="Arial"/>
              <a:sym typeface="Arial"/>
            </a:endParaRPr>
          </a:p>
        </p:txBody>
      </p:sp>
      <p:sp>
        <p:nvSpPr>
          <p:cNvPr id="1205" name="Google Shape;1205;p104"/>
          <p:cNvSpPr txBox="1"/>
          <p:nvPr/>
        </p:nvSpPr>
        <p:spPr>
          <a:xfrm>
            <a:off x="4332300" y="3347500"/>
            <a:ext cx="1506300" cy="19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858">
                <a:solidFill>
                  <a:srgbClr val="404041"/>
                </a:solidFill>
              </a:rPr>
              <a:t>ARC Centres of Excellence &amp; ARC Industrial transformation hubs/training centres</a:t>
            </a:r>
            <a:endParaRPr sz="858">
              <a:solidFill>
                <a:srgbClr val="404041"/>
              </a:solidFill>
            </a:endParaRPr>
          </a:p>
          <a:p>
            <a:pPr indent="0" lvl="0" marL="0" rtl="0" algn="l">
              <a:spcBef>
                <a:spcPts val="0"/>
              </a:spcBef>
              <a:spcAft>
                <a:spcPts val="0"/>
              </a:spcAft>
              <a:buNone/>
            </a:pPr>
            <a:r>
              <a:t/>
            </a:r>
            <a:endParaRPr sz="858">
              <a:solidFill>
                <a:srgbClr val="404041"/>
              </a:solidFill>
            </a:endParaRPr>
          </a:p>
          <a:p>
            <a:pPr indent="0" lvl="0" marL="0" marR="0" rtl="0" algn="l">
              <a:lnSpc>
                <a:spcPct val="100000"/>
              </a:lnSpc>
              <a:spcBef>
                <a:spcPts val="0"/>
              </a:spcBef>
              <a:spcAft>
                <a:spcPts val="0"/>
              </a:spcAft>
              <a:buClr>
                <a:srgbClr val="000000"/>
              </a:buClr>
              <a:buSzPts val="800"/>
              <a:buFont typeface="Arial"/>
              <a:buNone/>
            </a:pPr>
            <a:r>
              <a:t/>
            </a:r>
            <a:endParaRPr sz="858">
              <a:solidFill>
                <a:srgbClr val="404041"/>
              </a:solidFill>
            </a:endParaRPr>
          </a:p>
        </p:txBody>
      </p:sp>
      <p:sp>
        <p:nvSpPr>
          <p:cNvPr id="1206" name="Google Shape;1206;p104"/>
          <p:cNvSpPr txBox="1"/>
          <p:nvPr/>
        </p:nvSpPr>
        <p:spPr>
          <a:xfrm>
            <a:off x="4332317" y="3002726"/>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a:solidFill>
                  <a:srgbClr val="404041"/>
                </a:solidFill>
              </a:rPr>
              <a:t>36</a:t>
            </a:r>
            <a:endParaRPr sz="2800" u="none" cap="none" strike="noStrike">
              <a:solidFill>
                <a:srgbClr val="404041"/>
              </a:solidFill>
              <a:latin typeface="Arial"/>
              <a:ea typeface="Arial"/>
              <a:cs typeface="Arial"/>
              <a:sym typeface="Arial"/>
            </a:endParaRPr>
          </a:p>
        </p:txBody>
      </p:sp>
      <p:sp>
        <p:nvSpPr>
          <p:cNvPr id="1207" name="Google Shape;1207;p104"/>
          <p:cNvSpPr txBox="1"/>
          <p:nvPr/>
        </p:nvSpPr>
        <p:spPr>
          <a:xfrm>
            <a:off x="4384535" y="4626458"/>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Research Projects</a:t>
            </a:r>
            <a:endParaRPr/>
          </a:p>
        </p:txBody>
      </p:sp>
      <p:sp>
        <p:nvSpPr>
          <p:cNvPr id="1208" name="Google Shape;1208;p104"/>
          <p:cNvSpPr txBox="1"/>
          <p:nvPr/>
        </p:nvSpPr>
        <p:spPr>
          <a:xfrm>
            <a:off x="4384542" y="4281684"/>
            <a:ext cx="1143884"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a:solidFill>
                  <a:srgbClr val="404041"/>
                </a:solidFill>
              </a:rPr>
              <a:t>6</a:t>
            </a:r>
            <a:r>
              <a:rPr lang="en-GB" sz="2400" u="none" cap="none" strike="noStrike">
                <a:solidFill>
                  <a:srgbClr val="404041"/>
                </a:solidFill>
                <a:latin typeface="Arial"/>
                <a:ea typeface="Arial"/>
                <a:cs typeface="Arial"/>
                <a:sym typeface="Arial"/>
              </a:rPr>
              <a:t>,</a:t>
            </a:r>
            <a:r>
              <a:rPr lang="en-GB" sz="2400">
                <a:solidFill>
                  <a:srgbClr val="404041"/>
                </a:solidFill>
              </a:rPr>
              <a:t>112</a:t>
            </a:r>
            <a:endParaRPr sz="2800" u="none" cap="none" strike="noStrike">
              <a:solidFill>
                <a:srgbClr val="404041"/>
              </a:solidFill>
              <a:latin typeface="Arial"/>
              <a:ea typeface="Arial"/>
              <a:cs typeface="Arial"/>
              <a:sym typeface="Arial"/>
            </a:endParaRPr>
          </a:p>
        </p:txBody>
      </p:sp>
      <p:sp>
        <p:nvSpPr>
          <p:cNvPr id="1209" name="Google Shape;1209;p104"/>
          <p:cNvSpPr txBox="1"/>
          <p:nvPr/>
        </p:nvSpPr>
        <p:spPr>
          <a:xfrm>
            <a:off x="4384535" y="5760864"/>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Research Papers</a:t>
            </a:r>
            <a:endParaRPr/>
          </a:p>
        </p:txBody>
      </p:sp>
      <p:sp>
        <p:nvSpPr>
          <p:cNvPr id="1210" name="Google Shape;1210;p104"/>
          <p:cNvSpPr txBox="1"/>
          <p:nvPr/>
        </p:nvSpPr>
        <p:spPr>
          <a:xfrm>
            <a:off x="4384542" y="5416090"/>
            <a:ext cx="1266864"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a:solidFill>
                  <a:srgbClr val="404041"/>
                </a:solidFill>
              </a:rPr>
              <a:t>&gt;1,300</a:t>
            </a:r>
            <a:endParaRPr sz="2800" u="none" cap="none" strike="noStrike">
              <a:solidFill>
                <a:srgbClr val="404041"/>
              </a:solidFill>
              <a:latin typeface="Arial"/>
              <a:ea typeface="Arial"/>
              <a:cs typeface="Arial"/>
              <a:sym typeface="Arial"/>
            </a:endParaRPr>
          </a:p>
        </p:txBody>
      </p:sp>
      <p:sp>
        <p:nvSpPr>
          <p:cNvPr id="1211" name="Google Shape;1211;p104"/>
          <p:cNvSpPr txBox="1"/>
          <p:nvPr/>
        </p:nvSpPr>
        <p:spPr>
          <a:xfrm>
            <a:off x="7237736" y="2330145"/>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Users</a:t>
            </a:r>
            <a:endParaRPr/>
          </a:p>
        </p:txBody>
      </p:sp>
      <p:sp>
        <p:nvSpPr>
          <p:cNvPr id="1212" name="Google Shape;1212;p104"/>
          <p:cNvSpPr txBox="1"/>
          <p:nvPr/>
        </p:nvSpPr>
        <p:spPr>
          <a:xfrm>
            <a:off x="7237742" y="1985371"/>
            <a:ext cx="1101889"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u="none" cap="none" strike="noStrike">
                <a:solidFill>
                  <a:srgbClr val="404041"/>
                </a:solidFill>
                <a:latin typeface="Arial"/>
                <a:ea typeface="Arial"/>
                <a:cs typeface="Arial"/>
                <a:sym typeface="Arial"/>
              </a:rPr>
              <a:t>2</a:t>
            </a:r>
            <a:r>
              <a:rPr lang="en-GB" sz="2400">
                <a:solidFill>
                  <a:srgbClr val="404041"/>
                </a:solidFill>
              </a:rPr>
              <a:t>6,616</a:t>
            </a:r>
            <a:endParaRPr/>
          </a:p>
          <a:p>
            <a:pPr indent="0" lvl="0" marL="0" marR="0" rtl="0" algn="l">
              <a:lnSpc>
                <a:spcPct val="100000"/>
              </a:lnSpc>
              <a:spcBef>
                <a:spcPts val="0"/>
              </a:spcBef>
              <a:spcAft>
                <a:spcPts val="0"/>
              </a:spcAft>
              <a:buClr>
                <a:srgbClr val="000000"/>
              </a:buClr>
              <a:buSzPts val="1500"/>
              <a:buFont typeface="Arial"/>
              <a:buNone/>
            </a:pPr>
            <a:r>
              <a:t/>
            </a:r>
            <a:endParaRPr sz="2400" u="none" cap="none" strike="noStrike">
              <a:solidFill>
                <a:srgbClr val="404041"/>
              </a:solidFill>
              <a:latin typeface="Arial"/>
              <a:ea typeface="Arial"/>
              <a:cs typeface="Arial"/>
              <a:sym typeface="Arial"/>
            </a:endParaRPr>
          </a:p>
        </p:txBody>
      </p:sp>
      <p:sp>
        <p:nvSpPr>
          <p:cNvPr id="1213" name="Google Shape;1213;p104"/>
          <p:cNvSpPr txBox="1"/>
          <p:nvPr/>
        </p:nvSpPr>
        <p:spPr>
          <a:xfrm>
            <a:off x="7237736" y="4626458"/>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Research</a:t>
            </a:r>
            <a:r>
              <a:rPr lang="en-GB" sz="1000">
                <a:solidFill>
                  <a:srgbClr val="404041"/>
                </a:solidFill>
              </a:rPr>
              <a:t>ers</a:t>
            </a:r>
            <a:endParaRPr/>
          </a:p>
        </p:txBody>
      </p:sp>
      <p:sp>
        <p:nvSpPr>
          <p:cNvPr id="1214" name="Google Shape;1214;p104"/>
          <p:cNvSpPr txBox="1"/>
          <p:nvPr/>
        </p:nvSpPr>
        <p:spPr>
          <a:xfrm>
            <a:off x="7237742" y="4281684"/>
            <a:ext cx="1409859"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u="none" cap="none" strike="noStrike">
                <a:solidFill>
                  <a:srgbClr val="404041"/>
                </a:solidFill>
                <a:latin typeface="Arial"/>
                <a:ea typeface="Arial"/>
                <a:cs typeface="Arial"/>
                <a:sym typeface="Arial"/>
              </a:rPr>
              <a:t>50,000+</a:t>
            </a:r>
            <a:endParaRPr/>
          </a:p>
        </p:txBody>
      </p:sp>
      <p:sp>
        <p:nvSpPr>
          <p:cNvPr id="1215" name="Google Shape;1215;p104"/>
          <p:cNvSpPr txBox="1"/>
          <p:nvPr/>
        </p:nvSpPr>
        <p:spPr>
          <a:xfrm>
            <a:off x="7237736" y="5760864"/>
            <a:ext cx="1453962"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Virtual-Processor Hours</a:t>
            </a:r>
            <a:endParaRPr/>
          </a:p>
        </p:txBody>
      </p:sp>
      <p:sp>
        <p:nvSpPr>
          <p:cNvPr id="1216" name="Google Shape;1216;p104"/>
          <p:cNvSpPr txBox="1"/>
          <p:nvPr/>
        </p:nvSpPr>
        <p:spPr>
          <a:xfrm>
            <a:off x="7237742" y="5416090"/>
            <a:ext cx="1453955"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a:solidFill>
                  <a:srgbClr val="404041"/>
                </a:solidFill>
              </a:rPr>
              <a:t>3</a:t>
            </a:r>
            <a:r>
              <a:rPr lang="en-GB" sz="2400" u="none" cap="none" strike="noStrike">
                <a:solidFill>
                  <a:srgbClr val="404041"/>
                </a:solidFill>
                <a:latin typeface="Arial"/>
                <a:ea typeface="Arial"/>
                <a:cs typeface="Arial"/>
                <a:sym typeface="Arial"/>
              </a:rPr>
              <a:t>.</a:t>
            </a:r>
            <a:r>
              <a:rPr lang="en-GB" sz="2400">
                <a:solidFill>
                  <a:srgbClr val="404041"/>
                </a:solidFill>
              </a:rPr>
              <a:t>5</a:t>
            </a:r>
            <a:r>
              <a:rPr lang="en-GB" sz="2400" u="none" cap="none" strike="noStrike">
                <a:solidFill>
                  <a:srgbClr val="404041"/>
                </a:solidFill>
                <a:latin typeface="Arial"/>
                <a:ea typeface="Arial"/>
                <a:cs typeface="Arial"/>
                <a:sym typeface="Arial"/>
              </a:rPr>
              <a:t> billion</a:t>
            </a:r>
            <a:endParaRPr/>
          </a:p>
        </p:txBody>
      </p:sp>
      <p:sp>
        <p:nvSpPr>
          <p:cNvPr id="1217" name="Google Shape;1217;p104"/>
          <p:cNvSpPr txBox="1"/>
          <p:nvPr/>
        </p:nvSpPr>
        <p:spPr>
          <a:xfrm>
            <a:off x="7231204" y="3485177"/>
            <a:ext cx="1555813"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rgbClr val="404041"/>
                </a:solidFill>
                <a:latin typeface="Arial"/>
                <a:ea typeface="Arial"/>
                <a:cs typeface="Arial"/>
                <a:sym typeface="Arial"/>
              </a:rPr>
              <a:t>Australian Universities</a:t>
            </a:r>
            <a:endParaRPr/>
          </a:p>
          <a:p>
            <a:pPr indent="0" lvl="0" marL="0" marR="0" rtl="0" algn="l">
              <a:lnSpc>
                <a:spcPct val="100000"/>
              </a:lnSpc>
              <a:spcBef>
                <a:spcPts val="0"/>
              </a:spcBef>
              <a:spcAft>
                <a:spcPts val="0"/>
              </a:spcAft>
              <a:buClr>
                <a:srgbClr val="000000"/>
              </a:buClr>
              <a:buSzPts val="800"/>
              <a:buFont typeface="Arial"/>
              <a:buNone/>
            </a:pPr>
            <a:r>
              <a:t/>
            </a:r>
            <a:endParaRPr sz="1000" u="none" cap="none" strike="noStrike">
              <a:solidFill>
                <a:srgbClr val="404041"/>
              </a:solidFill>
              <a:latin typeface="Arial"/>
              <a:ea typeface="Arial"/>
              <a:cs typeface="Arial"/>
              <a:sym typeface="Arial"/>
            </a:endParaRPr>
          </a:p>
        </p:txBody>
      </p:sp>
      <p:sp>
        <p:nvSpPr>
          <p:cNvPr id="1218" name="Google Shape;1218;p104"/>
          <p:cNvSpPr txBox="1"/>
          <p:nvPr/>
        </p:nvSpPr>
        <p:spPr>
          <a:xfrm>
            <a:off x="7231212" y="3140403"/>
            <a:ext cx="669300" cy="19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lang="en-GB" sz="2400" u="none" cap="none" strike="noStrike">
                <a:solidFill>
                  <a:srgbClr val="404041"/>
                </a:solidFill>
                <a:latin typeface="Arial"/>
                <a:ea typeface="Arial"/>
                <a:cs typeface="Arial"/>
                <a:sym typeface="Arial"/>
              </a:rPr>
              <a:t>3</a:t>
            </a:r>
            <a:r>
              <a:rPr lang="en-GB" sz="2400">
                <a:solidFill>
                  <a:srgbClr val="404041"/>
                </a:solidFill>
              </a:rPr>
              <a:t>7</a:t>
            </a:r>
            <a:endParaRPr sz="2800" u="none" cap="none" strike="noStrike">
              <a:solidFill>
                <a:srgbClr val="404041"/>
              </a:solidFill>
              <a:latin typeface="Arial"/>
              <a:ea typeface="Arial"/>
              <a:cs typeface="Arial"/>
              <a:sym typeface="Arial"/>
            </a:endParaRPr>
          </a:p>
        </p:txBody>
      </p:sp>
      <p:pic>
        <p:nvPicPr>
          <p:cNvPr id="1219" name="Google Shape;1219;p104"/>
          <p:cNvPicPr preferRelativeResize="0"/>
          <p:nvPr/>
        </p:nvPicPr>
        <p:blipFill rotWithShape="1">
          <a:blip r:embed="rId3">
            <a:alphaModFix/>
          </a:blip>
          <a:srcRect b="0" l="0" r="0" t="0"/>
          <a:stretch/>
        </p:blipFill>
        <p:spPr>
          <a:xfrm>
            <a:off x="823572" y="3027455"/>
            <a:ext cx="561373" cy="701716"/>
          </a:xfrm>
          <a:prstGeom prst="rect">
            <a:avLst/>
          </a:prstGeom>
          <a:noFill/>
          <a:ln>
            <a:noFill/>
          </a:ln>
        </p:spPr>
      </p:pic>
      <p:pic>
        <p:nvPicPr>
          <p:cNvPr id="1220" name="Google Shape;1220;p104"/>
          <p:cNvPicPr preferRelativeResize="0"/>
          <p:nvPr/>
        </p:nvPicPr>
        <p:blipFill rotWithShape="1">
          <a:blip r:embed="rId4">
            <a:alphaModFix/>
          </a:blip>
          <a:srcRect b="0" l="0" r="0" t="0"/>
          <a:stretch/>
        </p:blipFill>
        <p:spPr>
          <a:xfrm>
            <a:off x="3485527" y="1935528"/>
            <a:ext cx="689085" cy="689085"/>
          </a:xfrm>
          <a:prstGeom prst="rect">
            <a:avLst/>
          </a:prstGeom>
          <a:noFill/>
          <a:ln>
            <a:noFill/>
          </a:ln>
        </p:spPr>
      </p:pic>
      <p:pic>
        <p:nvPicPr>
          <p:cNvPr id="1221" name="Google Shape;1221;p104"/>
          <p:cNvPicPr preferRelativeResize="0"/>
          <p:nvPr/>
        </p:nvPicPr>
        <p:blipFill rotWithShape="1">
          <a:blip r:embed="rId5">
            <a:alphaModFix/>
          </a:blip>
          <a:srcRect b="0" l="0" r="0" t="0"/>
          <a:stretch/>
        </p:blipFill>
        <p:spPr>
          <a:xfrm>
            <a:off x="6276559" y="1980689"/>
            <a:ext cx="831762" cy="575835"/>
          </a:xfrm>
          <a:prstGeom prst="rect">
            <a:avLst/>
          </a:prstGeom>
          <a:noFill/>
          <a:ln>
            <a:noFill/>
          </a:ln>
        </p:spPr>
      </p:pic>
      <p:pic>
        <p:nvPicPr>
          <p:cNvPr id="1222" name="Google Shape;1222;p104"/>
          <p:cNvPicPr preferRelativeResize="0"/>
          <p:nvPr/>
        </p:nvPicPr>
        <p:blipFill rotWithShape="1">
          <a:blip r:embed="rId6">
            <a:alphaModFix/>
          </a:blip>
          <a:srcRect b="0" l="0" r="0" t="0"/>
          <a:stretch/>
        </p:blipFill>
        <p:spPr>
          <a:xfrm>
            <a:off x="3446951" y="3049068"/>
            <a:ext cx="798337" cy="814969"/>
          </a:xfrm>
          <a:prstGeom prst="rect">
            <a:avLst/>
          </a:prstGeom>
          <a:noFill/>
          <a:ln>
            <a:noFill/>
          </a:ln>
        </p:spPr>
      </p:pic>
      <p:pic>
        <p:nvPicPr>
          <p:cNvPr id="1223" name="Google Shape;1223;p104"/>
          <p:cNvPicPr preferRelativeResize="0"/>
          <p:nvPr/>
        </p:nvPicPr>
        <p:blipFill rotWithShape="1">
          <a:blip r:embed="rId7">
            <a:alphaModFix/>
          </a:blip>
          <a:srcRect b="0" l="0" r="0" t="0"/>
          <a:stretch/>
        </p:blipFill>
        <p:spPr>
          <a:xfrm>
            <a:off x="3474233" y="4288470"/>
            <a:ext cx="719053" cy="571012"/>
          </a:xfrm>
          <a:prstGeom prst="rect">
            <a:avLst/>
          </a:prstGeom>
          <a:noFill/>
          <a:ln>
            <a:noFill/>
          </a:ln>
        </p:spPr>
      </p:pic>
      <p:pic>
        <p:nvPicPr>
          <p:cNvPr id="1224" name="Google Shape;1224;p104"/>
          <p:cNvPicPr preferRelativeResize="0"/>
          <p:nvPr/>
        </p:nvPicPr>
        <p:blipFill rotWithShape="1">
          <a:blip r:embed="rId8">
            <a:alphaModFix/>
          </a:blip>
          <a:srcRect b="0" l="0" r="0" t="0"/>
          <a:stretch/>
        </p:blipFill>
        <p:spPr>
          <a:xfrm>
            <a:off x="673442" y="5223436"/>
            <a:ext cx="935107" cy="935107"/>
          </a:xfrm>
          <a:prstGeom prst="rect">
            <a:avLst/>
          </a:prstGeom>
          <a:noFill/>
          <a:ln>
            <a:noFill/>
          </a:ln>
        </p:spPr>
      </p:pic>
      <p:pic>
        <p:nvPicPr>
          <p:cNvPr id="1225" name="Google Shape;1225;p104"/>
          <p:cNvPicPr preferRelativeResize="0"/>
          <p:nvPr/>
        </p:nvPicPr>
        <p:blipFill rotWithShape="1">
          <a:blip r:embed="rId9">
            <a:alphaModFix/>
          </a:blip>
          <a:srcRect b="0" l="0" r="0" t="0"/>
          <a:stretch/>
        </p:blipFill>
        <p:spPr>
          <a:xfrm>
            <a:off x="6276700" y="3120990"/>
            <a:ext cx="811301" cy="704148"/>
          </a:xfrm>
          <a:prstGeom prst="rect">
            <a:avLst/>
          </a:prstGeom>
          <a:noFill/>
          <a:ln>
            <a:noFill/>
          </a:ln>
        </p:spPr>
      </p:pic>
      <p:pic>
        <p:nvPicPr>
          <p:cNvPr id="1226" name="Google Shape;1226;p104"/>
          <p:cNvPicPr preferRelativeResize="0"/>
          <p:nvPr/>
        </p:nvPicPr>
        <p:blipFill rotWithShape="1">
          <a:blip r:embed="rId10">
            <a:alphaModFix/>
          </a:blip>
          <a:srcRect b="0" l="0" r="0" t="0"/>
          <a:stretch/>
        </p:blipFill>
        <p:spPr>
          <a:xfrm>
            <a:off x="6342596" y="4204899"/>
            <a:ext cx="707751" cy="707751"/>
          </a:xfrm>
          <a:prstGeom prst="rect">
            <a:avLst/>
          </a:prstGeom>
          <a:noFill/>
          <a:ln>
            <a:noFill/>
          </a:ln>
        </p:spPr>
      </p:pic>
      <p:pic>
        <p:nvPicPr>
          <p:cNvPr id="1227" name="Google Shape;1227;p104"/>
          <p:cNvPicPr preferRelativeResize="0"/>
          <p:nvPr/>
        </p:nvPicPr>
        <p:blipFill rotWithShape="1">
          <a:blip r:embed="rId11">
            <a:alphaModFix/>
          </a:blip>
          <a:srcRect b="0" l="0" r="0" t="0"/>
          <a:stretch/>
        </p:blipFill>
        <p:spPr>
          <a:xfrm>
            <a:off x="9341017" y="3210198"/>
            <a:ext cx="653522" cy="518973"/>
          </a:xfrm>
          <a:prstGeom prst="rect">
            <a:avLst/>
          </a:prstGeom>
          <a:noFill/>
          <a:ln>
            <a:noFill/>
          </a:ln>
        </p:spPr>
      </p:pic>
      <p:pic>
        <p:nvPicPr>
          <p:cNvPr id="1228" name="Google Shape;1228;p104"/>
          <p:cNvPicPr preferRelativeResize="0"/>
          <p:nvPr/>
        </p:nvPicPr>
        <p:blipFill rotWithShape="1">
          <a:blip r:embed="rId12">
            <a:alphaModFix/>
          </a:blip>
          <a:srcRect b="0" l="0" r="0" t="0"/>
          <a:stretch/>
        </p:blipFill>
        <p:spPr>
          <a:xfrm>
            <a:off x="9332752" y="4045020"/>
            <a:ext cx="661133" cy="564086"/>
          </a:xfrm>
          <a:prstGeom prst="rect">
            <a:avLst/>
          </a:prstGeom>
          <a:noFill/>
          <a:ln>
            <a:noFill/>
          </a:ln>
        </p:spPr>
      </p:pic>
      <p:pic>
        <p:nvPicPr>
          <p:cNvPr id="1229" name="Google Shape;1229;p104"/>
          <p:cNvPicPr preferRelativeResize="0"/>
          <p:nvPr/>
        </p:nvPicPr>
        <p:blipFill rotWithShape="1">
          <a:blip r:embed="rId13">
            <a:alphaModFix/>
          </a:blip>
          <a:srcRect b="0" l="0" r="0" t="0"/>
          <a:stretch/>
        </p:blipFill>
        <p:spPr>
          <a:xfrm>
            <a:off x="9326569" y="2341143"/>
            <a:ext cx="639622" cy="593104"/>
          </a:xfrm>
          <a:prstGeom prst="rect">
            <a:avLst/>
          </a:prstGeom>
          <a:noFill/>
          <a:ln>
            <a:noFill/>
          </a:ln>
        </p:spPr>
      </p:pic>
      <p:pic>
        <p:nvPicPr>
          <p:cNvPr id="1230" name="Google Shape;1230;p104"/>
          <p:cNvPicPr preferRelativeResize="0"/>
          <p:nvPr/>
        </p:nvPicPr>
        <p:blipFill rotWithShape="1">
          <a:blip r:embed="rId14">
            <a:alphaModFix/>
          </a:blip>
          <a:srcRect b="0" l="0" r="0" t="0"/>
          <a:stretch/>
        </p:blipFill>
        <p:spPr>
          <a:xfrm>
            <a:off x="9355064" y="5654540"/>
            <a:ext cx="637892" cy="518963"/>
          </a:xfrm>
          <a:prstGeom prst="rect">
            <a:avLst/>
          </a:prstGeom>
          <a:noFill/>
          <a:ln>
            <a:noFill/>
          </a:ln>
        </p:spPr>
      </p:pic>
      <p:pic>
        <p:nvPicPr>
          <p:cNvPr id="1231" name="Google Shape;1231;p104"/>
          <p:cNvPicPr preferRelativeResize="0"/>
          <p:nvPr/>
        </p:nvPicPr>
        <p:blipFill rotWithShape="1">
          <a:blip r:embed="rId15">
            <a:alphaModFix/>
          </a:blip>
          <a:srcRect b="0" l="0" r="0" t="0"/>
          <a:stretch/>
        </p:blipFill>
        <p:spPr>
          <a:xfrm>
            <a:off x="749317" y="1928648"/>
            <a:ext cx="778684" cy="676800"/>
          </a:xfrm>
          <a:prstGeom prst="rect">
            <a:avLst/>
          </a:prstGeom>
          <a:noFill/>
          <a:ln>
            <a:noFill/>
          </a:ln>
        </p:spPr>
      </p:pic>
      <p:pic>
        <p:nvPicPr>
          <p:cNvPr id="1232" name="Google Shape;1232;p104"/>
          <p:cNvPicPr preferRelativeResize="0"/>
          <p:nvPr/>
        </p:nvPicPr>
        <p:blipFill rotWithShape="1">
          <a:blip r:embed="rId16">
            <a:alphaModFix/>
          </a:blip>
          <a:srcRect b="0" l="0" r="0" t="0"/>
          <a:stretch/>
        </p:blipFill>
        <p:spPr>
          <a:xfrm>
            <a:off x="3568789" y="5442098"/>
            <a:ext cx="554657" cy="531785"/>
          </a:xfrm>
          <a:prstGeom prst="rect">
            <a:avLst/>
          </a:prstGeom>
          <a:noFill/>
          <a:ln>
            <a:noFill/>
          </a:ln>
        </p:spPr>
      </p:pic>
      <p:pic>
        <p:nvPicPr>
          <p:cNvPr id="1233" name="Google Shape;1233;p104"/>
          <p:cNvPicPr preferRelativeResize="0"/>
          <p:nvPr/>
        </p:nvPicPr>
        <p:blipFill rotWithShape="1">
          <a:blip r:embed="rId17">
            <a:alphaModFix/>
          </a:blip>
          <a:srcRect b="0" l="0" r="0" t="0"/>
          <a:stretch/>
        </p:blipFill>
        <p:spPr>
          <a:xfrm>
            <a:off x="6341249" y="5350030"/>
            <a:ext cx="702590" cy="702590"/>
          </a:xfrm>
          <a:prstGeom prst="rect">
            <a:avLst/>
          </a:prstGeom>
          <a:noFill/>
          <a:ln>
            <a:noFill/>
          </a:ln>
        </p:spPr>
      </p:pic>
      <p:pic>
        <p:nvPicPr>
          <p:cNvPr id="1234" name="Google Shape;1234;p104"/>
          <p:cNvPicPr preferRelativeResize="0"/>
          <p:nvPr/>
        </p:nvPicPr>
        <p:blipFill rotWithShape="1">
          <a:blip r:embed="rId18">
            <a:alphaModFix/>
          </a:blip>
          <a:srcRect b="0" l="0" r="0" t="0"/>
          <a:stretch/>
        </p:blipFill>
        <p:spPr>
          <a:xfrm>
            <a:off x="780855" y="4284020"/>
            <a:ext cx="720169" cy="561600"/>
          </a:xfrm>
          <a:prstGeom prst="rect">
            <a:avLst/>
          </a:prstGeom>
          <a:noFill/>
          <a:ln>
            <a:noFill/>
          </a:ln>
        </p:spPr>
      </p:pic>
      <p:pic>
        <p:nvPicPr>
          <p:cNvPr id="1235" name="Google Shape;1235;p104"/>
          <p:cNvPicPr preferRelativeResize="0"/>
          <p:nvPr/>
        </p:nvPicPr>
        <p:blipFill rotWithShape="1">
          <a:blip r:embed="rId19">
            <a:alphaModFix/>
          </a:blip>
          <a:srcRect b="0" l="0" r="0" t="0"/>
          <a:stretch/>
        </p:blipFill>
        <p:spPr>
          <a:xfrm>
            <a:off x="9351174" y="4853793"/>
            <a:ext cx="653522" cy="504473"/>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sp>
        <p:nvSpPr>
          <p:cNvPr id="1241" name="Google Shape;1241;p105"/>
          <p:cNvSpPr txBox="1"/>
          <p:nvPr>
            <p:ph idx="1" type="body"/>
          </p:nvPr>
        </p:nvSpPr>
        <p:spPr>
          <a:xfrm>
            <a:off x="832950" y="1451850"/>
            <a:ext cx="3585600" cy="7674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800"/>
              <a:buNone/>
            </a:pPr>
            <a:r>
              <a:rPr lang="en-GB"/>
              <a:t>ARDC Research Data Australia</a:t>
            </a:r>
            <a:endParaRPr/>
          </a:p>
        </p:txBody>
      </p:sp>
      <p:sp>
        <p:nvSpPr>
          <p:cNvPr id="1242" name="Google Shape;1242;p105"/>
          <p:cNvSpPr txBox="1"/>
          <p:nvPr>
            <p:ph idx="3" type="body"/>
          </p:nvPr>
        </p:nvSpPr>
        <p:spPr>
          <a:xfrm>
            <a:off x="832950" y="2708400"/>
            <a:ext cx="2934600" cy="15309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04041"/>
              </a:buClr>
              <a:buSzPts val="2000"/>
              <a:buNone/>
            </a:pPr>
            <a:r>
              <a:rPr lang="en-GB"/>
              <a:t>Research Data Australia is an online portal for finding research data and associated projects, researchers and data services. </a:t>
            </a:r>
            <a:endParaRPr/>
          </a:p>
          <a:p>
            <a:pPr indent="0" lvl="0" marL="0" rtl="0" algn="l">
              <a:lnSpc>
                <a:spcPct val="100000"/>
              </a:lnSpc>
              <a:spcBef>
                <a:spcPts val="0"/>
              </a:spcBef>
              <a:spcAft>
                <a:spcPts val="0"/>
              </a:spcAft>
              <a:buClr>
                <a:srgbClr val="404041"/>
              </a:buClr>
              <a:buSzPts val="2000"/>
              <a:buNone/>
            </a:pPr>
            <a:r>
              <a:t/>
            </a:r>
            <a:endParaRPr/>
          </a:p>
          <a:p>
            <a:pPr indent="0" lvl="0" marL="0" rtl="0" algn="l">
              <a:lnSpc>
                <a:spcPct val="100000"/>
              </a:lnSpc>
              <a:spcBef>
                <a:spcPts val="0"/>
              </a:spcBef>
              <a:spcAft>
                <a:spcPts val="0"/>
              </a:spcAft>
              <a:buClr>
                <a:srgbClr val="404041"/>
              </a:buClr>
              <a:buSzPts val="2000"/>
              <a:buNone/>
            </a:pPr>
            <a:r>
              <a:t/>
            </a:r>
            <a:endParaRPr/>
          </a:p>
        </p:txBody>
      </p:sp>
      <p:cxnSp>
        <p:nvCxnSpPr>
          <p:cNvPr id="1243" name="Google Shape;1243;p105"/>
          <p:cNvCxnSpPr/>
          <p:nvPr/>
        </p:nvCxnSpPr>
        <p:spPr>
          <a:xfrm>
            <a:off x="9933475" y="5241221"/>
            <a:ext cx="1604100" cy="0"/>
          </a:xfrm>
          <a:prstGeom prst="straightConnector1">
            <a:avLst/>
          </a:prstGeom>
          <a:noFill/>
          <a:ln cap="flat" cmpd="sng" w="19050">
            <a:solidFill>
              <a:srgbClr val="8C8C8C"/>
            </a:solidFill>
            <a:prstDash val="solid"/>
            <a:round/>
            <a:headEnd len="med" w="med" type="none"/>
            <a:tailEnd len="med" w="med" type="none"/>
          </a:ln>
        </p:spPr>
      </p:cxnSp>
      <p:grpSp>
        <p:nvGrpSpPr>
          <p:cNvPr id="1244" name="Google Shape;1244;p105"/>
          <p:cNvGrpSpPr/>
          <p:nvPr/>
        </p:nvGrpSpPr>
        <p:grpSpPr>
          <a:xfrm>
            <a:off x="9933475" y="5375875"/>
            <a:ext cx="1894850" cy="761700"/>
            <a:chOff x="7412525" y="1683775"/>
            <a:chExt cx="1894850" cy="761700"/>
          </a:xfrm>
        </p:grpSpPr>
        <p:sp>
          <p:nvSpPr>
            <p:cNvPr id="1245" name="Google Shape;1245;p105"/>
            <p:cNvSpPr txBox="1"/>
            <p:nvPr/>
          </p:nvSpPr>
          <p:spPr>
            <a:xfrm>
              <a:off x="7412525" y="1683775"/>
              <a:ext cx="1894800" cy="5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400">
                  <a:solidFill>
                    <a:schemeClr val="lt2"/>
                  </a:solidFill>
                </a:rPr>
                <a:t>84,397</a:t>
              </a:r>
              <a:endParaRPr b="1" sz="3400">
                <a:solidFill>
                  <a:schemeClr val="lt2"/>
                </a:solidFill>
              </a:endParaRPr>
            </a:p>
          </p:txBody>
        </p:sp>
        <p:sp>
          <p:nvSpPr>
            <p:cNvPr id="1246" name="Google Shape;1246;p105"/>
            <p:cNvSpPr txBox="1"/>
            <p:nvPr/>
          </p:nvSpPr>
          <p:spPr>
            <a:xfrm>
              <a:off x="7412575" y="2214175"/>
              <a:ext cx="1894800" cy="2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lt2"/>
                  </a:solidFill>
                </a:rPr>
                <a:t>searches conducted</a:t>
              </a:r>
              <a:endParaRPr sz="1500">
                <a:solidFill>
                  <a:schemeClr val="lt2"/>
                </a:solidFill>
              </a:endParaRPr>
            </a:p>
          </p:txBody>
        </p:sp>
      </p:grpSp>
      <p:pic>
        <p:nvPicPr>
          <p:cNvPr id="1247" name="Google Shape;1247;p105"/>
          <p:cNvPicPr preferRelativeResize="0"/>
          <p:nvPr/>
        </p:nvPicPr>
        <p:blipFill rotWithShape="1">
          <a:blip r:embed="rId3">
            <a:alphaModFix/>
          </a:blip>
          <a:srcRect b="19380" l="66759" r="6848" t="0"/>
          <a:stretch/>
        </p:blipFill>
        <p:spPr>
          <a:xfrm>
            <a:off x="7036325" y="3540800"/>
            <a:ext cx="2357100" cy="2823099"/>
          </a:xfrm>
          <a:prstGeom prst="rect">
            <a:avLst/>
          </a:prstGeom>
          <a:noFill/>
          <a:ln>
            <a:noFill/>
          </a:ln>
        </p:spPr>
      </p:pic>
      <p:pic>
        <p:nvPicPr>
          <p:cNvPr id="1248" name="Google Shape;1248;p105"/>
          <p:cNvPicPr preferRelativeResize="0"/>
          <p:nvPr/>
        </p:nvPicPr>
        <p:blipFill rotWithShape="1">
          <a:blip r:embed="rId4">
            <a:alphaModFix/>
          </a:blip>
          <a:srcRect b="26786" l="31839" r="3473" t="8525"/>
          <a:stretch/>
        </p:blipFill>
        <p:spPr>
          <a:xfrm>
            <a:off x="5371635" y="583800"/>
            <a:ext cx="3991992" cy="2660675"/>
          </a:xfrm>
          <a:prstGeom prst="rect">
            <a:avLst/>
          </a:prstGeom>
          <a:noFill/>
          <a:ln>
            <a:noFill/>
          </a:ln>
        </p:spPr>
      </p:pic>
      <p:pic>
        <p:nvPicPr>
          <p:cNvPr id="1249" name="Google Shape;1249;p105"/>
          <p:cNvPicPr preferRelativeResize="0"/>
          <p:nvPr/>
        </p:nvPicPr>
        <p:blipFill rotWithShape="1">
          <a:blip r:embed="rId5">
            <a:alphaModFix/>
          </a:blip>
          <a:srcRect b="3783" l="7971" r="20594" t="15720"/>
          <a:stretch/>
        </p:blipFill>
        <p:spPr>
          <a:xfrm>
            <a:off x="4332300" y="3542400"/>
            <a:ext cx="2376274" cy="2008101"/>
          </a:xfrm>
          <a:prstGeom prst="rect">
            <a:avLst/>
          </a:prstGeom>
          <a:noFill/>
          <a:ln>
            <a:noFill/>
          </a:ln>
        </p:spPr>
      </p:pic>
      <p:sp>
        <p:nvSpPr>
          <p:cNvPr id="1250" name="Google Shape;1250;p105"/>
          <p:cNvSpPr/>
          <p:nvPr/>
        </p:nvSpPr>
        <p:spPr>
          <a:xfrm>
            <a:off x="9732975" y="1311500"/>
            <a:ext cx="1755000" cy="530400"/>
          </a:xfrm>
          <a:prstGeom prst="rect">
            <a:avLst/>
          </a:prstGeom>
          <a:solidFill>
            <a:srgbClr val="8C8C8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1" name="Google Shape;1251;p105"/>
          <p:cNvSpPr/>
          <p:nvPr/>
        </p:nvSpPr>
        <p:spPr>
          <a:xfrm>
            <a:off x="9732975" y="1775700"/>
            <a:ext cx="2095200" cy="4588200"/>
          </a:xfrm>
          <a:prstGeom prst="rect">
            <a:avLst/>
          </a:prstGeom>
          <a:solidFill>
            <a:srgbClr val="30303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252" name="Google Shape;1252;p105"/>
          <p:cNvGrpSpPr/>
          <p:nvPr/>
        </p:nvGrpSpPr>
        <p:grpSpPr>
          <a:xfrm>
            <a:off x="9933475" y="1907850"/>
            <a:ext cx="1894848" cy="832801"/>
            <a:chOff x="7412525" y="1683775"/>
            <a:chExt cx="1894848" cy="832801"/>
          </a:xfrm>
        </p:grpSpPr>
        <p:sp>
          <p:nvSpPr>
            <p:cNvPr id="1253" name="Google Shape;1253;p105"/>
            <p:cNvSpPr txBox="1"/>
            <p:nvPr/>
          </p:nvSpPr>
          <p:spPr>
            <a:xfrm>
              <a:off x="7412525" y="1683775"/>
              <a:ext cx="1894800" cy="5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400">
                  <a:solidFill>
                    <a:schemeClr val="lt2"/>
                  </a:solidFill>
                </a:rPr>
                <a:t>220,138</a:t>
              </a:r>
              <a:endParaRPr b="1" sz="3400">
                <a:solidFill>
                  <a:schemeClr val="lt2"/>
                </a:solidFill>
              </a:endParaRPr>
            </a:p>
          </p:txBody>
        </p:sp>
        <p:sp>
          <p:nvSpPr>
            <p:cNvPr id="1254" name="Google Shape;1254;p105"/>
            <p:cNvSpPr txBox="1"/>
            <p:nvPr/>
          </p:nvSpPr>
          <p:spPr>
            <a:xfrm>
              <a:off x="7412573" y="2214176"/>
              <a:ext cx="1894800" cy="302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lt2"/>
                  </a:solidFill>
                </a:rPr>
                <a:t>data collections</a:t>
              </a:r>
              <a:endParaRPr b="1" sz="1500">
                <a:solidFill>
                  <a:schemeClr val="lt2"/>
                </a:solidFill>
              </a:endParaRPr>
            </a:p>
          </p:txBody>
        </p:sp>
      </p:grpSp>
      <p:cxnSp>
        <p:nvCxnSpPr>
          <p:cNvPr id="1255" name="Google Shape;1255;p105"/>
          <p:cNvCxnSpPr/>
          <p:nvPr/>
        </p:nvCxnSpPr>
        <p:spPr>
          <a:xfrm>
            <a:off x="9933475" y="2875304"/>
            <a:ext cx="1604100" cy="0"/>
          </a:xfrm>
          <a:prstGeom prst="straightConnector1">
            <a:avLst/>
          </a:prstGeom>
          <a:noFill/>
          <a:ln cap="flat" cmpd="sng" w="19050">
            <a:solidFill>
              <a:srgbClr val="8C8C8C"/>
            </a:solidFill>
            <a:prstDash val="solid"/>
            <a:round/>
            <a:headEnd len="med" w="med" type="none"/>
            <a:tailEnd len="med" w="med" type="none"/>
          </a:ln>
        </p:spPr>
      </p:cxnSp>
      <p:grpSp>
        <p:nvGrpSpPr>
          <p:cNvPr id="1256" name="Google Shape;1256;p105"/>
          <p:cNvGrpSpPr/>
          <p:nvPr/>
        </p:nvGrpSpPr>
        <p:grpSpPr>
          <a:xfrm>
            <a:off x="9933475" y="3009958"/>
            <a:ext cx="1842900" cy="994500"/>
            <a:chOff x="4692725" y="4131636"/>
            <a:chExt cx="1842900" cy="994500"/>
          </a:xfrm>
        </p:grpSpPr>
        <p:sp>
          <p:nvSpPr>
            <p:cNvPr id="1257" name="Google Shape;1257;p105"/>
            <p:cNvSpPr txBox="1"/>
            <p:nvPr/>
          </p:nvSpPr>
          <p:spPr>
            <a:xfrm>
              <a:off x="4692725" y="4131636"/>
              <a:ext cx="1842900" cy="5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400">
                  <a:solidFill>
                    <a:schemeClr val="lt2"/>
                  </a:solidFill>
                </a:rPr>
                <a:t>9</a:t>
              </a:r>
              <a:r>
                <a:rPr b="1" lang="en-GB" sz="3400">
                  <a:solidFill>
                    <a:schemeClr val="lt2"/>
                  </a:solidFill>
                </a:rPr>
                <a:t>48</a:t>
              </a:r>
              <a:endParaRPr b="1" sz="3400">
                <a:solidFill>
                  <a:schemeClr val="lt2"/>
                </a:solidFill>
              </a:endParaRPr>
            </a:p>
          </p:txBody>
        </p:sp>
        <p:sp>
          <p:nvSpPr>
            <p:cNvPr id="1258" name="Google Shape;1258;p105"/>
            <p:cNvSpPr txBox="1"/>
            <p:nvPr/>
          </p:nvSpPr>
          <p:spPr>
            <a:xfrm>
              <a:off x="4692725" y="4662036"/>
              <a:ext cx="1494600" cy="464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lt2"/>
                  </a:solidFill>
                </a:rPr>
                <a:t>data services </a:t>
              </a:r>
              <a:br>
                <a:rPr lang="en-GB" sz="1500">
                  <a:solidFill>
                    <a:schemeClr val="lt2"/>
                  </a:solidFill>
                </a:rPr>
              </a:br>
              <a:r>
                <a:rPr lang="en-GB" sz="1500">
                  <a:solidFill>
                    <a:schemeClr val="lt2"/>
                  </a:solidFill>
                </a:rPr>
                <a:t>and tools listed</a:t>
              </a:r>
              <a:endParaRPr b="1" sz="1500">
                <a:solidFill>
                  <a:schemeClr val="lt2"/>
                </a:solidFill>
              </a:endParaRPr>
            </a:p>
          </p:txBody>
        </p:sp>
      </p:grpSp>
      <p:cxnSp>
        <p:nvCxnSpPr>
          <p:cNvPr id="1259" name="Google Shape;1259;p105"/>
          <p:cNvCxnSpPr/>
          <p:nvPr/>
        </p:nvCxnSpPr>
        <p:spPr>
          <a:xfrm>
            <a:off x="9933475" y="4139112"/>
            <a:ext cx="1604100" cy="0"/>
          </a:xfrm>
          <a:prstGeom prst="straightConnector1">
            <a:avLst/>
          </a:prstGeom>
          <a:noFill/>
          <a:ln cap="flat" cmpd="sng" w="19050">
            <a:solidFill>
              <a:srgbClr val="8C8C8C"/>
            </a:solidFill>
            <a:prstDash val="solid"/>
            <a:round/>
            <a:headEnd len="med" w="med" type="none"/>
            <a:tailEnd len="med" w="med" type="none"/>
          </a:ln>
        </p:spPr>
      </p:cxnSp>
      <p:grpSp>
        <p:nvGrpSpPr>
          <p:cNvPr id="1260" name="Google Shape;1260;p105"/>
          <p:cNvGrpSpPr/>
          <p:nvPr/>
        </p:nvGrpSpPr>
        <p:grpSpPr>
          <a:xfrm>
            <a:off x="9933475" y="4273766"/>
            <a:ext cx="1604140" cy="832802"/>
            <a:chOff x="4692725" y="4131625"/>
            <a:chExt cx="1604140" cy="832802"/>
          </a:xfrm>
        </p:grpSpPr>
        <p:sp>
          <p:nvSpPr>
            <p:cNvPr id="1261" name="Google Shape;1261;p105"/>
            <p:cNvSpPr txBox="1"/>
            <p:nvPr/>
          </p:nvSpPr>
          <p:spPr>
            <a:xfrm>
              <a:off x="4692725" y="4131625"/>
              <a:ext cx="1604100" cy="5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400">
                  <a:solidFill>
                    <a:schemeClr val="lt2"/>
                  </a:solidFill>
                </a:rPr>
                <a:t>717</a:t>
              </a:r>
              <a:r>
                <a:rPr b="1" lang="en-GB" sz="3400">
                  <a:solidFill>
                    <a:schemeClr val="lt2"/>
                  </a:solidFill>
                </a:rPr>
                <a:t>,892</a:t>
              </a:r>
              <a:endParaRPr b="1" sz="3400">
                <a:solidFill>
                  <a:schemeClr val="lt2"/>
                </a:solidFill>
              </a:endParaRPr>
            </a:p>
          </p:txBody>
        </p:sp>
        <p:sp>
          <p:nvSpPr>
            <p:cNvPr id="1262" name="Google Shape;1262;p105"/>
            <p:cNvSpPr txBox="1"/>
            <p:nvPr/>
          </p:nvSpPr>
          <p:spPr>
            <a:xfrm>
              <a:off x="4692765" y="4662027"/>
              <a:ext cx="1604100" cy="302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lt2"/>
                  </a:solidFill>
                </a:rPr>
                <a:t>page views</a:t>
              </a:r>
              <a:endParaRPr b="1" sz="1500">
                <a:solidFill>
                  <a:schemeClr val="lt2"/>
                </a:solidFill>
              </a:endParaRPr>
            </a:p>
          </p:txBody>
        </p:sp>
      </p:grpSp>
      <p:sp>
        <p:nvSpPr>
          <p:cNvPr id="1263" name="Google Shape;1263;p105"/>
          <p:cNvSpPr txBox="1"/>
          <p:nvPr/>
        </p:nvSpPr>
        <p:spPr>
          <a:xfrm>
            <a:off x="9808425" y="1305250"/>
            <a:ext cx="1604100" cy="33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100"/>
              <a:t>2023 / </a:t>
            </a:r>
            <a:r>
              <a:rPr lang="en-GB" sz="2100"/>
              <a:t>202</a:t>
            </a:r>
            <a:r>
              <a:rPr lang="en-GB" sz="2100"/>
              <a:t>4</a:t>
            </a:r>
            <a:endParaRPr sz="2100"/>
          </a:p>
        </p:txBody>
      </p:sp>
      <p:sp>
        <p:nvSpPr>
          <p:cNvPr id="1264" name="Google Shape;1264;p105"/>
          <p:cNvSpPr txBox="1"/>
          <p:nvPr/>
        </p:nvSpPr>
        <p:spPr>
          <a:xfrm>
            <a:off x="701225" y="5967450"/>
            <a:ext cx="4775400" cy="53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hlink"/>
                </a:solidFill>
                <a:hlinkClick r:id="rId6"/>
              </a:rPr>
              <a:t>researchdata.edu.au</a:t>
            </a:r>
            <a:endParaRPr sz="3500">
              <a:solidFill>
                <a:schemeClr val="dk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9" name="Shape 1269"/>
        <p:cNvGrpSpPr/>
        <p:nvPr/>
      </p:nvGrpSpPr>
      <p:grpSpPr>
        <a:xfrm>
          <a:off x="0" y="0"/>
          <a:ext cx="0" cy="0"/>
          <a:chOff x="0" y="0"/>
          <a:chExt cx="0" cy="0"/>
        </a:xfrm>
      </p:grpSpPr>
      <p:pic>
        <p:nvPicPr>
          <p:cNvPr id="1270" name="Google Shape;1270;p106"/>
          <p:cNvPicPr preferRelativeResize="0"/>
          <p:nvPr/>
        </p:nvPicPr>
        <p:blipFill>
          <a:blip r:embed="rId3">
            <a:alphaModFix/>
          </a:blip>
          <a:stretch>
            <a:fillRect/>
          </a:stretch>
        </p:blipFill>
        <p:spPr>
          <a:xfrm>
            <a:off x="2592513" y="152400"/>
            <a:ext cx="7222870" cy="6553200"/>
          </a:xfrm>
          <a:prstGeom prst="rect">
            <a:avLst/>
          </a:prstGeom>
          <a:noFill/>
          <a:ln>
            <a:noFill/>
          </a:ln>
        </p:spPr>
      </p:pic>
      <p:sp>
        <p:nvSpPr>
          <p:cNvPr id="1271" name="Google Shape;1271;p106"/>
          <p:cNvSpPr txBox="1"/>
          <p:nvPr/>
        </p:nvSpPr>
        <p:spPr>
          <a:xfrm>
            <a:off x="10315050" y="6093650"/>
            <a:ext cx="1388400" cy="5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u="sng">
                <a:solidFill>
                  <a:schemeClr val="hlink"/>
                </a:solidFill>
                <a:hlinkClick r:id="rId4"/>
              </a:rPr>
              <a:t>Link</a:t>
            </a:r>
            <a:endParaRPr sz="3500">
              <a:solidFill>
                <a:schemeClr val="dk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pic>
        <p:nvPicPr>
          <p:cNvPr id="1276" name="Google Shape;1276;p107" title="Screenshot 2025-03-23 at 5.18.59 pm.png"/>
          <p:cNvPicPr preferRelativeResize="0"/>
          <p:nvPr/>
        </p:nvPicPr>
        <p:blipFill>
          <a:blip r:embed="rId3">
            <a:alphaModFix/>
          </a:blip>
          <a:stretch>
            <a:fillRect/>
          </a:stretch>
        </p:blipFill>
        <p:spPr>
          <a:xfrm>
            <a:off x="371867" y="2367567"/>
            <a:ext cx="5259803" cy="3094002"/>
          </a:xfrm>
          <a:prstGeom prst="rect">
            <a:avLst/>
          </a:prstGeom>
          <a:noFill/>
          <a:ln>
            <a:noFill/>
          </a:ln>
        </p:spPr>
      </p:pic>
      <p:sp>
        <p:nvSpPr>
          <p:cNvPr id="1277" name="Google Shape;1277;p107"/>
          <p:cNvSpPr txBox="1"/>
          <p:nvPr/>
        </p:nvSpPr>
        <p:spPr>
          <a:xfrm>
            <a:off x="135667" y="168433"/>
            <a:ext cx="11904300" cy="689400"/>
          </a:xfrm>
          <a:prstGeom prst="rect">
            <a:avLst/>
          </a:prstGeom>
          <a:noFill/>
          <a:ln>
            <a:noFill/>
          </a:ln>
        </p:spPr>
        <p:txBody>
          <a:bodyPr anchorCtr="0" anchor="t" bIns="121900" lIns="121900" spcFirstLastPara="1" rIns="121900" wrap="square" tIns="121900">
            <a:spAutoFit/>
          </a:bodyPr>
          <a:lstStyle/>
          <a:p>
            <a:pPr indent="0" lvl="0" marL="0" rtl="0" algn="l">
              <a:lnSpc>
                <a:spcPct val="90000"/>
              </a:lnSpc>
              <a:spcBef>
                <a:spcPts val="0"/>
              </a:spcBef>
              <a:spcAft>
                <a:spcPts val="400"/>
              </a:spcAft>
              <a:buNone/>
            </a:pPr>
            <a:r>
              <a:rPr b="1" lang="en-GB" sz="3200">
                <a:solidFill>
                  <a:schemeClr val="accent1"/>
                </a:solidFill>
                <a:latin typeface="Calibri"/>
                <a:ea typeface="Calibri"/>
                <a:cs typeface="Calibri"/>
                <a:sym typeface="Calibri"/>
              </a:rPr>
              <a:t>Research capability discovery portal eg MND</a:t>
            </a:r>
            <a:endParaRPr sz="3200">
              <a:solidFill>
                <a:schemeClr val="dk1"/>
              </a:solidFill>
            </a:endParaRPr>
          </a:p>
        </p:txBody>
      </p:sp>
      <p:pic>
        <p:nvPicPr>
          <p:cNvPr id="1278" name="Google Shape;1278;p107"/>
          <p:cNvPicPr preferRelativeResize="0"/>
          <p:nvPr/>
        </p:nvPicPr>
        <p:blipFill>
          <a:blip r:embed="rId4">
            <a:alphaModFix/>
          </a:blip>
          <a:stretch>
            <a:fillRect/>
          </a:stretch>
        </p:blipFill>
        <p:spPr>
          <a:xfrm>
            <a:off x="5750300" y="1127500"/>
            <a:ext cx="689600" cy="689600"/>
          </a:xfrm>
          <a:prstGeom prst="rect">
            <a:avLst/>
          </a:prstGeom>
          <a:noFill/>
          <a:ln>
            <a:noFill/>
          </a:ln>
        </p:spPr>
      </p:pic>
      <p:sp>
        <p:nvSpPr>
          <p:cNvPr id="1279" name="Google Shape;1279;p107"/>
          <p:cNvSpPr txBox="1"/>
          <p:nvPr/>
        </p:nvSpPr>
        <p:spPr>
          <a:xfrm>
            <a:off x="6885933" y="950700"/>
            <a:ext cx="5192100" cy="2892900"/>
          </a:xfrm>
          <a:prstGeom prst="rect">
            <a:avLst/>
          </a:prstGeom>
          <a:noFill/>
          <a:ln>
            <a:noFill/>
          </a:ln>
        </p:spPr>
        <p:txBody>
          <a:bodyPr anchorCtr="0" anchor="t" bIns="121900" lIns="121900" spcFirstLastPara="1" rIns="121900" wrap="square" tIns="121900">
            <a:spAutoFit/>
          </a:bodyPr>
          <a:lstStyle/>
          <a:p>
            <a:pPr indent="0" lvl="0" marL="0" rtl="0" algn="l">
              <a:lnSpc>
                <a:spcPct val="115000"/>
              </a:lnSpc>
              <a:spcBef>
                <a:spcPts val="0"/>
              </a:spcBef>
              <a:spcAft>
                <a:spcPts val="0"/>
              </a:spcAft>
              <a:buNone/>
            </a:pPr>
            <a:r>
              <a:rPr lang="en-GB" sz="1900"/>
              <a:t>As an application developer of an agri-business facilitator/intermediary, I would like to know </a:t>
            </a:r>
            <a:r>
              <a:rPr b="1" lang="en-GB" sz="1900"/>
              <a:t>who are the top five researchers from my state in this research area</a:t>
            </a:r>
            <a:r>
              <a:rPr lang="en-GB" sz="1900"/>
              <a:t> of internet of things, who can help to optimise our network to monitor soil, water, crops, pastures and animals, etc; so that we can make better decisions</a:t>
            </a:r>
            <a:r>
              <a:rPr lang="en-GB" sz="1700"/>
              <a:t>. </a:t>
            </a:r>
            <a:endParaRPr sz="1900">
              <a:latin typeface="Calibri"/>
              <a:ea typeface="Calibri"/>
              <a:cs typeface="Calibri"/>
              <a:sym typeface="Calibri"/>
            </a:endParaRPr>
          </a:p>
        </p:txBody>
      </p:sp>
      <p:pic>
        <p:nvPicPr>
          <p:cNvPr id="1280" name="Google Shape;1280;p107"/>
          <p:cNvPicPr preferRelativeResize="0"/>
          <p:nvPr/>
        </p:nvPicPr>
        <p:blipFill>
          <a:blip r:embed="rId5">
            <a:alphaModFix/>
          </a:blip>
          <a:stretch>
            <a:fillRect/>
          </a:stretch>
        </p:blipFill>
        <p:spPr>
          <a:xfrm>
            <a:off x="5825833" y="4020267"/>
            <a:ext cx="828334" cy="828333"/>
          </a:xfrm>
          <a:prstGeom prst="rect">
            <a:avLst/>
          </a:prstGeom>
          <a:noFill/>
          <a:ln>
            <a:noFill/>
          </a:ln>
        </p:spPr>
      </p:pic>
      <p:sp>
        <p:nvSpPr>
          <p:cNvPr id="1281" name="Google Shape;1281;p107"/>
          <p:cNvSpPr txBox="1"/>
          <p:nvPr/>
        </p:nvSpPr>
        <p:spPr>
          <a:xfrm>
            <a:off x="6885933" y="3866867"/>
            <a:ext cx="5192100" cy="3534900"/>
          </a:xfrm>
          <a:prstGeom prst="rect">
            <a:avLst/>
          </a:prstGeom>
          <a:solidFill>
            <a:schemeClr val="lt1"/>
          </a:solidFill>
          <a:ln>
            <a:noFill/>
          </a:ln>
        </p:spPr>
        <p:txBody>
          <a:bodyPr anchorCtr="0" anchor="t" bIns="121900" lIns="121900" spcFirstLastPara="1" rIns="121900" wrap="square" tIns="121900">
            <a:spAutoFit/>
          </a:bodyPr>
          <a:lstStyle/>
          <a:p>
            <a:pPr indent="0" lvl="0" marL="0" rtl="0" algn="l">
              <a:lnSpc>
                <a:spcPct val="115000"/>
              </a:lnSpc>
              <a:spcBef>
                <a:spcPts val="0"/>
              </a:spcBef>
              <a:spcAft>
                <a:spcPts val="0"/>
              </a:spcAft>
              <a:buNone/>
            </a:pPr>
            <a:r>
              <a:rPr lang="en-GB" sz="1900"/>
              <a:t>As a research group, we have researched this nanodisk, our clinical research shows nanodisk can stick to the surface of a tumor longer than other shaped disks and thus provide efficient transfer to therapeutic drugs to the tumor. I want to find out </a:t>
            </a:r>
            <a:r>
              <a:rPr b="1" lang="en-GB" sz="1900"/>
              <a:t>who are the top five manufacturers in Australia </a:t>
            </a:r>
            <a:r>
              <a:rPr lang="en-GB" sz="1900"/>
              <a:t>with whom we can discuss future production opportunities.</a:t>
            </a:r>
            <a:endParaRPr sz="1900"/>
          </a:p>
          <a:p>
            <a:pPr indent="0" lvl="0" marL="0" rtl="0" algn="l">
              <a:lnSpc>
                <a:spcPct val="115000"/>
              </a:lnSpc>
              <a:spcBef>
                <a:spcPts val="0"/>
              </a:spcBef>
              <a:spcAft>
                <a:spcPts val="0"/>
              </a:spcAft>
              <a:buNone/>
            </a:pPr>
            <a:r>
              <a:t/>
            </a:r>
            <a:endParaRPr sz="17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sp>
        <p:nvSpPr>
          <p:cNvPr id="1287" name="Google Shape;1287;p108"/>
          <p:cNvSpPr txBox="1"/>
          <p:nvPr>
            <p:ph idx="1" type="body"/>
          </p:nvPr>
        </p:nvSpPr>
        <p:spPr>
          <a:xfrm>
            <a:off x="587375" y="1511150"/>
            <a:ext cx="5508600" cy="648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404041"/>
              </a:buClr>
              <a:buSzPts val="2800"/>
              <a:buNone/>
            </a:pPr>
            <a:r>
              <a:rPr lang="en-GB"/>
              <a:t>Communities of Practice</a:t>
            </a:r>
            <a:endParaRPr/>
          </a:p>
        </p:txBody>
      </p:sp>
      <p:pic>
        <p:nvPicPr>
          <p:cNvPr descr="A group of people standing around a glass wall&#10;&#10;Description automatically generated" id="1288" name="Google Shape;1288;p108"/>
          <p:cNvPicPr preferRelativeResize="0"/>
          <p:nvPr>
            <p:ph idx="3" type="pic"/>
          </p:nvPr>
        </p:nvPicPr>
        <p:blipFill rotWithShape="1">
          <a:blip r:embed="rId3">
            <a:alphaModFix/>
          </a:blip>
          <a:srcRect b="0" l="0" r="0" t="0"/>
          <a:stretch/>
        </p:blipFill>
        <p:spPr>
          <a:xfrm>
            <a:off x="7110332" y="469363"/>
            <a:ext cx="2273300" cy="3681413"/>
          </a:xfrm>
          <a:prstGeom prst="rect">
            <a:avLst/>
          </a:prstGeom>
          <a:solidFill>
            <a:srgbClr val="D0CECE"/>
          </a:solidFill>
          <a:ln>
            <a:noFill/>
          </a:ln>
        </p:spPr>
      </p:pic>
      <p:pic>
        <p:nvPicPr>
          <p:cNvPr descr="A group of people sitting around a table&#10;&#10;Description automatically generated" id="1289" name="Google Shape;1289;p108"/>
          <p:cNvPicPr preferRelativeResize="0"/>
          <p:nvPr>
            <p:ph idx="4" type="pic"/>
          </p:nvPr>
        </p:nvPicPr>
        <p:blipFill rotWithShape="1">
          <a:blip r:embed="rId4">
            <a:alphaModFix/>
          </a:blip>
          <a:srcRect b="0" l="0" r="0" t="0"/>
          <a:stretch/>
        </p:blipFill>
        <p:spPr>
          <a:xfrm>
            <a:off x="7559521" y="4403188"/>
            <a:ext cx="1823600" cy="1842600"/>
          </a:xfrm>
          <a:prstGeom prst="rect">
            <a:avLst/>
          </a:prstGeom>
          <a:solidFill>
            <a:srgbClr val="D0CECE"/>
          </a:solidFill>
          <a:ln>
            <a:noFill/>
          </a:ln>
        </p:spPr>
      </p:pic>
      <p:pic>
        <p:nvPicPr>
          <p:cNvPr descr="A person raising his hand up to a person in a suit&#10;&#10;Description automatically generated" id="1290" name="Google Shape;1290;p108"/>
          <p:cNvPicPr preferRelativeResize="0"/>
          <p:nvPr>
            <p:ph idx="5" type="pic"/>
          </p:nvPr>
        </p:nvPicPr>
        <p:blipFill rotWithShape="1">
          <a:blip r:embed="rId5">
            <a:alphaModFix/>
          </a:blip>
          <a:srcRect b="0" l="0" r="0" t="0"/>
          <a:stretch/>
        </p:blipFill>
        <p:spPr>
          <a:xfrm>
            <a:off x="9641875" y="1305975"/>
            <a:ext cx="1628775" cy="2268537"/>
          </a:xfrm>
          <a:prstGeom prst="rect">
            <a:avLst/>
          </a:prstGeom>
          <a:solidFill>
            <a:srgbClr val="D0CECE"/>
          </a:solidFill>
          <a:ln>
            <a:noFill/>
          </a:ln>
        </p:spPr>
      </p:pic>
      <p:pic>
        <p:nvPicPr>
          <p:cNvPr descr="A group of people sitting in chairs raising their hand&#10;&#10;Description automatically generated" id="1291" name="Google Shape;1291;p108"/>
          <p:cNvPicPr preferRelativeResize="0"/>
          <p:nvPr>
            <p:ph idx="6" type="pic"/>
          </p:nvPr>
        </p:nvPicPr>
        <p:blipFill rotWithShape="1">
          <a:blip r:embed="rId6">
            <a:alphaModFix/>
          </a:blip>
          <a:srcRect b="0" l="0" r="0" t="0"/>
          <a:stretch/>
        </p:blipFill>
        <p:spPr>
          <a:xfrm>
            <a:off x="9632350" y="3826926"/>
            <a:ext cx="2205038" cy="2000250"/>
          </a:xfrm>
          <a:prstGeom prst="rect">
            <a:avLst/>
          </a:prstGeom>
          <a:solidFill>
            <a:srgbClr val="D0CECE"/>
          </a:solidFill>
          <a:ln>
            <a:noFill/>
          </a:ln>
        </p:spPr>
      </p:pic>
      <p:sp>
        <p:nvSpPr>
          <p:cNvPr id="1292" name="Google Shape;1292;p108"/>
          <p:cNvSpPr txBox="1"/>
          <p:nvPr>
            <p:ph idx="2" type="body"/>
          </p:nvPr>
        </p:nvSpPr>
        <p:spPr>
          <a:xfrm>
            <a:off x="606500" y="2317037"/>
            <a:ext cx="6703800" cy="3807900"/>
          </a:xfrm>
          <a:prstGeom prst="rect">
            <a:avLst/>
          </a:prstGeom>
        </p:spPr>
        <p:txBody>
          <a:bodyPr anchorCtr="0" anchor="t" bIns="0" lIns="0" spcFirstLastPara="1" rIns="0" wrap="square" tIns="0">
            <a:noAutofit/>
          </a:bodyPr>
          <a:lstStyle/>
          <a:p>
            <a:pPr indent="-387350" lvl="0" marL="457200" rtl="0" algn="l">
              <a:spcBef>
                <a:spcPts val="0"/>
              </a:spcBef>
              <a:spcAft>
                <a:spcPts val="0"/>
              </a:spcAft>
              <a:buSzPts val="2500"/>
              <a:buChar char="■"/>
            </a:pPr>
            <a:r>
              <a:rPr lang="en-GB"/>
              <a:t>Sensitive Data Community </a:t>
            </a:r>
            <a:endParaRPr/>
          </a:p>
          <a:p>
            <a:pPr indent="-387350" lvl="0" marL="457200" rtl="0" algn="l">
              <a:spcBef>
                <a:spcPts val="1000"/>
              </a:spcBef>
              <a:spcAft>
                <a:spcPts val="0"/>
              </a:spcAft>
              <a:buSzPts val="2500"/>
              <a:buChar char="■"/>
            </a:pPr>
            <a:r>
              <a:rPr lang="en-GB"/>
              <a:t>Data Repositories Community</a:t>
            </a:r>
            <a:endParaRPr/>
          </a:p>
          <a:p>
            <a:pPr indent="-387350" lvl="0" marL="457200" rtl="0" algn="l">
              <a:spcBef>
                <a:spcPts val="1000"/>
              </a:spcBef>
              <a:spcAft>
                <a:spcPts val="0"/>
              </a:spcAft>
              <a:buSzPts val="2500"/>
              <a:buChar char="■"/>
            </a:pPr>
            <a:r>
              <a:rPr lang="en-GB"/>
              <a:t>Institutional Underpinnings Community</a:t>
            </a:r>
            <a:endParaRPr/>
          </a:p>
          <a:p>
            <a:pPr indent="-387350" lvl="0" marL="457200" rtl="0" algn="l">
              <a:spcBef>
                <a:spcPts val="1000"/>
              </a:spcBef>
              <a:spcAft>
                <a:spcPts val="0"/>
              </a:spcAft>
              <a:buSzPts val="2500"/>
              <a:buChar char="■"/>
            </a:pPr>
            <a:r>
              <a:rPr lang="en-GB"/>
              <a:t>Australian Research Data </a:t>
            </a:r>
            <a:br>
              <a:rPr lang="en-GB"/>
            </a:br>
            <a:r>
              <a:rPr lang="en-GB"/>
              <a:t>Management Community</a:t>
            </a:r>
            <a:endParaRPr/>
          </a:p>
          <a:p>
            <a:pPr indent="-387350" lvl="0" marL="457200" rtl="0" algn="l">
              <a:spcBef>
                <a:spcPts val="1000"/>
              </a:spcBef>
              <a:spcAft>
                <a:spcPts val="0"/>
              </a:spcAft>
              <a:buSzPts val="2500"/>
              <a:buChar char="■"/>
            </a:pPr>
            <a:r>
              <a:rPr lang="en-GB"/>
              <a:t>Identifiers for Instruments in Australia</a:t>
            </a:r>
            <a:endParaRPr/>
          </a:p>
          <a:p>
            <a:pPr indent="-387350" lvl="0" marL="457200" rtl="0" algn="l">
              <a:spcBef>
                <a:spcPts val="1000"/>
              </a:spcBef>
              <a:spcAft>
                <a:spcPts val="1000"/>
              </a:spcAft>
              <a:buSzPts val="2500"/>
              <a:buChar char="■"/>
            </a:pPr>
            <a:r>
              <a:rPr lang="en-GB"/>
              <a:t>Australian Research Containers Orchestration Service (ARCOS)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109"/>
          <p:cNvSpPr/>
          <p:nvPr/>
        </p:nvSpPr>
        <p:spPr>
          <a:xfrm>
            <a:off x="587375" y="3044225"/>
            <a:ext cx="2484300" cy="3396300"/>
          </a:xfrm>
          <a:prstGeom prst="rect">
            <a:avLst/>
          </a:prstGeom>
          <a:solidFill>
            <a:schemeClr val="lt1"/>
          </a:solidFill>
          <a:ln cap="flat" cmpd="sng" w="19050">
            <a:solidFill>
              <a:srgbClr val="93959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8" name="Google Shape;1298;p109"/>
          <p:cNvSpPr/>
          <p:nvPr/>
        </p:nvSpPr>
        <p:spPr>
          <a:xfrm>
            <a:off x="3467100" y="3044225"/>
            <a:ext cx="2484300" cy="3396300"/>
          </a:xfrm>
          <a:prstGeom prst="rect">
            <a:avLst/>
          </a:prstGeom>
          <a:solidFill>
            <a:schemeClr val="lt1"/>
          </a:solidFill>
          <a:ln cap="flat" cmpd="sng" w="19050">
            <a:solidFill>
              <a:srgbClr val="93959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9" name="Google Shape;1299;p109"/>
          <p:cNvSpPr/>
          <p:nvPr/>
        </p:nvSpPr>
        <p:spPr>
          <a:xfrm>
            <a:off x="6240600" y="3044225"/>
            <a:ext cx="2484300" cy="3396300"/>
          </a:xfrm>
          <a:prstGeom prst="rect">
            <a:avLst/>
          </a:prstGeom>
          <a:solidFill>
            <a:schemeClr val="lt1"/>
          </a:solidFill>
          <a:ln cap="flat" cmpd="sng" w="19050">
            <a:solidFill>
              <a:srgbClr val="93959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0" name="Google Shape;1300;p109"/>
          <p:cNvSpPr/>
          <p:nvPr/>
        </p:nvSpPr>
        <p:spPr>
          <a:xfrm>
            <a:off x="9120325" y="3044225"/>
            <a:ext cx="2484300" cy="3396300"/>
          </a:xfrm>
          <a:prstGeom prst="rect">
            <a:avLst/>
          </a:prstGeom>
          <a:solidFill>
            <a:schemeClr val="lt1"/>
          </a:solidFill>
          <a:ln cap="flat" cmpd="sng" w="19050">
            <a:solidFill>
              <a:srgbClr val="93959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1" name="Google Shape;1301;p109"/>
          <p:cNvSpPr txBox="1"/>
          <p:nvPr>
            <p:ph idx="3" type="body"/>
          </p:nvPr>
        </p:nvSpPr>
        <p:spPr>
          <a:xfrm>
            <a:off x="596250" y="1893100"/>
            <a:ext cx="6797400" cy="785100"/>
          </a:xfrm>
          <a:prstGeom prst="rect">
            <a:avLst/>
          </a:prstGeom>
        </p:spPr>
        <p:txBody>
          <a:bodyPr anchorCtr="0" anchor="t" bIns="0" lIns="0" spcFirstLastPara="1" rIns="0" wrap="square" tIns="0">
            <a:noAutofit/>
          </a:bodyPr>
          <a:lstStyle/>
          <a:p>
            <a:pPr indent="0" lvl="0" marL="0" rtl="0" algn="l">
              <a:lnSpc>
                <a:spcPct val="95000"/>
              </a:lnSpc>
              <a:spcBef>
                <a:spcPts val="1000"/>
              </a:spcBef>
              <a:spcAft>
                <a:spcPts val="0"/>
              </a:spcAft>
              <a:buClr>
                <a:schemeClr val="dk1"/>
              </a:buClr>
              <a:buSzPts val="1100"/>
              <a:buFont typeface="Arial"/>
              <a:buNone/>
            </a:pPr>
            <a:r>
              <a:rPr lang="en-GB"/>
              <a:t>The ARDC provides specialist advice for a coherent research data policy environment.</a:t>
            </a:r>
            <a:endParaRPr/>
          </a:p>
        </p:txBody>
      </p:sp>
      <p:pic>
        <p:nvPicPr>
          <p:cNvPr id="1302" name="Google Shape;1302;p109"/>
          <p:cNvPicPr preferRelativeResize="0"/>
          <p:nvPr/>
        </p:nvPicPr>
        <p:blipFill rotWithShape="1">
          <a:blip r:embed="rId3">
            <a:alphaModFix/>
          </a:blip>
          <a:srcRect b="2830" l="0" r="0" t="2830"/>
          <a:stretch/>
        </p:blipFill>
        <p:spPr>
          <a:xfrm>
            <a:off x="700775" y="3171869"/>
            <a:ext cx="2257560" cy="1791714"/>
          </a:xfrm>
          <a:prstGeom prst="rect">
            <a:avLst/>
          </a:prstGeom>
          <a:noFill/>
          <a:ln>
            <a:noFill/>
          </a:ln>
        </p:spPr>
      </p:pic>
      <p:sp>
        <p:nvSpPr>
          <p:cNvPr id="1303" name="Google Shape;1303;p109"/>
          <p:cNvSpPr txBox="1"/>
          <p:nvPr/>
        </p:nvSpPr>
        <p:spPr>
          <a:xfrm>
            <a:off x="587375" y="1125550"/>
            <a:ext cx="3408900" cy="669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3500">
                <a:solidFill>
                  <a:schemeClr val="dk1"/>
                </a:solidFill>
              </a:rPr>
              <a:t>Policy Advice</a:t>
            </a:r>
            <a:endParaRPr sz="3500">
              <a:solidFill>
                <a:schemeClr val="dk1"/>
              </a:solidFill>
            </a:endParaRPr>
          </a:p>
        </p:txBody>
      </p:sp>
      <p:sp>
        <p:nvSpPr>
          <p:cNvPr id="1304" name="Google Shape;1304;p109"/>
          <p:cNvSpPr txBox="1"/>
          <p:nvPr/>
        </p:nvSpPr>
        <p:spPr>
          <a:xfrm>
            <a:off x="587400" y="5063250"/>
            <a:ext cx="2484300" cy="9975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b="1" lang="en-GB" sz="1800">
                <a:solidFill>
                  <a:schemeClr val="dk1"/>
                </a:solidFill>
              </a:rPr>
              <a:t>Monitor data </a:t>
            </a:r>
            <a:br>
              <a:rPr b="1" lang="en-GB" sz="1800">
                <a:solidFill>
                  <a:schemeClr val="dk1"/>
                </a:solidFill>
              </a:rPr>
            </a:br>
            <a:r>
              <a:rPr b="1" lang="en-GB" sz="1800">
                <a:solidFill>
                  <a:schemeClr val="dk1"/>
                </a:solidFill>
              </a:rPr>
              <a:t>policy for changes affecting Australian researchers.</a:t>
            </a:r>
            <a:endParaRPr b="1" sz="1800">
              <a:solidFill>
                <a:schemeClr val="dk1"/>
              </a:solidFill>
            </a:endParaRPr>
          </a:p>
        </p:txBody>
      </p:sp>
      <p:sp>
        <p:nvSpPr>
          <p:cNvPr id="1305" name="Google Shape;1305;p109"/>
          <p:cNvSpPr txBox="1"/>
          <p:nvPr/>
        </p:nvSpPr>
        <p:spPr>
          <a:xfrm>
            <a:off x="3467100" y="5063250"/>
            <a:ext cx="2484300" cy="1052700"/>
          </a:xfrm>
          <a:prstGeom prst="rect">
            <a:avLst/>
          </a:prstGeom>
          <a:noFill/>
          <a:ln>
            <a:noFill/>
          </a:ln>
        </p:spPr>
        <p:txBody>
          <a:bodyPr anchorCtr="0" anchor="t" bIns="0" lIns="0" spcFirstLastPara="1" rIns="0" wrap="square" tIns="0">
            <a:spAutoFit/>
          </a:bodyPr>
          <a:lstStyle/>
          <a:p>
            <a:pPr indent="0" lvl="0" marL="0" rtl="0" algn="ctr">
              <a:lnSpc>
                <a:spcPct val="95000"/>
              </a:lnSpc>
              <a:spcBef>
                <a:spcPts val="0"/>
              </a:spcBef>
              <a:spcAft>
                <a:spcPts val="0"/>
              </a:spcAft>
              <a:buNone/>
            </a:pPr>
            <a:r>
              <a:rPr b="1" lang="en-GB" sz="1800">
                <a:solidFill>
                  <a:schemeClr val="dk1"/>
                </a:solidFill>
              </a:rPr>
              <a:t>Engage with policy stakeholders in Australia and internationally</a:t>
            </a:r>
            <a:endParaRPr b="1" sz="1800">
              <a:solidFill>
                <a:schemeClr val="dk1"/>
              </a:solidFill>
            </a:endParaRPr>
          </a:p>
        </p:txBody>
      </p:sp>
      <p:sp>
        <p:nvSpPr>
          <p:cNvPr id="1306" name="Google Shape;1306;p109"/>
          <p:cNvSpPr txBox="1"/>
          <p:nvPr/>
        </p:nvSpPr>
        <p:spPr>
          <a:xfrm>
            <a:off x="6392900" y="5063250"/>
            <a:ext cx="2179500" cy="9975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b="1" lang="en-GB" sz="1800">
                <a:solidFill>
                  <a:schemeClr val="dk1"/>
                </a:solidFill>
              </a:rPr>
              <a:t>Advocate to improve existing and proposed data related policies</a:t>
            </a:r>
            <a:endParaRPr b="1" sz="1800">
              <a:solidFill>
                <a:schemeClr val="dk1"/>
              </a:solidFill>
            </a:endParaRPr>
          </a:p>
        </p:txBody>
      </p:sp>
      <p:sp>
        <p:nvSpPr>
          <p:cNvPr id="1307" name="Google Shape;1307;p109"/>
          <p:cNvSpPr txBox="1"/>
          <p:nvPr/>
        </p:nvSpPr>
        <p:spPr>
          <a:xfrm>
            <a:off x="9231250" y="5063250"/>
            <a:ext cx="2262300" cy="9975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b="1" lang="en-GB" sz="1800">
                <a:solidFill>
                  <a:schemeClr val="dk1"/>
                </a:solidFill>
              </a:rPr>
              <a:t>Build the data policy capacity of relevant stakeholder institutions</a:t>
            </a:r>
            <a:endParaRPr b="1" sz="1800">
              <a:solidFill>
                <a:schemeClr val="dk1"/>
              </a:solidFill>
            </a:endParaRPr>
          </a:p>
        </p:txBody>
      </p:sp>
      <p:pic>
        <p:nvPicPr>
          <p:cNvPr id="1308" name="Google Shape;1308;p109"/>
          <p:cNvPicPr preferRelativeResize="0"/>
          <p:nvPr/>
        </p:nvPicPr>
        <p:blipFill rotWithShape="1">
          <a:blip r:embed="rId4">
            <a:alphaModFix/>
          </a:blip>
          <a:srcRect b="2830" l="0" r="0" t="2830"/>
          <a:stretch/>
        </p:blipFill>
        <p:spPr>
          <a:xfrm>
            <a:off x="3585262" y="3177519"/>
            <a:ext cx="2244825" cy="1810343"/>
          </a:xfrm>
          <a:prstGeom prst="rect">
            <a:avLst/>
          </a:prstGeom>
          <a:noFill/>
          <a:ln>
            <a:noFill/>
          </a:ln>
        </p:spPr>
      </p:pic>
      <p:pic>
        <p:nvPicPr>
          <p:cNvPr id="1309" name="Google Shape;1309;p109"/>
          <p:cNvPicPr preferRelativeResize="0"/>
          <p:nvPr/>
        </p:nvPicPr>
        <p:blipFill rotWithShape="1">
          <a:blip r:embed="rId5">
            <a:alphaModFix/>
          </a:blip>
          <a:srcRect b="2830" l="0" r="0" t="2830"/>
          <a:stretch/>
        </p:blipFill>
        <p:spPr>
          <a:xfrm>
            <a:off x="6343675" y="3177519"/>
            <a:ext cx="2244825" cy="1810343"/>
          </a:xfrm>
          <a:prstGeom prst="rect">
            <a:avLst/>
          </a:prstGeom>
          <a:noFill/>
          <a:ln>
            <a:noFill/>
          </a:ln>
        </p:spPr>
      </p:pic>
      <p:pic>
        <p:nvPicPr>
          <p:cNvPr id="1310" name="Google Shape;1310;p109"/>
          <p:cNvPicPr preferRelativeResize="0"/>
          <p:nvPr/>
        </p:nvPicPr>
        <p:blipFill rotWithShape="1">
          <a:blip r:embed="rId6">
            <a:alphaModFix/>
          </a:blip>
          <a:srcRect b="2830" l="0" r="0" t="2830"/>
          <a:stretch/>
        </p:blipFill>
        <p:spPr>
          <a:xfrm>
            <a:off x="9233325" y="3187769"/>
            <a:ext cx="2221605" cy="175578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RDC Slides - 24/25">
  <a:themeElements>
    <a:clrScheme name="Office">
      <a:dk1>
        <a:srgbClr val="404041"/>
      </a:dk1>
      <a:lt1>
        <a:srgbClr val="FFFFFF"/>
      </a:lt1>
      <a:dk2>
        <a:srgbClr val="44546A"/>
      </a:dk2>
      <a:lt2>
        <a:srgbClr val="F3F3F3"/>
      </a:lt2>
      <a:accent1>
        <a:srgbClr val="00B0D5"/>
      </a:accent1>
      <a:accent2>
        <a:srgbClr val="E51875"/>
      </a:accent2>
      <a:accent3>
        <a:srgbClr val="F8B20E"/>
      </a:accent3>
      <a:accent4>
        <a:srgbClr val="8E489B"/>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